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9" r:id="rId2"/>
    <p:sldId id="276" r:id="rId3"/>
    <p:sldId id="258" r:id="rId4"/>
    <p:sldId id="279" r:id="rId5"/>
    <p:sldId id="280" r:id="rId6"/>
    <p:sldId id="278" r:id="rId7"/>
    <p:sldId id="283" r:id="rId8"/>
    <p:sldId id="290" r:id="rId9"/>
    <p:sldId id="287" r:id="rId10"/>
    <p:sldId id="289" r:id="rId11"/>
    <p:sldId id="281" r:id="rId12"/>
    <p:sldId id="285" r:id="rId13"/>
    <p:sldId id="277" r:id="rId14"/>
    <p:sldId id="284" r:id="rId15"/>
    <p:sldId id="286" r:id="rId16"/>
    <p:sldId id="288" r:id="rId17"/>
    <p:sldId id="267"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aleway Light" pitchFamily="34" charset="0"/>
        <a:ea typeface="+mn-ea"/>
        <a:cs typeface="+mn-cs"/>
      </a:defRPr>
    </a:lvl1pPr>
    <a:lvl2pPr marL="457200" algn="l" rtl="0" eaLnBrk="0" fontAlgn="base" hangingPunct="0">
      <a:spcBef>
        <a:spcPct val="0"/>
      </a:spcBef>
      <a:spcAft>
        <a:spcPct val="0"/>
      </a:spcAft>
      <a:defRPr kern="1200">
        <a:solidFill>
          <a:schemeClr val="tx1"/>
        </a:solidFill>
        <a:latin typeface="Raleway Light" pitchFamily="34" charset="0"/>
        <a:ea typeface="+mn-ea"/>
        <a:cs typeface="+mn-cs"/>
      </a:defRPr>
    </a:lvl2pPr>
    <a:lvl3pPr marL="914400" algn="l" rtl="0" eaLnBrk="0" fontAlgn="base" hangingPunct="0">
      <a:spcBef>
        <a:spcPct val="0"/>
      </a:spcBef>
      <a:spcAft>
        <a:spcPct val="0"/>
      </a:spcAft>
      <a:defRPr kern="1200">
        <a:solidFill>
          <a:schemeClr val="tx1"/>
        </a:solidFill>
        <a:latin typeface="Raleway Light" pitchFamily="34" charset="0"/>
        <a:ea typeface="+mn-ea"/>
        <a:cs typeface="+mn-cs"/>
      </a:defRPr>
    </a:lvl3pPr>
    <a:lvl4pPr marL="1371600" algn="l" rtl="0" eaLnBrk="0" fontAlgn="base" hangingPunct="0">
      <a:spcBef>
        <a:spcPct val="0"/>
      </a:spcBef>
      <a:spcAft>
        <a:spcPct val="0"/>
      </a:spcAft>
      <a:defRPr kern="1200">
        <a:solidFill>
          <a:schemeClr val="tx1"/>
        </a:solidFill>
        <a:latin typeface="Raleway Light" pitchFamily="34" charset="0"/>
        <a:ea typeface="+mn-ea"/>
        <a:cs typeface="+mn-cs"/>
      </a:defRPr>
    </a:lvl4pPr>
    <a:lvl5pPr marL="1828800" algn="l" rtl="0" eaLnBrk="0" fontAlgn="base" hangingPunct="0">
      <a:spcBef>
        <a:spcPct val="0"/>
      </a:spcBef>
      <a:spcAft>
        <a:spcPct val="0"/>
      </a:spcAft>
      <a:defRPr kern="1200">
        <a:solidFill>
          <a:schemeClr val="tx1"/>
        </a:solidFill>
        <a:latin typeface="Raleway Light" pitchFamily="34" charset="0"/>
        <a:ea typeface="+mn-ea"/>
        <a:cs typeface="+mn-cs"/>
      </a:defRPr>
    </a:lvl5pPr>
    <a:lvl6pPr marL="2286000" algn="l" defTabSz="914400" rtl="0" eaLnBrk="1" latinLnBrk="0" hangingPunct="1">
      <a:defRPr kern="1200">
        <a:solidFill>
          <a:schemeClr val="tx1"/>
        </a:solidFill>
        <a:latin typeface="Raleway Light" pitchFamily="34" charset="0"/>
        <a:ea typeface="+mn-ea"/>
        <a:cs typeface="+mn-cs"/>
      </a:defRPr>
    </a:lvl6pPr>
    <a:lvl7pPr marL="2743200" algn="l" defTabSz="914400" rtl="0" eaLnBrk="1" latinLnBrk="0" hangingPunct="1">
      <a:defRPr kern="1200">
        <a:solidFill>
          <a:schemeClr val="tx1"/>
        </a:solidFill>
        <a:latin typeface="Raleway Light" pitchFamily="34" charset="0"/>
        <a:ea typeface="+mn-ea"/>
        <a:cs typeface="+mn-cs"/>
      </a:defRPr>
    </a:lvl7pPr>
    <a:lvl8pPr marL="3200400" algn="l" defTabSz="914400" rtl="0" eaLnBrk="1" latinLnBrk="0" hangingPunct="1">
      <a:defRPr kern="1200">
        <a:solidFill>
          <a:schemeClr val="tx1"/>
        </a:solidFill>
        <a:latin typeface="Raleway Light" pitchFamily="34" charset="0"/>
        <a:ea typeface="+mn-ea"/>
        <a:cs typeface="+mn-cs"/>
      </a:defRPr>
    </a:lvl8pPr>
    <a:lvl9pPr marL="3657600" algn="l" defTabSz="914400" rtl="0" eaLnBrk="1" latinLnBrk="0" hangingPunct="1">
      <a:defRPr kern="1200">
        <a:solidFill>
          <a:schemeClr val="tx1"/>
        </a:solidFill>
        <a:latin typeface="Raleway Light"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Pasca" initials="P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4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DB8ED-12F3-4861-927A-437E4FBCD1C7}" v="373" dt="2020-09-09T09:53:02.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291" autoAdjust="0"/>
  </p:normalViewPr>
  <p:slideViewPr>
    <p:cSldViewPr snapToGrid="0">
      <p:cViewPr varScale="1">
        <p:scale>
          <a:sx n="51" d="100"/>
          <a:sy n="51" d="100"/>
        </p:scale>
        <p:origin x="-76" y="-308"/>
      </p:cViewPr>
      <p:guideLst>
        <p:guide orient="horz" pos="2160"/>
        <p:guide pos="3840"/>
        <p:guide pos="7152"/>
        <p:guide pos="52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33C0D3E-9A93-4A18-A744-C0940C3228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xmlns="" id="{C954EE96-5BA1-471F-B6DF-F293E0A0E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A3A1139-9CA9-4EDC-B0F0-992C5C9B788A}" type="datetimeFigureOut">
              <a:rPr lang="en-GB"/>
              <a:pPr>
                <a:defRPr/>
              </a:pPr>
              <a:t>02/01/2021</a:t>
            </a:fld>
            <a:endParaRPr lang="en-GB"/>
          </a:p>
        </p:txBody>
      </p:sp>
      <p:sp>
        <p:nvSpPr>
          <p:cNvPr id="4" name="Footer Placeholder 3">
            <a:extLst>
              <a:ext uri="{FF2B5EF4-FFF2-40B4-BE49-F238E27FC236}">
                <a16:creationId xmlns:a16="http://schemas.microsoft.com/office/drawing/2014/main" xmlns="" id="{F4F9CEC4-1A53-4228-A4D5-6D023E5F8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xmlns="" id="{46338CA1-BF8F-4DFD-9BE0-55FFB379F38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EB63CCB-6DD2-4774-9B52-602E30D1873B}" type="slidenum">
              <a:rPr lang="en-GB" altLang="it-IT"/>
              <a:pPr>
                <a:defRPr/>
              </a:pPr>
              <a:t>‹#›</a:t>
            </a:fld>
            <a:endParaRPr lang="en-GB"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0DBB004-2F76-47FC-84CB-D9C3B064F5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xmlns="" id="{49C64E47-7237-47AD-9B20-06340A18CCE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EC0E7F9-DD2C-4A43-A730-ECECC3CDDECB}" type="datetimeFigureOut">
              <a:rPr lang="en-GB"/>
              <a:pPr>
                <a:defRPr/>
              </a:pPr>
              <a:t>02/01/2021</a:t>
            </a:fld>
            <a:endParaRPr lang="en-GB"/>
          </a:p>
        </p:txBody>
      </p:sp>
      <p:sp>
        <p:nvSpPr>
          <p:cNvPr id="4" name="Slide Image Placeholder 3">
            <a:extLst>
              <a:ext uri="{FF2B5EF4-FFF2-40B4-BE49-F238E27FC236}">
                <a16:creationId xmlns:a16="http://schemas.microsoft.com/office/drawing/2014/main" xmlns="" id="{16094F93-61AE-430D-81E9-1DDE64BAAC5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47E64083-5881-4531-A07F-670C28A4A4A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C354CBB9-1297-4B77-8E08-FCFA1C3E6F6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xmlns="" id="{8B868B92-85F8-485B-A604-AB25D73A1D7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DA3AAD5-E443-4C13-8EA5-344AB7FA156B}" type="slidenum">
              <a:rPr lang="en-GB" altLang="it-IT"/>
              <a:pPr>
                <a:defRPr/>
              </a:pPr>
              <a:t>‹#›</a:t>
            </a:fld>
            <a:endParaRPr lang="en-GB" altLang="it-IT"/>
          </a:p>
        </p:txBody>
      </p:sp>
    </p:spTree>
    <p:extLst>
      <p:ext uri="{BB962C8B-B14F-4D97-AF65-F5344CB8AC3E}">
        <p14:creationId xmlns:p14="http://schemas.microsoft.com/office/powerpoint/2010/main" val="1374111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0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2DE8E285-8930-4D37-9055-F17B670B7A9B}"/>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04594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60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2192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75629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1">
            <a:extLst>
              <a:ext uri="{FF2B5EF4-FFF2-40B4-BE49-F238E27FC236}">
                <a16:creationId xmlns:a16="http://schemas.microsoft.com/office/drawing/2014/main" xmlns="" id="{E38454DD-94C2-4BE1-87B3-9DBBB527D573}"/>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3"/>
          <p:cNvSpPr>
            <a:spLocks noGrp="1"/>
          </p:cNvSpPr>
          <p:nvPr>
            <p:ph type="pic" sz="quarter" idx="10"/>
          </p:nvPr>
        </p:nvSpPr>
        <p:spPr>
          <a:xfrm>
            <a:off x="0" y="0"/>
            <a:ext cx="6096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9325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1">
            <a:extLst>
              <a:ext uri="{FF2B5EF4-FFF2-40B4-BE49-F238E27FC236}">
                <a16:creationId xmlns:a16="http://schemas.microsoft.com/office/drawing/2014/main" xmlns="" id="{7EACC68B-DA97-4793-85A8-7E502BE9605C}"/>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icture Placeholder 9"/>
          <p:cNvSpPr>
            <a:spLocks noGrp="1"/>
          </p:cNvSpPr>
          <p:nvPr>
            <p:ph type="pic" sz="quarter" idx="10"/>
          </p:nvPr>
        </p:nvSpPr>
        <p:spPr>
          <a:xfrm>
            <a:off x="1040169" y="2058324"/>
            <a:ext cx="4853869" cy="2740654"/>
          </a:xfrm>
          <a:custGeom>
            <a:avLst/>
            <a:gdLst>
              <a:gd name="connsiteX0" fmla="*/ 0 w 4853869"/>
              <a:gd name="connsiteY0" fmla="*/ 0 h 2740654"/>
              <a:gd name="connsiteX1" fmla="*/ 4853869 w 4853869"/>
              <a:gd name="connsiteY1" fmla="*/ 0 h 2740654"/>
              <a:gd name="connsiteX2" fmla="*/ 4853869 w 4853869"/>
              <a:gd name="connsiteY2" fmla="*/ 2740654 h 2740654"/>
              <a:gd name="connsiteX3" fmla="*/ 0 w 4853869"/>
              <a:gd name="connsiteY3" fmla="*/ 2740654 h 2740654"/>
            </a:gdLst>
            <a:ahLst/>
            <a:cxnLst>
              <a:cxn ang="0">
                <a:pos x="connsiteX0" y="connsiteY0"/>
              </a:cxn>
              <a:cxn ang="0">
                <a:pos x="connsiteX1" y="connsiteY1"/>
              </a:cxn>
              <a:cxn ang="0">
                <a:pos x="connsiteX2" y="connsiteY2"/>
              </a:cxn>
              <a:cxn ang="0">
                <a:pos x="connsiteX3" y="connsiteY3"/>
              </a:cxn>
            </a:cxnLst>
            <a:rect l="l" t="t" r="r" b="b"/>
            <a:pathLst>
              <a:path w="4853869" h="2740654">
                <a:moveTo>
                  <a:pt x="0" y="0"/>
                </a:moveTo>
                <a:lnTo>
                  <a:pt x="4853869" y="0"/>
                </a:lnTo>
                <a:lnTo>
                  <a:pt x="4853869" y="2740654"/>
                </a:lnTo>
                <a:lnTo>
                  <a:pt x="0" y="274065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115310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Oval 1">
            <a:extLst>
              <a:ext uri="{FF2B5EF4-FFF2-40B4-BE49-F238E27FC236}">
                <a16:creationId xmlns:a16="http://schemas.microsoft.com/office/drawing/2014/main" xmlns="" id="{95AF2725-A9D5-4724-9986-5371A5FDE8C5}"/>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p:cNvSpPr>
            <a:spLocks noGrp="1"/>
          </p:cNvSpPr>
          <p:nvPr>
            <p:ph type="pic" sz="quarter" idx="10"/>
          </p:nvPr>
        </p:nvSpPr>
        <p:spPr>
          <a:xfrm>
            <a:off x="838201"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8" name="Picture Placeholder 7"/>
          <p:cNvSpPr>
            <a:spLocks noGrp="1"/>
          </p:cNvSpPr>
          <p:nvPr>
            <p:ph type="pic" sz="quarter" idx="11"/>
          </p:nvPr>
        </p:nvSpPr>
        <p:spPr>
          <a:xfrm>
            <a:off x="4516484"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9" name="Picture Placeholder 8"/>
          <p:cNvSpPr>
            <a:spLocks noGrp="1"/>
          </p:cNvSpPr>
          <p:nvPr>
            <p:ph type="pic" sz="quarter" idx="12"/>
          </p:nvPr>
        </p:nvSpPr>
        <p:spPr>
          <a:xfrm>
            <a:off x="8194766"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77280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4" r:id="rId1"/>
    <p:sldLayoutId id="2147483777" r:id="rId2"/>
    <p:sldLayoutId id="2147483775" r:id="rId3"/>
    <p:sldLayoutId id="2147483776" r:id="rId4"/>
    <p:sldLayoutId id="2147483778" r:id="rId5"/>
    <p:sldLayoutId id="2147483779" r:id="rId6"/>
    <p:sldLayoutId id="2147483780"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aleway" pitchFamily="34" charset="0"/>
        </a:defRPr>
      </a:lvl2pPr>
      <a:lvl3pPr algn="l" rtl="0" eaLnBrk="0" fontAlgn="base" hangingPunct="0">
        <a:lnSpc>
          <a:spcPct val="90000"/>
        </a:lnSpc>
        <a:spcBef>
          <a:spcPct val="0"/>
        </a:spcBef>
        <a:spcAft>
          <a:spcPct val="0"/>
        </a:spcAft>
        <a:defRPr sz="4400">
          <a:solidFill>
            <a:schemeClr val="tx1"/>
          </a:solidFill>
          <a:latin typeface="Raleway" pitchFamily="34" charset="0"/>
        </a:defRPr>
      </a:lvl3pPr>
      <a:lvl4pPr algn="l" rtl="0" eaLnBrk="0" fontAlgn="base" hangingPunct="0">
        <a:lnSpc>
          <a:spcPct val="90000"/>
        </a:lnSpc>
        <a:spcBef>
          <a:spcPct val="0"/>
        </a:spcBef>
        <a:spcAft>
          <a:spcPct val="0"/>
        </a:spcAft>
        <a:defRPr sz="4400">
          <a:solidFill>
            <a:schemeClr val="tx1"/>
          </a:solidFill>
          <a:latin typeface="Raleway" pitchFamily="34" charset="0"/>
        </a:defRPr>
      </a:lvl4pPr>
      <a:lvl5pPr algn="l" rtl="0" eaLnBrk="0" fontAlgn="base" hangingPunct="0">
        <a:lnSpc>
          <a:spcPct val="90000"/>
        </a:lnSpc>
        <a:spcBef>
          <a:spcPct val="0"/>
        </a:spcBef>
        <a:spcAft>
          <a:spcPct val="0"/>
        </a:spcAft>
        <a:defRPr sz="4400">
          <a:solidFill>
            <a:schemeClr val="tx1"/>
          </a:solidFill>
          <a:latin typeface="Raleway" pitchFamily="34" charset="0"/>
        </a:defRPr>
      </a:lvl5pPr>
      <a:lvl6pPr marL="457200" algn="l" rtl="0" fontAlgn="base">
        <a:lnSpc>
          <a:spcPct val="90000"/>
        </a:lnSpc>
        <a:spcBef>
          <a:spcPct val="0"/>
        </a:spcBef>
        <a:spcAft>
          <a:spcPct val="0"/>
        </a:spcAft>
        <a:defRPr sz="4400">
          <a:solidFill>
            <a:schemeClr val="tx1"/>
          </a:solidFill>
          <a:latin typeface="Raleway" pitchFamily="34" charset="0"/>
        </a:defRPr>
      </a:lvl6pPr>
      <a:lvl7pPr marL="914400" algn="l" rtl="0" fontAlgn="base">
        <a:lnSpc>
          <a:spcPct val="90000"/>
        </a:lnSpc>
        <a:spcBef>
          <a:spcPct val="0"/>
        </a:spcBef>
        <a:spcAft>
          <a:spcPct val="0"/>
        </a:spcAft>
        <a:defRPr sz="4400">
          <a:solidFill>
            <a:schemeClr val="tx1"/>
          </a:solidFill>
          <a:latin typeface="Raleway" pitchFamily="34" charset="0"/>
        </a:defRPr>
      </a:lvl7pPr>
      <a:lvl8pPr marL="1371600" algn="l" rtl="0" fontAlgn="base">
        <a:lnSpc>
          <a:spcPct val="90000"/>
        </a:lnSpc>
        <a:spcBef>
          <a:spcPct val="0"/>
        </a:spcBef>
        <a:spcAft>
          <a:spcPct val="0"/>
        </a:spcAft>
        <a:defRPr sz="4400">
          <a:solidFill>
            <a:schemeClr val="tx1"/>
          </a:solidFill>
          <a:latin typeface="Raleway" pitchFamily="34" charset="0"/>
        </a:defRPr>
      </a:lvl8pPr>
      <a:lvl9pPr marL="1828800" algn="l" rtl="0" fontAlgn="base">
        <a:lnSpc>
          <a:spcPct val="90000"/>
        </a:lnSpc>
        <a:spcBef>
          <a:spcPct val="0"/>
        </a:spcBef>
        <a:spcAft>
          <a:spcPct val="0"/>
        </a:spcAft>
        <a:defRPr sz="4400">
          <a:solidFill>
            <a:schemeClr val="tx1"/>
          </a:solidFill>
          <a:latin typeface="Raleway"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Conservation_and_restoration_of_frescos" TargetMode="External"/><Relationship Id="rId3" Type="http://schemas.openxmlformats.org/officeDocument/2006/relationships/image" Target="../media/image5.png"/><Relationship Id="rId7"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en.wikipedia.org/wiki/Conservation-restoration_of_cultural_heritage" TargetMode="External"/><Relationship Id="rId5" Type="http://schemas.openxmlformats.org/officeDocument/2006/relationships/image" Target="../media/image20.jpeg"/><Relationship Id="rId10" Type="http://schemas.openxmlformats.org/officeDocument/2006/relationships/hyperlink" Target="https://en.wikipedia.org/wiki/Paul_E._Garber_Preservation,_Restoration,_and_Storage_Facility" TargetMode="External"/><Relationship Id="rId4" Type="http://schemas.openxmlformats.org/officeDocument/2006/relationships/image" Target="../media/image2.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historians.org/publications-and-directories/perspectives-on-history/april-2017/history-in-ruins-cultural-heritage-destruction-around-the-world" TargetMode="External"/><Relationship Id="rId5" Type="http://schemas.openxmlformats.org/officeDocument/2006/relationships/image" Target="../media/image24.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historians.org/publications-and-directories/perspectives-on-history/april-2017/history-in-ruins-cultural-heritage-destruction-around-the-world" TargetMode="External"/><Relationship Id="rId5" Type="http://schemas.openxmlformats.org/officeDocument/2006/relationships/image" Target="../media/image2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0.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3.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commons.wikimedia.org/wiki/File:Sarlat-medieval-city-by-night-18.jpg" TargetMode="External"/><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brewminate.com/the-seven-plagues-of-the-ancient-roman-city-dweller/" TargetMode="External"/><Relationship Id="rId5" Type="http://schemas.openxmlformats.org/officeDocument/2006/relationships/image" Target="../media/image17.jpeg"/><Relationship Id="rId10" Type="http://schemas.openxmlformats.org/officeDocument/2006/relationships/hyperlink" Target="https://worldbuilding.stackexchange.com/questions/38436/a-postapocalyptic-medieval-frontier-town" TargetMode="External"/><Relationship Id="rId4" Type="http://schemas.openxmlformats.org/officeDocument/2006/relationships/image" Target="../media/image2.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18">
            <a:extLst>
              <a:ext uri="{FF2B5EF4-FFF2-40B4-BE49-F238E27FC236}">
                <a16:creationId xmlns:a16="http://schemas.microsoft.com/office/drawing/2014/main" xmlns="" id="{C6841162-3581-47D4-9838-2DC7477B75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6863" y="204788"/>
            <a:ext cx="27638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xmlns="" id="{FB19EB9E-AD5D-4E10-8366-6BE8DD30F0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225425"/>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magine 4">
            <a:extLst>
              <a:ext uri="{FF2B5EF4-FFF2-40B4-BE49-F238E27FC236}">
                <a16:creationId xmlns:a16="http://schemas.microsoft.com/office/drawing/2014/main" xmlns="" id="{E28F5BED-94F8-4E0B-8DE3-BBB39484C6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73525"/>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asellaDiTesto 1">
            <a:extLst>
              <a:ext uri="{FF2B5EF4-FFF2-40B4-BE49-F238E27FC236}">
                <a16:creationId xmlns:a16="http://schemas.microsoft.com/office/drawing/2014/main" xmlns="" id="{5756540F-23DE-4E9D-A9D0-E85C95051385}"/>
              </a:ext>
            </a:extLst>
          </p:cNvPr>
          <p:cNvSpPr txBox="1">
            <a:spLocks noChangeArrowheads="1"/>
          </p:cNvSpPr>
          <p:nvPr/>
        </p:nvSpPr>
        <p:spPr bwMode="auto">
          <a:xfrm>
            <a:off x="0" y="2292350"/>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l-GR" sz="3600" b="1" dirty="0"/>
              <a:t>Η πολιτιστική οικονομία: πώς να </a:t>
            </a:r>
            <a:r>
              <a:rPr lang="el-GR" sz="3600" b="1" dirty="0" smtClean="0"/>
              <a:t>προωθήσετε </a:t>
            </a:r>
            <a:r>
              <a:rPr lang="el-GR" sz="3600" b="1" dirty="0"/>
              <a:t>την πολιτιστική κληρονομιά σε μια νέα βιώσιμη οικονομία</a:t>
            </a:r>
          </a:p>
        </p:txBody>
      </p:sp>
      <p:sp>
        <p:nvSpPr>
          <p:cNvPr id="7175" name="CasellaDiTesto 5">
            <a:extLst>
              <a:ext uri="{FF2B5EF4-FFF2-40B4-BE49-F238E27FC236}">
                <a16:creationId xmlns:a16="http://schemas.microsoft.com/office/drawing/2014/main" xmlns="" id="{8C3F9428-B7CC-408A-95D8-6FDE8DB64490}"/>
              </a:ext>
            </a:extLst>
          </p:cNvPr>
          <p:cNvSpPr txBox="1">
            <a:spLocks noChangeArrowheads="1"/>
          </p:cNvSpPr>
          <p:nvPr/>
        </p:nvSpPr>
        <p:spPr bwMode="auto">
          <a:xfrm>
            <a:off x="9209088" y="892175"/>
            <a:ext cx="258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900"/>
              <a:t>With the support of the Erasmus+ programme of the European Union. This document and its contents reflects the views only of the authors, and the Commission cannot be held responsible for any use which may be made of the information contained therein.</a:t>
            </a:r>
          </a:p>
          <a:p>
            <a:endParaRPr lang="it-IT" altLang="it-IT"/>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970088"/>
            <a:ext cx="10302875" cy="4154984"/>
          </a:xfrm>
          <a:prstGeom prst="rect">
            <a:avLst/>
          </a:prstGeom>
        </p:spPr>
        <p:txBody>
          <a:bodyPr>
            <a:spAutoFit/>
          </a:bodyPr>
          <a:lstStyle/>
          <a:p>
            <a:pPr marL="457200" indent="-457200">
              <a:buFont typeface="Arial" panose="020B0604020202020204" pitchFamily="34" charset="0"/>
              <a:buChar char="•"/>
              <a:defRPr/>
            </a:pPr>
            <a:r>
              <a:rPr lang="el-GR" altLang="es-ES" sz="3200" dirty="0">
                <a:latin typeface="Arial Rounded MT Bold" panose="020F0704030504030204" pitchFamily="34" charset="0"/>
              </a:rPr>
              <a:t>Πολιτιστική κληρονομιά και βιώσιμη οικονομική </a:t>
            </a:r>
            <a:r>
              <a:rPr lang="el-GR" altLang="es-ES" sz="3200" dirty="0" smtClean="0">
                <a:latin typeface="Arial Rounded MT Bold" panose="020F0704030504030204" pitchFamily="34" charset="0"/>
              </a:rPr>
              <a:t>ανάπτυξη</a:t>
            </a:r>
          </a:p>
          <a:p>
            <a:pPr marL="457200" indent="-457200">
              <a:buFont typeface="Arial" panose="020B0604020202020204" pitchFamily="34" charset="0"/>
              <a:buChar char="•"/>
              <a:defRPr/>
            </a:pPr>
            <a:r>
              <a:rPr lang="el-GR" altLang="es-ES" sz="2400" dirty="0">
                <a:latin typeface="Arial Rounded MT Bold" panose="020F0704030504030204" pitchFamily="34" charset="0"/>
              </a:rPr>
              <a:t>Οι δραστηριότητες που σχετίζονται με την </a:t>
            </a:r>
            <a:r>
              <a:rPr lang="el-GR" altLang="es-ES" sz="2400" dirty="0" smtClean="0">
                <a:latin typeface="Arial Rounded MT Bold" panose="020F0704030504030204" pitchFamily="34" charset="0"/>
              </a:rPr>
              <a:t>πολιτιστική κληρονομιά </a:t>
            </a:r>
            <a:r>
              <a:rPr lang="el-GR" altLang="es-ES" sz="2400" dirty="0">
                <a:latin typeface="Arial Rounded MT Bold" panose="020F0704030504030204" pitchFamily="34" charset="0"/>
              </a:rPr>
              <a:t>πρέπει επίσης να είναι βιώσιμες: Η βιωσιμότητα της </a:t>
            </a:r>
            <a:r>
              <a:rPr lang="el-GR" altLang="es-ES" sz="2400" dirty="0">
                <a:latin typeface="Arial Rounded MT Bold" panose="020F0704030504030204" pitchFamily="34" charset="0"/>
              </a:rPr>
              <a:t>πολιτιστικής κληρονομιάς συνεπάγεται </a:t>
            </a:r>
            <a:r>
              <a:rPr lang="el-GR" altLang="es-ES" sz="2400" dirty="0">
                <a:latin typeface="Arial Rounded MT Bold" panose="020F0704030504030204" pitchFamily="34" charset="0"/>
              </a:rPr>
              <a:t>την αξιολόγηση επενδυτικών έργων συντήρησης και αποκατάστασης</a:t>
            </a:r>
            <a:endParaRPr lang="en-US" sz="2400" dirty="0">
              <a:latin typeface="Arial Rounded MT Bold" panose="020F0704030504030204" pitchFamily="34" charset="0"/>
            </a:endParaRPr>
          </a:p>
          <a:p>
            <a:pP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pic>
        <p:nvPicPr>
          <p:cNvPr id="4" name="Imagen 3">
            <a:extLst>
              <a:ext uri="{FF2B5EF4-FFF2-40B4-BE49-F238E27FC236}">
                <a16:creationId xmlns:a16="http://schemas.microsoft.com/office/drawing/2014/main" xmlns="" id="{1D98D9A3-2237-432D-B7CE-01FD94D31080}"/>
              </a:ext>
              <a:ext uri="{C183D7F6-B498-43B3-948B-1728B52AA6E4}">
                <adec:decorative xmlns:adec="http://schemas.microsoft.com/office/drawing/2017/decorative" xmlns="" val="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flipH="1">
            <a:off x="2233640" y="4497048"/>
            <a:ext cx="1246055" cy="1661407"/>
          </a:xfrm>
          <a:prstGeom prst="rect">
            <a:avLst/>
          </a:prstGeom>
        </p:spPr>
      </p:pic>
      <p:pic>
        <p:nvPicPr>
          <p:cNvPr id="7" name="Imagen 6" descr="Imagen que contiene persona, edificio, parado, hombre&#10;&#10;Descripción generada automáticamente">
            <a:extLst>
              <a:ext uri="{FF2B5EF4-FFF2-40B4-BE49-F238E27FC236}">
                <a16:creationId xmlns:a16="http://schemas.microsoft.com/office/drawing/2014/main" xmlns="" id="{55995F0A-3068-4B23-AA90-67F588B5615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8958135" y="4596238"/>
            <a:ext cx="2189563" cy="1463026"/>
          </a:xfrm>
          <a:prstGeom prst="rect">
            <a:avLst/>
          </a:prstGeom>
        </p:spPr>
      </p:pic>
      <p:pic>
        <p:nvPicPr>
          <p:cNvPr id="10" name="Imagen 9" descr="Imagen que contiene persona, hombre, pequeño, comida&#10;&#10;Descripción generada automáticamente">
            <a:extLst>
              <a:ext uri="{FF2B5EF4-FFF2-40B4-BE49-F238E27FC236}">
                <a16:creationId xmlns:a16="http://schemas.microsoft.com/office/drawing/2014/main" xmlns="" id="{2605ABDF-591A-45C0-8E6D-C2A7852B7934}"/>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5120140" y="4412464"/>
            <a:ext cx="2599794" cy="1780859"/>
          </a:xfrm>
          <a:prstGeom prst="rect">
            <a:avLst/>
          </a:prstGeom>
        </p:spPr>
      </p:pic>
    </p:spTree>
    <p:extLst>
      <p:ext uri="{BB962C8B-B14F-4D97-AF65-F5344CB8AC3E}">
        <p14:creationId xmlns:p14="http://schemas.microsoft.com/office/powerpoint/2010/main" val="175561287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4865323" y="257081"/>
            <a:ext cx="7141798" cy="1569660"/>
          </a:xfrm>
          <a:prstGeom prst="rect">
            <a:avLst/>
          </a:prstGeom>
        </p:spPr>
        <p:txBody>
          <a:bodyPr wrap="square">
            <a:spAutoFit/>
          </a:bodyPr>
          <a:lstStyle/>
          <a:p>
            <a:pPr>
              <a:defRPr/>
            </a:pPr>
            <a:r>
              <a:rPr lang="el-GR" altLang="es-ES" sz="3200" b="1" dirty="0" smtClean="0">
                <a:latin typeface="Arial Rounded MT Bold" panose="020F0704030504030204" pitchFamily="34" charset="0"/>
              </a:rPr>
              <a:t>Ένα παράδειγμα</a:t>
            </a:r>
            <a:r>
              <a:rPr lang="en-US" altLang="es-ES" sz="3200" b="1" dirty="0" smtClean="0">
                <a:latin typeface="Arial Rounded MT Bold" panose="020F0704030504030204" pitchFamily="34" charset="0"/>
              </a:rPr>
              <a:t>:  </a:t>
            </a:r>
            <a:r>
              <a:rPr lang="el-GR" altLang="es-ES" sz="3200" b="1" dirty="0" smtClean="0">
                <a:latin typeface="Arial Rounded MT Bold" panose="020F0704030504030204" pitchFamily="34" charset="0"/>
              </a:rPr>
              <a:t>Η διαδρομή</a:t>
            </a:r>
            <a:r>
              <a:rPr lang="en-US" altLang="es-ES" sz="3200" b="1" dirty="0" smtClean="0">
                <a:latin typeface="Arial Rounded MT Bold" panose="020F0704030504030204" pitchFamily="34" charset="0"/>
              </a:rPr>
              <a:t> </a:t>
            </a:r>
            <a:r>
              <a:rPr lang="el-GR" altLang="es-ES" sz="3200" b="1" dirty="0" smtClean="0">
                <a:latin typeface="Arial Rounded MT Bold" panose="020F0704030504030204" pitchFamily="34" charset="0"/>
              </a:rPr>
              <a:t>του Αγίου Ιακώβου </a:t>
            </a:r>
            <a:r>
              <a:rPr lang="en-US" altLang="es-ES" sz="3200" b="1" dirty="0" smtClean="0">
                <a:latin typeface="Arial Rounded MT Bold" panose="020F0704030504030204" pitchFamily="34" charset="0"/>
              </a:rPr>
              <a:t>(</a:t>
            </a:r>
            <a:r>
              <a:rPr lang="en-US" altLang="es-ES" sz="3200" b="1" i="1" dirty="0" smtClean="0">
                <a:latin typeface="Arial Rounded MT Bold" panose="020F0704030504030204" pitchFamily="34" charset="0"/>
              </a:rPr>
              <a:t>Camino </a:t>
            </a:r>
            <a:r>
              <a:rPr lang="en-US" altLang="es-ES" sz="3200" b="1" i="1" dirty="0">
                <a:latin typeface="Arial Rounded MT Bold" panose="020F0704030504030204" pitchFamily="34" charset="0"/>
              </a:rPr>
              <a:t>de Santiago</a:t>
            </a:r>
            <a:r>
              <a:rPr lang="en-US" altLang="es-ES" sz="3200" b="1" dirty="0">
                <a:latin typeface="Arial Rounded MT Bold" panose="020F0704030504030204" pitchFamily="34" charset="0"/>
              </a:rPr>
              <a:t>) </a:t>
            </a:r>
            <a:r>
              <a:rPr lang="el-GR" altLang="es-ES" sz="3200" b="1" dirty="0" smtClean="0">
                <a:latin typeface="Arial Rounded MT Bold" panose="020F0704030504030204" pitchFamily="34" charset="0"/>
              </a:rPr>
              <a:t>στη Γαλικία</a:t>
            </a:r>
            <a:r>
              <a:rPr lang="en-US" altLang="es-ES" sz="3200" b="1" dirty="0" smtClean="0">
                <a:latin typeface="Arial Rounded MT Bold" panose="020F0704030504030204" pitchFamily="34" charset="0"/>
              </a:rPr>
              <a:t> (</a:t>
            </a:r>
            <a:r>
              <a:rPr lang="el-GR" altLang="es-ES" sz="3200" b="1" dirty="0" smtClean="0">
                <a:latin typeface="Arial Rounded MT Bold" panose="020F0704030504030204" pitchFamily="34" charset="0"/>
              </a:rPr>
              <a:t>Ισπανία</a:t>
            </a:r>
            <a:r>
              <a:rPr lang="en-US" altLang="es-ES" sz="3200" b="1" dirty="0" smtClean="0">
                <a:latin typeface="Arial Rounded MT Bold" panose="020F0704030504030204" pitchFamily="34" charset="0"/>
              </a:rPr>
              <a:t>)</a:t>
            </a:r>
            <a:endParaRPr lang="en-GB" altLang="es-ES" sz="3200" b="1" dirty="0">
              <a:latin typeface="Arial Rounded MT Bold" panose="020F0704030504030204" pitchFamily="34" charset="0"/>
            </a:endParaRPr>
          </a:p>
        </p:txBody>
      </p:sp>
      <p:pic>
        <p:nvPicPr>
          <p:cNvPr id="7" name="Imagen 6">
            <a:extLst>
              <a:ext uri="{FF2B5EF4-FFF2-40B4-BE49-F238E27FC236}">
                <a16:creationId xmlns:a16="http://schemas.microsoft.com/office/drawing/2014/main" xmlns="" id="{1C5450E5-AFCF-4783-92E0-7B013D342D1F}"/>
              </a:ext>
            </a:extLst>
          </p:cNvPr>
          <p:cNvPicPr>
            <a:picLocks noChangeAspect="1"/>
          </p:cNvPicPr>
          <p:nvPr/>
        </p:nvPicPr>
        <p:blipFill>
          <a:blip r:embed="rId5"/>
          <a:stretch>
            <a:fillRect/>
          </a:stretch>
        </p:blipFill>
        <p:spPr>
          <a:xfrm>
            <a:off x="293688" y="1638722"/>
            <a:ext cx="4678361" cy="4407643"/>
          </a:xfrm>
          <a:prstGeom prst="rect">
            <a:avLst/>
          </a:prstGeom>
        </p:spPr>
      </p:pic>
      <p:sp>
        <p:nvSpPr>
          <p:cNvPr id="8" name="CuadroTexto 7">
            <a:extLst>
              <a:ext uri="{FF2B5EF4-FFF2-40B4-BE49-F238E27FC236}">
                <a16:creationId xmlns:a16="http://schemas.microsoft.com/office/drawing/2014/main" xmlns="" id="{4CDE1B36-F5D7-4DAA-8F6B-576FC377FF42}"/>
              </a:ext>
            </a:extLst>
          </p:cNvPr>
          <p:cNvSpPr txBox="1"/>
          <p:nvPr/>
        </p:nvSpPr>
        <p:spPr>
          <a:xfrm>
            <a:off x="5884647" y="1826741"/>
            <a:ext cx="6122474" cy="4416594"/>
          </a:xfrm>
          <a:prstGeom prst="rect">
            <a:avLst/>
          </a:prstGeom>
          <a:noFill/>
        </p:spPr>
        <p:txBody>
          <a:bodyPr wrap="square" rtlCol="0">
            <a:spAutoFit/>
          </a:bodyPr>
          <a:lstStyle/>
          <a:p>
            <a:pPr marL="342900" indent="-342900">
              <a:buFont typeface="Arial Nova" panose="020B0504020202020204" pitchFamily="34" charset="0"/>
              <a:buChar char="–"/>
            </a:pPr>
            <a:r>
              <a:rPr lang="el-GR" sz="2300" dirty="0">
                <a:latin typeface="Arial Nova" panose="020B0604020202020204" pitchFamily="34" charset="0"/>
              </a:rPr>
              <a:t>Σημαντική συνεισφορά στα αριθμητικά στοιχεία του περιφερειακού τουρισμού: 1 ευρώ που καταναλώθηκε από τους προσκυνητές δημιούργησε προστιθέμενη αξία 2,72 </a:t>
            </a:r>
            <a:r>
              <a:rPr lang="el-GR" sz="2300" dirty="0" smtClean="0">
                <a:latin typeface="Arial Nova" panose="020B0604020202020204" pitchFamily="34" charset="0"/>
              </a:rPr>
              <a:t>ευρώ</a:t>
            </a:r>
          </a:p>
          <a:p>
            <a:pPr marL="342900" indent="-342900">
              <a:buFont typeface="Arial Nova" panose="020B0504020202020204" pitchFamily="34" charset="0"/>
              <a:buChar char="–"/>
            </a:pPr>
            <a:r>
              <a:rPr lang="en-US" sz="2300" dirty="0" smtClean="0">
                <a:latin typeface="Arial Nova" panose="020B0604020202020204" pitchFamily="34" charset="0"/>
              </a:rPr>
              <a:t> </a:t>
            </a:r>
            <a:r>
              <a:rPr lang="el-GR" sz="2300" dirty="0">
                <a:latin typeface="Arial Nova" panose="020B0604020202020204" pitchFamily="34" charset="0"/>
              </a:rPr>
              <a:t>Η δημογραφική παρακμή των αγροτικών περιοχών μετριάζεται σε εκείνα τα σημεία από τα οποία διέρχεται η </a:t>
            </a:r>
            <a:r>
              <a:rPr lang="el-GR" sz="2300" dirty="0" smtClean="0">
                <a:latin typeface="Arial Nova" panose="020B0604020202020204" pitchFamily="34" charset="0"/>
              </a:rPr>
              <a:t>διαδρομή</a:t>
            </a:r>
            <a:r>
              <a:rPr lang="en-US" sz="2300" dirty="0" smtClean="0">
                <a:latin typeface="Arial Nova" panose="020B0604020202020204" pitchFamily="34" charset="0"/>
              </a:rPr>
              <a:t>/</a:t>
            </a:r>
            <a:r>
              <a:rPr lang="el-GR" sz="2300" dirty="0" smtClean="0">
                <a:latin typeface="Arial Nova" panose="020B0604020202020204" pitchFamily="34" charset="0"/>
              </a:rPr>
              <a:t>δρόμος</a:t>
            </a:r>
            <a:endParaRPr lang="en-US" sz="2300" dirty="0" smtClean="0">
              <a:latin typeface="Arial Nova" panose="020B0604020202020204" pitchFamily="34" charset="0"/>
            </a:endParaRPr>
          </a:p>
          <a:p>
            <a:pPr marL="342900" indent="-342900">
              <a:buFont typeface="Arial Nova" panose="020B0504020202020204" pitchFamily="34" charset="0"/>
              <a:buChar char="–"/>
            </a:pPr>
            <a:r>
              <a:rPr lang="el-GR" sz="2300" dirty="0">
                <a:latin typeface="Arial Nova" panose="020B0604020202020204" pitchFamily="34" charset="0"/>
              </a:rPr>
              <a:t>Ο τοπικός πληθυσμός θεωρεί ότι το </a:t>
            </a:r>
            <a:r>
              <a:rPr lang="el-GR" sz="2300" dirty="0" err="1">
                <a:latin typeface="Arial Nova" panose="020B0604020202020204" pitchFamily="34" charset="0"/>
              </a:rPr>
              <a:t>Camino</a:t>
            </a:r>
            <a:r>
              <a:rPr lang="el-GR" sz="2300" dirty="0">
                <a:latin typeface="Arial Nova" panose="020B0604020202020204" pitchFamily="34" charset="0"/>
              </a:rPr>
              <a:t> </a:t>
            </a:r>
            <a:r>
              <a:rPr lang="el-GR" sz="2300" dirty="0" err="1">
                <a:latin typeface="Arial Nova" panose="020B0604020202020204" pitchFamily="34" charset="0"/>
              </a:rPr>
              <a:t>de</a:t>
            </a:r>
            <a:r>
              <a:rPr lang="el-GR" sz="2300" dirty="0">
                <a:latin typeface="Arial Nova" panose="020B0604020202020204" pitchFamily="34" charset="0"/>
              </a:rPr>
              <a:t> </a:t>
            </a:r>
            <a:r>
              <a:rPr lang="el-GR" sz="2300" dirty="0" err="1">
                <a:latin typeface="Arial Nova" panose="020B0604020202020204" pitchFamily="34" charset="0"/>
              </a:rPr>
              <a:t>Santiago</a:t>
            </a:r>
            <a:r>
              <a:rPr lang="el-GR" sz="2300" dirty="0">
                <a:latin typeface="Arial Nova" panose="020B0604020202020204" pitchFamily="34" charset="0"/>
              </a:rPr>
              <a:t> συμβάλλει στη διατήρηση του τοπίου</a:t>
            </a:r>
            <a:endParaRPr lang="en-US" sz="2300" dirty="0">
              <a:latin typeface="Arial Nova" panose="020B0604020202020204" pitchFamily="34" charset="0"/>
            </a:endParaRPr>
          </a:p>
          <a:p>
            <a:pPr algn="just"/>
            <a:r>
              <a:rPr lang="en-US" sz="1400" i="1" dirty="0">
                <a:latin typeface="Arial Nova" panose="020B0604020202020204" pitchFamily="34" charset="0"/>
              </a:rPr>
              <a:t>Source: </a:t>
            </a:r>
            <a:r>
              <a:rPr lang="es-ES" sz="1400" i="1" dirty="0">
                <a:latin typeface="Arial Nova" panose="020B0604020202020204" pitchFamily="34" charset="0"/>
              </a:rPr>
              <a:t>The socio-</a:t>
            </a:r>
            <a:r>
              <a:rPr lang="es-ES" sz="1400" i="1" dirty="0" err="1">
                <a:latin typeface="Arial Nova" panose="020B0604020202020204" pitchFamily="34" charset="0"/>
              </a:rPr>
              <a:t>economic</a:t>
            </a:r>
            <a:r>
              <a:rPr lang="es-ES" sz="1400" i="1" dirty="0">
                <a:latin typeface="Arial Nova" panose="020B0604020202020204" pitchFamily="34" charset="0"/>
              </a:rPr>
              <a:t> </a:t>
            </a:r>
            <a:r>
              <a:rPr lang="es-ES" sz="1400" i="1" dirty="0" err="1">
                <a:latin typeface="Arial Nova" panose="020B0604020202020204" pitchFamily="34" charset="0"/>
              </a:rPr>
              <a:t>impact</a:t>
            </a:r>
            <a:r>
              <a:rPr lang="es-ES" sz="1400" i="1" dirty="0">
                <a:latin typeface="Arial Nova" panose="020B0604020202020204" pitchFamily="34" charset="0"/>
              </a:rPr>
              <a:t> </a:t>
            </a:r>
            <a:r>
              <a:rPr lang="es-ES" sz="1400" i="1" dirty="0" err="1">
                <a:latin typeface="Arial Nova" panose="020B0604020202020204" pitchFamily="34" charset="0"/>
              </a:rPr>
              <a:t>of</a:t>
            </a:r>
            <a:r>
              <a:rPr lang="es-ES" sz="1400" i="1" dirty="0">
                <a:latin typeface="Arial Nova" panose="020B0604020202020204" pitchFamily="34" charset="0"/>
              </a:rPr>
              <a:t> the </a:t>
            </a:r>
            <a:r>
              <a:rPr lang="es-ES" sz="1400" i="1" dirty="0" err="1">
                <a:latin typeface="Arial Nova" panose="020B0604020202020204" pitchFamily="34" charset="0"/>
              </a:rPr>
              <a:t>Way</a:t>
            </a:r>
            <a:r>
              <a:rPr lang="es-ES" sz="1400" i="1" dirty="0">
                <a:latin typeface="Arial Nova" panose="020B0604020202020204" pitchFamily="34" charset="0"/>
              </a:rPr>
              <a:t> </a:t>
            </a:r>
            <a:r>
              <a:rPr lang="es-ES" sz="1400" i="1" dirty="0" err="1">
                <a:latin typeface="Arial Nova" panose="020B0604020202020204" pitchFamily="34" charset="0"/>
              </a:rPr>
              <a:t>of</a:t>
            </a:r>
            <a:r>
              <a:rPr lang="es-ES" sz="1400" i="1" dirty="0">
                <a:latin typeface="Arial Nova" panose="020B0604020202020204" pitchFamily="34" charset="0"/>
              </a:rPr>
              <a:t> St. James. USC and Regional </a:t>
            </a:r>
            <a:r>
              <a:rPr lang="es-ES" sz="1400" i="1" dirty="0" err="1">
                <a:latin typeface="Arial Nova" panose="020B0604020202020204" pitchFamily="34" charset="0"/>
              </a:rPr>
              <a:t>Goverment</a:t>
            </a:r>
            <a:r>
              <a:rPr lang="es-ES" sz="1400" i="1" dirty="0">
                <a:latin typeface="Arial Nova" panose="020B0604020202020204" pitchFamily="34" charset="0"/>
              </a:rPr>
              <a:t> </a:t>
            </a:r>
            <a:r>
              <a:rPr lang="es-ES" sz="1400" i="1" dirty="0" err="1">
                <a:latin typeface="Arial Nova" panose="020B0604020202020204" pitchFamily="34" charset="0"/>
              </a:rPr>
              <a:t>of</a:t>
            </a:r>
            <a:r>
              <a:rPr lang="es-ES" sz="1400" i="1" dirty="0">
                <a:latin typeface="Arial Nova" panose="020B0604020202020204" pitchFamily="34" charset="0"/>
              </a:rPr>
              <a:t> Galicia (2018)</a:t>
            </a:r>
            <a:endParaRPr lang="en-US" sz="1100" i="1" dirty="0"/>
          </a:p>
        </p:txBody>
      </p:sp>
    </p:spTree>
    <p:extLst>
      <p:ext uri="{BB962C8B-B14F-4D97-AF65-F5344CB8AC3E}">
        <p14:creationId xmlns:p14="http://schemas.microsoft.com/office/powerpoint/2010/main" val="26445356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62839" y="1623471"/>
            <a:ext cx="12029162" cy="4462760"/>
          </a:xfrm>
          <a:prstGeom prst="rect">
            <a:avLst/>
          </a:prstGeom>
        </p:spPr>
        <p:txBody>
          <a:bodyPr wrap="square">
            <a:spAutoFit/>
          </a:bodyPr>
          <a:lstStyle/>
          <a:p>
            <a:pPr marL="457200" indent="-457200">
              <a:buFont typeface="Arial" panose="020B0604020202020204" pitchFamily="34" charset="0"/>
              <a:buChar char="•"/>
              <a:defRPr/>
            </a:pPr>
            <a:r>
              <a:rPr lang="el-GR" altLang="es-ES" sz="2800" b="1" dirty="0">
                <a:latin typeface="Arial Rounded MT Bold" panose="020F0704030504030204" pitchFamily="34" charset="0"/>
              </a:rPr>
              <a:t>Οι επιχειρηματικές δραστηριότητες μπορούν να επωφεληθούν από τον πολιτιστικό τουρισμό που προσελκύεται από την παρουσία πολιτιστικής </a:t>
            </a:r>
            <a:r>
              <a:rPr lang="el-GR" altLang="es-ES" sz="2800" b="1" dirty="0" smtClean="0">
                <a:latin typeface="Arial Rounded MT Bold" panose="020F0704030504030204" pitchFamily="34" charset="0"/>
              </a:rPr>
              <a:t>κληρονομιάς</a:t>
            </a:r>
          </a:p>
          <a:p>
            <a:pPr marL="457200" indent="-457200">
              <a:buFont typeface="Arial" panose="020B0604020202020204" pitchFamily="34" charset="0"/>
              <a:buChar char="•"/>
              <a:defRPr/>
            </a:pPr>
            <a:r>
              <a:rPr lang="el-GR" altLang="es-ES" sz="3200" b="1" dirty="0">
                <a:latin typeface="Arial Rounded MT Bold" panose="020F0704030504030204" pitchFamily="34" charset="0"/>
              </a:rPr>
              <a:t>Η επιχειρηματικότητα εξαρτάται από πολλούς παράγοντες:</a:t>
            </a:r>
            <a:endParaRPr lang="en-US" altLang="es-ES" sz="3200" b="1" dirty="0">
              <a:latin typeface="Arial Rounded MT Bold" panose="020F0704030504030204" pitchFamily="34" charset="0"/>
            </a:endParaRPr>
          </a:p>
          <a:p>
            <a:pPr marL="914400" lvl="1" indent="-457200">
              <a:buFont typeface="Arial" panose="020B0604020202020204" pitchFamily="34" charset="0"/>
              <a:buChar char="•"/>
              <a:defRPr/>
            </a:pPr>
            <a:r>
              <a:rPr lang="el-GR" altLang="es-ES" sz="2800" b="1" dirty="0">
                <a:latin typeface="Arial Rounded MT Bold" panose="020F0704030504030204" pitchFamily="34" charset="0"/>
              </a:rPr>
              <a:t>Πρόσβαση στη </a:t>
            </a:r>
            <a:r>
              <a:rPr lang="el-GR" altLang="es-ES" sz="2800" b="1" dirty="0" smtClean="0">
                <a:latin typeface="Arial Rounded MT Bold" panose="020F0704030504030204" pitchFamily="34" charset="0"/>
              </a:rPr>
              <a:t>χρηματοδότηση</a:t>
            </a:r>
          </a:p>
          <a:p>
            <a:pPr marL="914400" lvl="1" indent="-457200">
              <a:buFont typeface="Arial" panose="020B0604020202020204" pitchFamily="34" charset="0"/>
              <a:buChar char="•"/>
              <a:defRPr/>
            </a:pPr>
            <a:r>
              <a:rPr lang="el-GR" altLang="es-ES" sz="2800" b="1" dirty="0">
                <a:latin typeface="Arial Rounded MT Bold" panose="020F0704030504030204" pitchFamily="34" charset="0"/>
              </a:rPr>
              <a:t>Επενδύσεις στην τεχνολογία και </a:t>
            </a:r>
            <a:r>
              <a:rPr lang="el-GR" altLang="es-ES" sz="2800" b="1" dirty="0" smtClean="0">
                <a:latin typeface="Arial Rounded MT Bold" panose="020F0704030504030204" pitchFamily="34" charset="0"/>
              </a:rPr>
              <a:t>την </a:t>
            </a:r>
            <a:r>
              <a:rPr lang="en-US" altLang="es-ES" sz="2800" b="1" dirty="0" smtClean="0">
                <a:latin typeface="Arial Rounded MT Bold" panose="020F0704030504030204" pitchFamily="34" charset="0"/>
              </a:rPr>
              <a:t>R&amp;D</a:t>
            </a:r>
            <a:endParaRPr lang="en-US" altLang="es-ES" sz="2800" b="1" dirty="0">
              <a:latin typeface="Arial Rounded MT Bold" panose="020F0704030504030204" pitchFamily="34" charset="0"/>
            </a:endParaRPr>
          </a:p>
          <a:p>
            <a:pPr marL="914400" lvl="1" indent="-457200">
              <a:buFont typeface="Arial" panose="020B0604020202020204" pitchFamily="34" charset="0"/>
              <a:buChar char="•"/>
              <a:defRPr/>
            </a:pPr>
            <a:r>
              <a:rPr lang="el-GR" altLang="es-ES" sz="2800" b="1" dirty="0">
                <a:latin typeface="Arial Rounded MT Bold" panose="020F0704030504030204" pitchFamily="34" charset="0"/>
              </a:rPr>
              <a:t>Θετικό περιβάλλον (κουλτούρα επιχειρηματικότητας και κανονιστικό πλαίσιο</a:t>
            </a:r>
            <a:r>
              <a:rPr lang="el-GR" altLang="es-ES" sz="2800" b="1" dirty="0" smtClean="0">
                <a:latin typeface="Arial Rounded MT Bold" panose="020F0704030504030204" pitchFamily="34" charset="0"/>
              </a:rPr>
              <a:t>)</a:t>
            </a:r>
          </a:p>
          <a:p>
            <a:pPr marL="914400" lvl="1" indent="-457200">
              <a:buFont typeface="Arial" panose="020B0604020202020204" pitchFamily="34" charset="0"/>
              <a:buChar char="•"/>
              <a:defRPr/>
            </a:pPr>
            <a:r>
              <a:rPr lang="el-GR" altLang="es-ES" sz="2800" b="1" dirty="0">
                <a:latin typeface="Arial Rounded MT Bold" panose="020F0704030504030204" pitchFamily="34" charset="0"/>
              </a:rPr>
              <a:t>Η επιχειρηματικότητα πολιτιστικής κληρονομιάς απαιτεί την παρουσία αυτού του πόρου στην περιοχή</a:t>
            </a:r>
            <a:endParaRPr lang="en-GB" altLang="es-ES" sz="2800" b="1" dirty="0">
              <a:latin typeface="Arial Rounded MT Bold" panose="020F0704030504030204" pitchFamily="34" charset="0"/>
            </a:endParaRPr>
          </a:p>
        </p:txBody>
      </p:sp>
    </p:spTree>
    <p:extLst>
      <p:ext uri="{BB962C8B-B14F-4D97-AF65-F5344CB8AC3E}">
        <p14:creationId xmlns:p14="http://schemas.microsoft.com/office/powerpoint/2010/main" val="920101927"/>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970088"/>
            <a:ext cx="10302875" cy="2369880"/>
          </a:xfrm>
          <a:prstGeom prst="rect">
            <a:avLst/>
          </a:prstGeom>
        </p:spPr>
        <p:txBody>
          <a:bodyPr>
            <a:spAutoFit/>
          </a:bodyPr>
          <a:lstStyle/>
          <a:p>
            <a:pPr>
              <a:defRPr/>
            </a:pPr>
            <a:r>
              <a:rPr lang="el-GR" altLang="es-ES" sz="3200" dirty="0">
                <a:latin typeface="Arial Rounded MT Bold" panose="020F0704030504030204" pitchFamily="34" charset="0"/>
              </a:rPr>
              <a:t>Πώς να ενισχύσετε την πολιτιστική </a:t>
            </a:r>
            <a:r>
              <a:rPr lang="el-GR" altLang="es-ES" sz="3200" dirty="0" smtClean="0">
                <a:latin typeface="Arial Rounded MT Bold" panose="020F0704030504030204" pitchFamily="34" charset="0"/>
              </a:rPr>
              <a:t>κληρονομιά;</a:t>
            </a: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r>
              <a:rPr lang="el-GR" altLang="es-ES" sz="2800" dirty="0" smtClean="0">
                <a:latin typeface="Arial Rounded MT Bold" panose="020F0704030504030204" pitchFamily="34" charset="0"/>
              </a:rPr>
              <a:t>Τα αποθέματα </a:t>
            </a:r>
            <a:r>
              <a:rPr lang="el-GR" altLang="es-ES" sz="2800" dirty="0">
                <a:latin typeface="Arial Rounded MT Bold" panose="020F0704030504030204" pitchFamily="34" charset="0"/>
              </a:rPr>
              <a:t>υλικών (και άυλων) </a:t>
            </a:r>
            <a:r>
              <a:rPr lang="el-GR" altLang="es-ES" sz="2800" dirty="0" smtClean="0">
                <a:latin typeface="Arial Rounded MT Bold" panose="020F0704030504030204" pitchFamily="34" charset="0"/>
              </a:rPr>
              <a:t>στοιχείων πολιτιστικής κληρονομιάς είναι δεδομένα </a:t>
            </a:r>
            <a:r>
              <a:rPr lang="el-GR" altLang="es-ES" sz="2800" dirty="0">
                <a:latin typeface="Arial Rounded MT Bold" panose="020F0704030504030204" pitchFamily="34" charset="0"/>
              </a:rPr>
              <a:t>, </a:t>
            </a:r>
            <a:r>
              <a:rPr lang="el-GR" altLang="es-ES" sz="2800" dirty="0">
                <a:latin typeface="Arial Rounded MT Bold" panose="020F0704030504030204" pitchFamily="34" charset="0"/>
              </a:rPr>
              <a:t>δεν μπορούμε να </a:t>
            </a:r>
            <a:r>
              <a:rPr lang="el-GR" altLang="es-ES" sz="2800" dirty="0" smtClean="0">
                <a:latin typeface="Arial Rounded MT Bold" panose="020F0704030504030204" pitchFamily="34" charset="0"/>
              </a:rPr>
              <a:t>τ</a:t>
            </a:r>
            <a:r>
              <a:rPr lang="el-GR" altLang="es-ES" sz="2800" dirty="0">
                <a:latin typeface="Arial Rounded MT Bold" panose="020F0704030504030204" pitchFamily="34" charset="0"/>
              </a:rPr>
              <a:t>α</a:t>
            </a:r>
            <a:r>
              <a:rPr lang="el-GR" altLang="es-ES" sz="2800" dirty="0" smtClean="0">
                <a:latin typeface="Arial Rounded MT Bold" panose="020F0704030504030204" pitchFamily="34" charset="0"/>
              </a:rPr>
              <a:t> </a:t>
            </a:r>
            <a:r>
              <a:rPr lang="el-GR" altLang="es-ES" sz="2800" dirty="0" smtClean="0">
                <a:latin typeface="Arial Rounded MT Bold" panose="020F0704030504030204" pitchFamily="34" charset="0"/>
              </a:rPr>
              <a:t>επεκτείνουμε</a:t>
            </a: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pic>
        <p:nvPicPr>
          <p:cNvPr id="5" name="Imagen 4">
            <a:extLst>
              <a:ext uri="{FF2B5EF4-FFF2-40B4-BE49-F238E27FC236}">
                <a16:creationId xmlns:a16="http://schemas.microsoft.com/office/drawing/2014/main" xmlns="" id="{78BD5DBC-091F-42CE-A2DD-473CC9534BF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489939" y="4527030"/>
            <a:ext cx="1920272" cy="1258178"/>
          </a:xfrm>
          <a:prstGeom prst="rect">
            <a:avLst/>
          </a:prstGeom>
        </p:spPr>
      </p:pic>
      <p:grpSp>
        <p:nvGrpSpPr>
          <p:cNvPr id="26" name="Grupo 25">
            <a:extLst>
              <a:ext uri="{FF2B5EF4-FFF2-40B4-BE49-F238E27FC236}">
                <a16:creationId xmlns:a16="http://schemas.microsoft.com/office/drawing/2014/main" xmlns="" id="{4DF92C80-2AD3-4BFA-BC22-B59CBE38421C}"/>
              </a:ext>
            </a:extLst>
          </p:cNvPr>
          <p:cNvGrpSpPr/>
          <p:nvPr/>
        </p:nvGrpSpPr>
        <p:grpSpPr>
          <a:xfrm>
            <a:off x="6313260" y="3301838"/>
            <a:ext cx="6038037" cy="2908422"/>
            <a:chOff x="6299200" y="3389325"/>
            <a:chExt cx="6038037" cy="2908422"/>
          </a:xfrm>
        </p:grpSpPr>
        <p:pic>
          <p:nvPicPr>
            <p:cNvPr id="9" name="Imagen 8">
              <a:extLst>
                <a:ext uri="{FF2B5EF4-FFF2-40B4-BE49-F238E27FC236}">
                  <a16:creationId xmlns:a16="http://schemas.microsoft.com/office/drawing/2014/main" xmlns="" id="{C7F794A7-8FC1-45AE-A61E-ADF728DC7A9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299200" y="3743090"/>
              <a:ext cx="1920272" cy="1258178"/>
            </a:xfrm>
            <a:prstGeom prst="rect">
              <a:avLst/>
            </a:prstGeom>
          </p:spPr>
        </p:pic>
        <p:pic>
          <p:nvPicPr>
            <p:cNvPr id="11" name="Imagen 10">
              <a:extLst>
                <a:ext uri="{FF2B5EF4-FFF2-40B4-BE49-F238E27FC236}">
                  <a16:creationId xmlns:a16="http://schemas.microsoft.com/office/drawing/2014/main" xmlns="" id="{8D5C434C-FCD0-49F9-9A4F-437DEB82741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8781789" y="4786546"/>
              <a:ext cx="1920272" cy="1258178"/>
            </a:xfrm>
            <a:prstGeom prst="rect">
              <a:avLst/>
            </a:prstGeom>
          </p:spPr>
        </p:pic>
        <p:pic>
          <p:nvPicPr>
            <p:cNvPr id="13" name="Imagen 12">
              <a:extLst>
                <a:ext uri="{FF2B5EF4-FFF2-40B4-BE49-F238E27FC236}">
                  <a16:creationId xmlns:a16="http://schemas.microsoft.com/office/drawing/2014/main" xmlns="" id="{F77676CE-AAE2-41EF-8E8B-15C39701C65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9188189" y="3389325"/>
              <a:ext cx="1920272" cy="1258178"/>
            </a:xfrm>
            <a:prstGeom prst="rect">
              <a:avLst/>
            </a:prstGeom>
          </p:spPr>
        </p:pic>
        <p:pic>
          <p:nvPicPr>
            <p:cNvPr id="15" name="Imagen 14">
              <a:extLst>
                <a:ext uri="{FF2B5EF4-FFF2-40B4-BE49-F238E27FC236}">
                  <a16:creationId xmlns:a16="http://schemas.microsoft.com/office/drawing/2014/main" xmlns="" id="{9079B3E7-B1EB-4F32-81FB-4C59260C2A5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008592" y="5039569"/>
              <a:ext cx="1920272" cy="1258178"/>
            </a:xfrm>
            <a:prstGeom prst="rect">
              <a:avLst/>
            </a:prstGeom>
          </p:spPr>
        </p:pic>
        <p:pic>
          <p:nvPicPr>
            <p:cNvPr id="17" name="Imagen 16">
              <a:extLst>
                <a:ext uri="{FF2B5EF4-FFF2-40B4-BE49-F238E27FC236}">
                  <a16:creationId xmlns:a16="http://schemas.microsoft.com/office/drawing/2014/main" xmlns="" id="{37E54A67-6C9B-488A-97D1-C2C58D86849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0416965" y="4355713"/>
              <a:ext cx="1920272" cy="1258178"/>
            </a:xfrm>
            <a:prstGeom prst="rect">
              <a:avLst/>
            </a:prstGeom>
          </p:spPr>
        </p:pic>
      </p:grpSp>
      <p:sp>
        <p:nvSpPr>
          <p:cNvPr id="19" name="Símbolo &quot;No permitido&quot; 18">
            <a:extLst>
              <a:ext uri="{FF2B5EF4-FFF2-40B4-BE49-F238E27FC236}">
                <a16:creationId xmlns:a16="http://schemas.microsoft.com/office/drawing/2014/main" xmlns="" id="{2767CBBF-4061-4C2C-A5F4-93B464D13FB2}"/>
              </a:ext>
            </a:extLst>
          </p:cNvPr>
          <p:cNvSpPr/>
          <p:nvPr/>
        </p:nvSpPr>
        <p:spPr>
          <a:xfrm>
            <a:off x="7540495" y="3521158"/>
            <a:ext cx="3910143" cy="291515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Imagen 22" descr="Niño chino">
            <a:extLst>
              <a:ext uri="{FF2B5EF4-FFF2-40B4-BE49-F238E27FC236}">
                <a16:creationId xmlns:a16="http://schemas.microsoft.com/office/drawing/2014/main" xmlns="" id="{6512C4CF-BDB5-4B98-A5C3-0899CD73BC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7446" y="3655603"/>
            <a:ext cx="736940" cy="2555497"/>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82596940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970088"/>
            <a:ext cx="10574545" cy="5755422"/>
          </a:xfrm>
          <a:prstGeom prst="rect">
            <a:avLst/>
          </a:prstGeom>
        </p:spPr>
        <p:txBody>
          <a:bodyPr wrap="square">
            <a:spAutoFit/>
          </a:bodyPr>
          <a:lstStyle/>
          <a:p>
            <a:pPr>
              <a:defRPr/>
            </a:pPr>
            <a:r>
              <a:rPr lang="el-GR" altLang="es-ES" sz="3200" dirty="0">
                <a:latin typeface="Arial Rounded MT Bold" panose="020F0704030504030204" pitchFamily="34" charset="0"/>
              </a:rPr>
              <a:t>Πώς να ενισχύσετε την πολιτιστική </a:t>
            </a:r>
            <a:r>
              <a:rPr lang="el-GR" altLang="es-ES" sz="3200" dirty="0" smtClean="0">
                <a:latin typeface="Arial Rounded MT Bold" panose="020F0704030504030204" pitchFamily="34" charset="0"/>
              </a:rPr>
              <a:t>κληρονομιά;</a:t>
            </a: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r>
              <a:rPr lang="el-GR" altLang="es-ES" sz="2800" dirty="0" smtClean="0">
                <a:latin typeface="Arial Rounded MT Bold" panose="020F0704030504030204" pitchFamily="34" charset="0"/>
              </a:rPr>
              <a:t>Τα αποθέματα </a:t>
            </a:r>
            <a:r>
              <a:rPr lang="el-GR" altLang="es-ES" sz="2800" dirty="0">
                <a:latin typeface="Arial Rounded MT Bold" panose="020F0704030504030204" pitchFamily="34" charset="0"/>
              </a:rPr>
              <a:t>υλικών (και άυλων) στοιχείων πολιτιστικής </a:t>
            </a:r>
            <a:r>
              <a:rPr lang="el-GR" altLang="es-ES" sz="2800" dirty="0" smtClean="0">
                <a:latin typeface="Arial Rounded MT Bold" panose="020F0704030504030204" pitchFamily="34" charset="0"/>
              </a:rPr>
              <a:t>κληρονομιάς είναι δεδομένα , </a:t>
            </a:r>
            <a:r>
              <a:rPr lang="el-GR" altLang="es-ES" sz="2800" dirty="0">
                <a:latin typeface="Arial Rounded MT Bold" panose="020F0704030504030204" pitchFamily="34" charset="0"/>
              </a:rPr>
              <a:t>δεν μπορούμε να τα </a:t>
            </a:r>
            <a:r>
              <a:rPr lang="el-GR" altLang="es-ES" sz="2800" dirty="0" smtClean="0">
                <a:latin typeface="Arial Rounded MT Bold" panose="020F0704030504030204" pitchFamily="34" charset="0"/>
              </a:rPr>
              <a:t>επεκτείνουμε…</a:t>
            </a:r>
          </a:p>
          <a:p>
            <a:pPr>
              <a:defRPr/>
            </a:pPr>
            <a:r>
              <a:rPr lang="el-GR" altLang="es-ES" sz="2800" dirty="0">
                <a:latin typeface="Arial Rounded MT Bold" panose="020F0704030504030204" pitchFamily="34" charset="0"/>
              </a:rPr>
              <a:t> </a:t>
            </a:r>
            <a:r>
              <a:rPr lang="el-GR" altLang="es-ES" sz="2800" dirty="0" smtClean="0">
                <a:latin typeface="Arial Rounded MT Bold" panose="020F0704030504030204" pitchFamily="34" charset="0"/>
              </a:rPr>
              <a:t>    ή μπορούμε?</a:t>
            </a:r>
            <a:endParaRPr lang="en-US" altLang="es-ES" sz="3200" dirty="0">
              <a:latin typeface="Arial Rounded MT Bold" panose="020F0704030504030204" pitchFamily="34" charset="0"/>
            </a:endParaRPr>
          </a:p>
          <a:p>
            <a:pPr lvl="1">
              <a:defRPr/>
            </a:pPr>
            <a:endParaRPr lang="en-US" altLang="es-ES" sz="3200" dirty="0">
              <a:latin typeface="Arial Rounded MT Bold" panose="020F0704030504030204" pitchFamily="34" charset="0"/>
            </a:endParaRPr>
          </a:p>
          <a:p>
            <a:pPr marL="914400" lvl="1"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pic>
        <p:nvPicPr>
          <p:cNvPr id="3" name="Imagen 2">
            <a:extLst>
              <a:ext uri="{FF2B5EF4-FFF2-40B4-BE49-F238E27FC236}">
                <a16:creationId xmlns:a16="http://schemas.microsoft.com/office/drawing/2014/main" xmlns="" id="{CB8840EF-1648-4BDE-9A7E-871060298EF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489939" y="4527030"/>
            <a:ext cx="1920272" cy="1258178"/>
          </a:xfrm>
          <a:prstGeom prst="rect">
            <a:avLst/>
          </a:prstGeom>
        </p:spPr>
      </p:pic>
      <p:pic>
        <p:nvPicPr>
          <p:cNvPr id="5" name="Imagen 4">
            <a:extLst>
              <a:ext uri="{FF2B5EF4-FFF2-40B4-BE49-F238E27FC236}">
                <a16:creationId xmlns:a16="http://schemas.microsoft.com/office/drawing/2014/main" xmlns="" id="{19176B10-811E-45E4-993F-113C088C3285}"/>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642335" y="3294616"/>
            <a:ext cx="4422149" cy="2897428"/>
          </a:xfrm>
          <a:prstGeom prst="rect">
            <a:avLst/>
          </a:prstGeom>
        </p:spPr>
      </p:pic>
      <p:pic>
        <p:nvPicPr>
          <p:cNvPr id="19" name="Imagen 18" descr="Niño chino">
            <a:extLst>
              <a:ext uri="{FF2B5EF4-FFF2-40B4-BE49-F238E27FC236}">
                <a16:creationId xmlns:a16="http://schemas.microsoft.com/office/drawing/2014/main" xmlns="" id="{462A7EC1-C3C3-4406-8495-C16BBEE5C2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4381" y="3756146"/>
            <a:ext cx="836381" cy="2465882"/>
          </a:xfrm>
          <a:prstGeom prst="rect">
            <a:avLst/>
          </a:prstGeom>
        </p:spPr>
      </p:pic>
    </p:spTree>
    <p:extLst>
      <p:ext uri="{BB962C8B-B14F-4D97-AF65-F5344CB8AC3E}">
        <p14:creationId xmlns:p14="http://schemas.microsoft.com/office/powerpoint/2010/main" val="31933449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970088"/>
            <a:ext cx="10574545" cy="7417415"/>
          </a:xfrm>
          <a:prstGeom prst="rect">
            <a:avLst/>
          </a:prstGeom>
        </p:spPr>
        <p:txBody>
          <a:bodyPr wrap="square">
            <a:spAutoFit/>
          </a:bodyPr>
          <a:lstStyle/>
          <a:p>
            <a:pPr>
              <a:defRPr/>
            </a:pPr>
            <a:r>
              <a:rPr lang="el-GR" altLang="es-ES" sz="3200" dirty="0" smtClean="0">
                <a:latin typeface="Arial Rounded MT Bold" panose="020F0704030504030204" pitchFamily="34" charset="0"/>
              </a:rPr>
              <a:t>Πώς να επεκτείνουμε την πολιτιστική κληρονομιά </a:t>
            </a:r>
            <a:r>
              <a:rPr lang="en-US" altLang="es-ES" sz="3200" dirty="0" smtClean="0">
                <a:latin typeface="Arial Rounded MT Bold" panose="020F0704030504030204" pitchFamily="34" charset="0"/>
              </a:rPr>
              <a:t>:</a:t>
            </a: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r>
              <a:rPr lang="el-GR" altLang="es-ES" sz="2800" dirty="0">
                <a:latin typeface="Arial Rounded MT Bold" panose="020F0704030504030204" pitchFamily="34" charset="0"/>
              </a:rPr>
              <a:t>Τα αποθέματα υλικών (και άυλων) στοιχείων πολιτιστικής κληρονομιάς είναι δεδομένα , δεν μπορούμε να τα </a:t>
            </a:r>
            <a:r>
              <a:rPr lang="el-GR" altLang="es-ES" sz="2800" dirty="0" smtClean="0">
                <a:latin typeface="Arial Rounded MT Bold" panose="020F0704030504030204" pitchFamily="34" charset="0"/>
              </a:rPr>
              <a:t>επεκτείνουμε …ή δεν μπορούμε?</a:t>
            </a:r>
          </a:p>
          <a:p>
            <a:pPr marL="457200" indent="-457200">
              <a:buFont typeface="Arial" panose="020B0604020202020204" pitchFamily="34" charset="0"/>
              <a:buChar char="•"/>
              <a:defRPr/>
            </a:pPr>
            <a:r>
              <a:rPr lang="el-GR" altLang="es-ES" sz="2800" dirty="0" smtClean="0">
                <a:latin typeface="Arial Rounded MT Bold" panose="020F0704030504030204" pitchFamily="34" charset="0"/>
              </a:rPr>
              <a:t>Οι </a:t>
            </a:r>
            <a:r>
              <a:rPr lang="el-GR" altLang="es-ES" sz="2800" dirty="0">
                <a:latin typeface="Arial Rounded MT Bold" panose="020F0704030504030204" pitchFamily="34" charset="0"/>
              </a:rPr>
              <a:t>δημόσιες αρχές μπορούν να ενισχύσουν τις οικονομικές δραστηριότητες που σχετίζονται με τη </a:t>
            </a:r>
            <a:r>
              <a:rPr lang="el-GR" altLang="es-ES" sz="2800" dirty="0" smtClean="0">
                <a:latin typeface="Arial Rounded MT Bold" panose="020F0704030504030204" pitchFamily="34" charset="0"/>
              </a:rPr>
              <a:t>πολιτιστική κληρονομιά</a:t>
            </a:r>
            <a:r>
              <a:rPr lang="en-US" altLang="es-ES" sz="2800" dirty="0" smtClean="0">
                <a:latin typeface="Arial Rounded MT Bold" panose="020F0704030504030204" pitchFamily="34" charset="0"/>
              </a:rPr>
              <a:t>:</a:t>
            </a:r>
            <a:endParaRPr lang="en-US" altLang="es-ES" sz="2800" dirty="0">
              <a:latin typeface="Arial Rounded MT Bold" panose="020F0704030504030204" pitchFamily="34" charset="0"/>
            </a:endParaRPr>
          </a:p>
          <a:p>
            <a:pPr marL="914400" lvl="1" indent="-457200">
              <a:buFont typeface="Arial" panose="020B0604020202020204" pitchFamily="34" charset="0"/>
              <a:buChar char="•"/>
              <a:defRPr/>
            </a:pPr>
            <a:r>
              <a:rPr lang="el-GR" altLang="es-ES" sz="2800" u="sng" dirty="0" smtClean="0">
                <a:latin typeface="Arial Rounded MT Bold" panose="020F0704030504030204" pitchFamily="34" charset="0"/>
              </a:rPr>
              <a:t>Με τη διατήρηση </a:t>
            </a:r>
            <a:r>
              <a:rPr lang="el-GR" altLang="es-ES" sz="2800" u="sng" dirty="0">
                <a:latin typeface="Arial Rounded MT Bold" panose="020F0704030504030204" pitchFamily="34" charset="0"/>
              </a:rPr>
              <a:t>και αποκατάσταση των υπαρχόντων στοιχείων </a:t>
            </a:r>
            <a:r>
              <a:rPr lang="el-GR" altLang="es-ES" sz="2800" u="sng" dirty="0" smtClean="0">
                <a:latin typeface="Arial Rounded MT Bold" panose="020F0704030504030204" pitchFamily="34" charset="0"/>
              </a:rPr>
              <a:t>πολιτιστικής κληρονομιάς</a:t>
            </a:r>
            <a:endParaRPr lang="el-GR" altLang="es-ES" sz="2800" u="sng" dirty="0" smtClean="0">
              <a:latin typeface="Arial Rounded MT Bold" panose="020F0704030504030204" pitchFamily="34" charset="0"/>
            </a:endParaRPr>
          </a:p>
          <a:p>
            <a:pPr marL="914400" lvl="1" indent="-457200">
              <a:buFont typeface="Arial" panose="020B0604020202020204" pitchFamily="34" charset="0"/>
              <a:buChar char="•"/>
              <a:defRPr/>
            </a:pPr>
            <a:r>
              <a:rPr lang="el-GR" altLang="es-ES" sz="2800" u="sng" dirty="0">
                <a:latin typeface="Arial Rounded MT Bold" panose="020F0704030504030204" pitchFamily="34" charset="0"/>
              </a:rPr>
              <a:t>Καθιστώντας </a:t>
            </a:r>
            <a:r>
              <a:rPr lang="el-GR" altLang="es-ES" sz="2800" u="sng" dirty="0" smtClean="0">
                <a:latin typeface="Arial Rounded MT Bold" panose="020F0704030504030204" pitchFamily="34" charset="0"/>
              </a:rPr>
              <a:t>τα </a:t>
            </a:r>
            <a:r>
              <a:rPr lang="el-GR" altLang="es-ES" sz="2800" u="sng" dirty="0">
                <a:latin typeface="Arial Rounded MT Bold" panose="020F0704030504030204" pitchFamily="34" charset="0"/>
              </a:rPr>
              <a:t>πιο </a:t>
            </a:r>
            <a:r>
              <a:rPr lang="el-GR" altLang="es-ES" sz="2800" u="sng" dirty="0" err="1" smtClean="0">
                <a:latin typeface="Arial Rounded MT Bold" panose="020F0704030504030204" pitchFamily="34" charset="0"/>
              </a:rPr>
              <a:t>προσβάσιμα</a:t>
            </a:r>
            <a:r>
              <a:rPr lang="el-GR" altLang="es-ES" sz="2800" u="sng" dirty="0" smtClean="0">
                <a:latin typeface="Arial Rounded MT Bold" panose="020F0704030504030204" pitchFamily="34" charset="0"/>
              </a:rPr>
              <a:t> </a:t>
            </a:r>
            <a:r>
              <a:rPr lang="el-GR" altLang="es-ES" sz="2800" u="sng" dirty="0">
                <a:latin typeface="Arial Rounded MT Bold" panose="020F0704030504030204" pitchFamily="34" charset="0"/>
              </a:rPr>
              <a:t>(φυσικά και ψηφιακά) για νέους πιθανούς πελάτες</a:t>
            </a:r>
            <a:endParaRPr lang="en-US" altLang="es-ES" sz="3200" dirty="0">
              <a:latin typeface="Arial Rounded MT Bold" panose="020F0704030504030204" pitchFamily="34" charset="0"/>
            </a:endParaRPr>
          </a:p>
          <a:p>
            <a:pPr marL="914400" lvl="1"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spTree>
    <p:extLst>
      <p:ext uri="{BB962C8B-B14F-4D97-AF65-F5344CB8AC3E}">
        <p14:creationId xmlns:p14="http://schemas.microsoft.com/office/powerpoint/2010/main" val="40814318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1" y="1481573"/>
            <a:ext cx="10574545" cy="4893647"/>
          </a:xfrm>
          <a:prstGeom prst="rect">
            <a:avLst/>
          </a:prstGeom>
        </p:spPr>
        <p:txBody>
          <a:bodyPr wrap="square">
            <a:spAutoFit/>
          </a:bodyPr>
          <a:lstStyle/>
          <a:p>
            <a:pPr>
              <a:defRPr/>
            </a:pPr>
            <a:r>
              <a:rPr lang="el-GR" altLang="es-ES" sz="3200" dirty="0">
                <a:latin typeface="Arial Rounded MT Bold" panose="020F0704030504030204" pitchFamily="34" charset="0"/>
              </a:rPr>
              <a:t>Πώς να επεκτείνουμε την πολιτιστική κληρονομιά </a:t>
            </a:r>
            <a:r>
              <a:rPr lang="en-US" altLang="es-ES" sz="3200" dirty="0">
                <a:latin typeface="Arial Rounded MT Bold" panose="020F0704030504030204" pitchFamily="34" charset="0"/>
              </a:rPr>
              <a:t>:</a:t>
            </a:r>
          </a:p>
          <a:p>
            <a:pPr marL="457200" indent="-457200">
              <a:buFont typeface="Arial" panose="020B0604020202020204" pitchFamily="34" charset="0"/>
              <a:buChar char="•"/>
              <a:defRPr/>
            </a:pPr>
            <a:r>
              <a:rPr lang="el-GR" altLang="es-ES" sz="2800" dirty="0" smtClean="0">
                <a:latin typeface="Arial Rounded MT Bold" panose="020F0704030504030204" pitchFamily="34" charset="0"/>
              </a:rPr>
              <a:t>Τα </a:t>
            </a:r>
            <a:r>
              <a:rPr lang="el-GR" altLang="es-ES" sz="2800" dirty="0">
                <a:latin typeface="Arial Rounded MT Bold" panose="020F0704030504030204" pitchFamily="34" charset="0"/>
              </a:rPr>
              <a:t>αποθέματα υλικών (και άυλων) στοιχείων πολιτιστικής κληρονομιάς είναι δεδομένα , δεν μπορούμε να τα επεκτείνουμε …ή δεν μπορούμε?</a:t>
            </a:r>
          </a:p>
          <a:p>
            <a:pPr marL="457200" indent="-457200">
              <a:buFont typeface="Arial" panose="020B0604020202020204" pitchFamily="34" charset="0"/>
              <a:buChar char="•"/>
              <a:defRPr/>
            </a:pPr>
            <a:r>
              <a:rPr lang="el-GR" altLang="es-ES" sz="2800" dirty="0" smtClean="0">
                <a:latin typeface="Arial Rounded MT Bold" panose="020F0704030504030204" pitchFamily="34" charset="0"/>
              </a:rPr>
              <a:t>Οι επιχειρηματικές δραστηριότητες μπορούν να βελτιώσουν τις ευκαιρίες απασχόλησης που συνδέονται με την πολιτιστική κληρονομιά αν γίνουν πιο</a:t>
            </a:r>
            <a:r>
              <a:rPr lang="en-US" altLang="es-ES" sz="2800" dirty="0" smtClean="0">
                <a:latin typeface="Arial Rounded MT Bold" panose="020F0704030504030204" pitchFamily="34" charset="0"/>
              </a:rPr>
              <a:t>:</a:t>
            </a:r>
            <a:endParaRPr lang="en-US" altLang="es-ES" sz="2800" dirty="0">
              <a:latin typeface="Arial Rounded MT Bold" panose="020F0704030504030204" pitchFamily="34" charset="0"/>
            </a:endParaRPr>
          </a:p>
          <a:p>
            <a:pPr marL="914400" lvl="1" indent="-457200">
              <a:buFont typeface="Arial" panose="020B0604020202020204" pitchFamily="34" charset="0"/>
              <a:buChar char="•"/>
              <a:defRPr/>
            </a:pPr>
            <a:r>
              <a:rPr lang="el-GR" sz="2800" u="sng" dirty="0" smtClean="0"/>
              <a:t>Ορατές</a:t>
            </a:r>
            <a:r>
              <a:rPr lang="el-GR" sz="2800" dirty="0" smtClean="0"/>
              <a:t> </a:t>
            </a:r>
            <a:r>
              <a:rPr lang="el-GR" sz="2800" dirty="0"/>
              <a:t>σε πιθανούς επισκέπτες μέσω αποτελεσματικών διαφημιστικών </a:t>
            </a:r>
            <a:r>
              <a:rPr lang="el-GR" sz="2800" dirty="0" smtClean="0"/>
              <a:t>εκστρατειών</a:t>
            </a:r>
          </a:p>
          <a:p>
            <a:pPr marL="914400" lvl="1" indent="-457200">
              <a:buFont typeface="Arial" panose="020B0604020202020204" pitchFamily="34" charset="0"/>
              <a:buChar char="•"/>
              <a:defRPr/>
            </a:pPr>
            <a:r>
              <a:rPr lang="el-GR" sz="2800" u="sng" dirty="0"/>
              <a:t>Κερδοφόροι</a:t>
            </a:r>
            <a:r>
              <a:rPr lang="el-GR" sz="2800" dirty="0"/>
              <a:t> με τη δημιουργία και εξειδίκευση σε δραστηριότητες υψηλής προστιθέμενης αξίας</a:t>
            </a:r>
            <a:r>
              <a:rPr lang="el-GR" sz="2800" dirty="0" smtClean="0"/>
              <a:t>.</a:t>
            </a:r>
            <a:endParaRPr lang="en-GB" altLang="es-ES" sz="3200" dirty="0">
              <a:latin typeface="Arial Rounded MT Bold" panose="020F0704030504030204" pitchFamily="34" charset="0"/>
            </a:endParaRPr>
          </a:p>
        </p:txBody>
      </p:sp>
    </p:spTree>
    <p:extLst>
      <p:ext uri="{BB962C8B-B14F-4D97-AF65-F5344CB8AC3E}">
        <p14:creationId xmlns:p14="http://schemas.microsoft.com/office/powerpoint/2010/main" val="395977664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xmlns="" id="{ED7B7B5F-7511-4BAC-96E3-8CA995275D9D}"/>
              </a:ext>
            </a:extLst>
          </p:cNvPr>
          <p:cNvSpPr txBox="1">
            <a:spLocks noChangeArrowheads="1"/>
          </p:cNvSpPr>
          <p:nvPr/>
        </p:nvSpPr>
        <p:spPr bwMode="auto">
          <a:xfrm>
            <a:off x="1621992" y="1998662"/>
            <a:ext cx="9198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eaLnBrk="1" hangingPunct="1"/>
            <a:r>
              <a:rPr lang="el-GR" altLang="es-ES" sz="3600" b="1" dirty="0" smtClean="0">
                <a:latin typeface="Arial" panose="020B0604020202020204" pitchFamily="34" charset="0"/>
                <a:cs typeface="Arial" panose="020B0604020202020204" pitchFamily="34" charset="0"/>
              </a:rPr>
              <a:t>Σας ευχαριστώ για την προσοχή σας</a:t>
            </a:r>
            <a:r>
              <a:rPr lang="en-US" altLang="es-ES" sz="3600" dirty="0" smtClean="0"/>
              <a:t> </a:t>
            </a:r>
            <a:r>
              <a:rPr lang="en-US" altLang="es-ES" sz="3600" dirty="0"/>
              <a:t>!</a:t>
            </a:r>
            <a:endParaRPr lang="en-US" altLang="it-IT" sz="3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58595782-9922-47A1-8731-50597BF23CAB}"/>
              </a:ext>
            </a:extLst>
          </p:cNvPr>
          <p:cNvSpPr>
            <a:spLocks noChangeArrowheads="1"/>
          </p:cNvSpPr>
          <p:nvPr/>
        </p:nvSpPr>
        <p:spPr bwMode="auto">
          <a:xfrm>
            <a:off x="2771775" y="6170613"/>
            <a:ext cx="8505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1200"/>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10244" name="Picture 15">
            <a:extLst>
              <a:ext uri="{FF2B5EF4-FFF2-40B4-BE49-F238E27FC236}">
                <a16:creationId xmlns:a16="http://schemas.microsoft.com/office/drawing/2014/main" xmlns="" id="{3470A209-9132-4516-AC7C-DEB9EC0255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xmlns="" id="{41F2784B-A817-451A-B003-ACE08A248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417513"/>
            <a:ext cx="45180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magine 15">
            <a:extLst>
              <a:ext uri="{FF2B5EF4-FFF2-40B4-BE49-F238E27FC236}">
                <a16:creationId xmlns:a16="http://schemas.microsoft.com/office/drawing/2014/main" xmlns="" id="{F7B4E8DE-8AE6-42C6-B799-CB20371627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 y="2984500"/>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33">
            <a:extLst>
              <a:ext uri="{FF2B5EF4-FFF2-40B4-BE49-F238E27FC236}">
                <a16:creationId xmlns:a16="http://schemas.microsoft.com/office/drawing/2014/main" xmlns="" id="{19BA5F25-82AA-43F9-8641-988B311D59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9">
            <a:extLst>
              <a:ext uri="{FF2B5EF4-FFF2-40B4-BE49-F238E27FC236}">
                <a16:creationId xmlns:a16="http://schemas.microsoft.com/office/drawing/2014/main" xmlns="" id="{FD12E18F-EFCA-49A5-A2DD-9C4EDBD36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8789B22E-21F1-49BF-960F-8931605DA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ttangolo 1">
            <a:extLst>
              <a:ext uri="{FF2B5EF4-FFF2-40B4-BE49-F238E27FC236}">
                <a16:creationId xmlns:a16="http://schemas.microsoft.com/office/drawing/2014/main" xmlns="" id="{4259C806-9243-4A18-8C1B-29E408B2D799}"/>
              </a:ext>
            </a:extLst>
          </p:cNvPr>
          <p:cNvSpPr>
            <a:spLocks noChangeArrowheads="1"/>
          </p:cNvSpPr>
          <p:nvPr/>
        </p:nvSpPr>
        <p:spPr bwMode="auto">
          <a:xfrm>
            <a:off x="5665788" y="661988"/>
            <a:ext cx="58848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it-IT" sz="4400">
                <a:latin typeface="Arial Rounded MT Bold" panose="020F0704030504030204" pitchFamily="34" charset="0"/>
              </a:rPr>
              <a:t>Objectives and goals</a:t>
            </a:r>
            <a:endParaRPr lang="it-IT" altLang="it-IT" sz="4400"/>
          </a:p>
        </p:txBody>
      </p:sp>
      <p:sp>
        <p:nvSpPr>
          <p:cNvPr id="5" name="Rettangolo 4">
            <a:extLst>
              <a:ext uri="{FF2B5EF4-FFF2-40B4-BE49-F238E27FC236}">
                <a16:creationId xmlns:a16="http://schemas.microsoft.com/office/drawing/2014/main" xmlns="" id="{FE8DD48C-0F82-4590-828E-4A77F12F20EB}"/>
              </a:ext>
            </a:extLst>
          </p:cNvPr>
          <p:cNvSpPr/>
          <p:nvPr/>
        </p:nvSpPr>
        <p:spPr>
          <a:xfrm>
            <a:off x="0" y="2106613"/>
            <a:ext cx="11898313" cy="3600986"/>
          </a:xfrm>
          <a:prstGeom prst="rect">
            <a:avLst/>
          </a:prstGeom>
        </p:spPr>
        <p:txBody>
          <a:bodyPr wrap="square">
            <a:spAutoFit/>
          </a:bodyPr>
          <a:lstStyle/>
          <a:p>
            <a:pPr marL="82296">
              <a:defRPr/>
            </a:pPr>
            <a:r>
              <a:rPr lang="el-GR" sz="3600" b="1" dirty="0" smtClean="0">
                <a:latin typeface="Arial Rounded MT Bold" panose="020F0704030504030204" pitchFamily="34" charset="0"/>
              </a:rPr>
              <a:t>Στο τέλος αυτής της ενότητας θα μπορείτε να</a:t>
            </a:r>
            <a:r>
              <a:rPr lang="en-GB" sz="3600" b="1" dirty="0" smtClean="0">
                <a:latin typeface="Arial Rounded MT Bold" panose="020F0704030504030204" pitchFamily="34" charset="0"/>
              </a:rPr>
              <a:t>:</a:t>
            </a:r>
          </a:p>
          <a:p>
            <a:pPr marL="82296">
              <a:defRPr/>
            </a:pPr>
            <a:endParaRPr lang="en-GB" sz="3200" b="1" dirty="0" smtClean="0">
              <a:latin typeface="Arial Rounded MT Bold" panose="020F0704030504030204" pitchFamily="34" charset="0"/>
            </a:endParaRPr>
          </a:p>
          <a:p>
            <a:pPr marL="457200" indent="-457200">
              <a:buFont typeface="Arial Rounded MT Bold" panose="020F0704030504030204" pitchFamily="34" charset="0"/>
              <a:buChar char="–"/>
              <a:defRPr/>
            </a:pPr>
            <a:r>
              <a:rPr lang="el-GR" sz="3200" b="1" dirty="0">
                <a:latin typeface="Arial Rounded MT Bold" panose="020F0704030504030204" pitchFamily="34" charset="0"/>
              </a:rPr>
              <a:t>Κατανοήσετε πώς η πολιτιστική κληρονομιά ενισχύει τις περιφερειακές και τοπικές </a:t>
            </a:r>
            <a:r>
              <a:rPr lang="el-GR" sz="3200" b="1" dirty="0" smtClean="0">
                <a:latin typeface="Arial Rounded MT Bold" panose="020F0704030504030204" pitchFamily="34" charset="0"/>
              </a:rPr>
              <a:t>οικονομίες</a:t>
            </a:r>
          </a:p>
          <a:p>
            <a:pPr>
              <a:defRPr/>
            </a:pPr>
            <a:endParaRPr lang="en-GB" sz="3200" b="1" dirty="0">
              <a:latin typeface="Arial Rounded MT Bold" panose="020F0704030504030204" pitchFamily="34" charset="0"/>
            </a:endParaRPr>
          </a:p>
          <a:p>
            <a:pPr marL="457200" indent="-457200">
              <a:buFont typeface="Arial Rounded MT Bold" panose="020F0704030504030204" pitchFamily="34" charset="0"/>
              <a:buChar char="–"/>
              <a:defRPr/>
            </a:pPr>
            <a:r>
              <a:rPr lang="el-GR" sz="3200" b="1" dirty="0">
                <a:latin typeface="Arial Rounded MT Bold" panose="020F0704030504030204" pitchFamily="34" charset="0"/>
              </a:rPr>
              <a:t>Προσδιορίζετε στρατηγικές για να προωθείτε την πολιτιστική κληρονομιά και να την καταστήσετε βιώσιμη</a:t>
            </a:r>
            <a:endParaRPr lang="en-GB" sz="3200" b="1" dirty="0">
              <a:latin typeface="Arial Rounded MT Bold" panose="020F0704030504030204" pitchFamily="34" charset="0"/>
            </a:endParaRP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6BC6A54-DAF2-41B9-BEE4-24BDEEB18E67}"/>
              </a:ext>
            </a:extLst>
          </p:cNvPr>
          <p:cNvSpPr txBox="1"/>
          <p:nvPr/>
        </p:nvSpPr>
        <p:spPr>
          <a:xfrm>
            <a:off x="4338547" y="555625"/>
            <a:ext cx="5518241" cy="646331"/>
          </a:xfrm>
          <a:prstGeom prst="rect">
            <a:avLst/>
          </a:prstGeom>
          <a:noFill/>
        </p:spPr>
        <p:txBody>
          <a:bodyPr wrap="none">
            <a:spAutoFit/>
          </a:bodyPr>
          <a:lstStyle/>
          <a:p>
            <a:pPr algn="r">
              <a:defRPr/>
            </a:pPr>
            <a:r>
              <a:rPr lang="en-GB" altLang="it-IT" sz="3600" dirty="0">
                <a:latin typeface="Arial Rounded MT Bold" panose="020F0704030504030204" pitchFamily="34" charset="0"/>
              </a:rPr>
              <a:t>Intro: importance of CH</a:t>
            </a:r>
            <a:endParaRPr lang="en-US" sz="4000" b="1" dirty="0">
              <a:solidFill>
                <a:schemeClr val="tx2"/>
              </a:solidFill>
              <a:latin typeface="+mj-lt"/>
            </a:endParaRPr>
          </a:p>
        </p:txBody>
      </p:sp>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520311" y="1791962"/>
            <a:ext cx="7636472" cy="3693319"/>
          </a:xfrm>
          <a:prstGeom prst="rect">
            <a:avLst/>
          </a:prstGeom>
        </p:spPr>
        <p:txBody>
          <a:bodyPr wrap="square">
            <a:spAutoFit/>
          </a:bodyPr>
          <a:lstStyle/>
          <a:p>
            <a:pPr marL="457200" indent="-457200" algn="just">
              <a:spcBef>
                <a:spcPts val="600"/>
              </a:spcBef>
              <a:spcAft>
                <a:spcPts val="600"/>
              </a:spcAft>
              <a:buFont typeface="Arial" panose="020B0604020202020204" pitchFamily="34" charset="0"/>
              <a:buChar char="•"/>
              <a:defRPr/>
            </a:pPr>
            <a:r>
              <a:rPr lang="el-GR" altLang="es-ES" sz="2800" dirty="0">
                <a:latin typeface="Arial Rounded MT Bold" panose="020F0704030504030204" pitchFamily="34" charset="0"/>
              </a:rPr>
              <a:t>Οι αρχές της ΕΕ θεωρούν τον πολιτισμό και την πολιτιστική κληρονομιά ως πολιτικές υψηλής </a:t>
            </a:r>
            <a:r>
              <a:rPr lang="el-GR" altLang="es-ES" sz="2800" dirty="0" smtClean="0">
                <a:latin typeface="Arial Rounded MT Bold" panose="020F0704030504030204" pitchFamily="34" charset="0"/>
              </a:rPr>
              <a:t>προτεραιότητας</a:t>
            </a:r>
            <a:endParaRPr lang="en-US" altLang="es-ES" sz="2800" dirty="0" smtClean="0">
              <a:latin typeface="Arial Rounded MT Bold" panose="020F0704030504030204" pitchFamily="34" charset="0"/>
            </a:endParaRPr>
          </a:p>
          <a:p>
            <a:pPr marL="457200" indent="-457200" algn="just">
              <a:spcBef>
                <a:spcPts val="600"/>
              </a:spcBef>
              <a:spcAft>
                <a:spcPts val="600"/>
              </a:spcAft>
              <a:buFont typeface="Arial" panose="020B0604020202020204" pitchFamily="34" charset="0"/>
              <a:buChar char="•"/>
              <a:defRPr/>
            </a:pPr>
            <a:r>
              <a:rPr lang="el-GR" altLang="es-ES" sz="2800" dirty="0">
                <a:latin typeface="Arial Rounded MT Bold" panose="020F0704030504030204" pitchFamily="34" charset="0"/>
              </a:rPr>
              <a:t>Σημαντικό για τους ευρωπαίους πολίτες: Η έρευνα του </a:t>
            </a:r>
            <a:r>
              <a:rPr lang="el-GR" altLang="es-ES" sz="2800" dirty="0" err="1">
                <a:latin typeface="Arial Rounded MT Bold" panose="020F0704030504030204" pitchFamily="34" charset="0"/>
              </a:rPr>
              <a:t>Ευρωβαρόμετρου</a:t>
            </a:r>
            <a:r>
              <a:rPr lang="el-GR" altLang="es-ES" sz="2800" dirty="0">
                <a:latin typeface="Arial Rounded MT Bold" panose="020F0704030504030204" pitchFamily="34" charset="0"/>
              </a:rPr>
              <a:t> το Δεκ 2017 έδειξε ότι πάνω από το 80% των ευρωπαίων πολιτών θεώρησαν ότι </a:t>
            </a:r>
            <a:r>
              <a:rPr lang="el-GR" altLang="es-ES" sz="2800" dirty="0" smtClean="0">
                <a:latin typeface="Arial Rounded MT Bold" panose="020F0704030504030204" pitchFamily="34" charset="0"/>
              </a:rPr>
              <a:t>αυτό </a:t>
            </a:r>
            <a:r>
              <a:rPr lang="el-GR" altLang="es-ES" sz="2800" dirty="0" smtClean="0">
                <a:latin typeface="Arial Rounded MT Bold" panose="020F0704030504030204" pitchFamily="34" charset="0"/>
              </a:rPr>
              <a:t>ήταν </a:t>
            </a:r>
            <a:r>
              <a:rPr lang="el-GR" altLang="es-ES" sz="2800" dirty="0">
                <a:latin typeface="Arial Rounded MT Bold" panose="020F0704030504030204" pitchFamily="34" charset="0"/>
              </a:rPr>
              <a:t>σημαντικό τόσο για τους ίδιους όσο και για την ΕΕ</a:t>
            </a:r>
            <a:endParaRPr lang="en-GB" altLang="es-ES" sz="2800" dirty="0">
              <a:latin typeface="Arial Rounded MT Bold" panose="020F0704030504030204" pitchFamily="34" charset="0"/>
            </a:endParaRPr>
          </a:p>
        </p:txBody>
      </p:sp>
      <p:pic>
        <p:nvPicPr>
          <p:cNvPr id="5" name="Gráfico 4" descr="Gráfico de barras">
            <a:extLst>
              <a:ext uri="{FF2B5EF4-FFF2-40B4-BE49-F238E27FC236}">
                <a16:creationId xmlns:a16="http://schemas.microsoft.com/office/drawing/2014/main" xmlns="" id="{3939ED2B-4466-438F-A271-AEAED45B933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250493" y="1232829"/>
            <a:ext cx="2421195" cy="2421195"/>
          </a:xfrm>
          <a:prstGeom prst="rect">
            <a:avLst/>
          </a:prstGeom>
        </p:spPr>
      </p:pic>
      <p:pic>
        <p:nvPicPr>
          <p:cNvPr id="7" name="Gráfico 6" descr="Presentación con gráfico circular">
            <a:extLst>
              <a:ext uri="{FF2B5EF4-FFF2-40B4-BE49-F238E27FC236}">
                <a16:creationId xmlns:a16="http://schemas.microsoft.com/office/drawing/2014/main" xmlns="" id="{C8141063-F1A4-4A1F-9121-A23D97FD714F}"/>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373594" y="3872563"/>
            <a:ext cx="2298095" cy="2298095"/>
          </a:xfrm>
          <a:prstGeom prst="rect">
            <a:avLst/>
          </a:prstGeom>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69769" y="2200710"/>
            <a:ext cx="10302875" cy="2677656"/>
          </a:xfrm>
          <a:prstGeom prst="rect">
            <a:avLst/>
          </a:prstGeom>
        </p:spPr>
        <p:txBody>
          <a:bodyPr>
            <a:spAutoFit/>
          </a:bodyPr>
          <a:lstStyle/>
          <a:p>
            <a:pPr marL="457200" indent="-457200">
              <a:buFont typeface="Arial" panose="020B0604020202020204" pitchFamily="34" charset="0"/>
              <a:buChar char="•"/>
              <a:defRPr/>
            </a:pPr>
            <a:r>
              <a:rPr lang="el-GR" altLang="es-ES" sz="2800" dirty="0">
                <a:latin typeface="Arial Rounded MT Bold" panose="020F0704030504030204" pitchFamily="34" charset="0"/>
              </a:rPr>
              <a:t>Η πολιτιστική κληρονομιά είναι μια πολυδιάστατη </a:t>
            </a:r>
            <a:r>
              <a:rPr lang="el-GR" altLang="es-ES" sz="2800" dirty="0" smtClean="0">
                <a:latin typeface="Arial Rounded MT Bold" panose="020F0704030504030204" pitchFamily="34" charset="0"/>
              </a:rPr>
              <a:t>έννοια</a:t>
            </a:r>
          </a:p>
          <a:p>
            <a:pPr marL="457200" indent="-457200">
              <a:buFont typeface="Arial" panose="020B0604020202020204" pitchFamily="34" charset="0"/>
              <a:buChar char="•"/>
              <a:defRPr/>
            </a:pPr>
            <a:r>
              <a:rPr lang="el-GR" altLang="es-ES" sz="2800" dirty="0">
                <a:latin typeface="Arial Rounded MT Bold" panose="020F0704030504030204" pitchFamily="34" charset="0"/>
              </a:rPr>
              <a:t>Αλλά είναι επίσης </a:t>
            </a:r>
            <a:r>
              <a:rPr lang="el-GR" altLang="es-ES" sz="2800" dirty="0" smtClean="0">
                <a:latin typeface="Arial Rounded MT Bold" panose="020F0704030504030204" pitchFamily="34" charset="0"/>
              </a:rPr>
              <a:t>και ένας </a:t>
            </a:r>
            <a:r>
              <a:rPr lang="el-GR" altLang="es-ES" sz="2800" dirty="0">
                <a:latin typeface="Arial Rounded MT Bold" panose="020F0704030504030204" pitchFamily="34" charset="0"/>
              </a:rPr>
              <a:t>οικονομικός πόρος που βοηθά στην προώθηση της οικονομικής </a:t>
            </a:r>
            <a:r>
              <a:rPr lang="el-GR" altLang="es-ES" sz="2800" dirty="0" smtClean="0">
                <a:latin typeface="Arial Rounded MT Bold" panose="020F0704030504030204" pitchFamily="34" charset="0"/>
              </a:rPr>
              <a:t>ανάπτυξης</a:t>
            </a:r>
          </a:p>
          <a:p>
            <a:pPr marL="457200" indent="-457200">
              <a:buFont typeface="Arial" panose="020B0604020202020204" pitchFamily="34" charset="0"/>
              <a:buChar char="•"/>
              <a:defRPr/>
            </a:pPr>
            <a:r>
              <a:rPr lang="el-GR" altLang="es-ES" sz="2800" dirty="0">
                <a:latin typeface="Arial Rounded MT Bold" panose="020F0704030504030204" pitchFamily="34" charset="0"/>
              </a:rPr>
              <a:t>Παραγωγή = εργασία + κεφάλαιο (φυσικό, υλικό, ανθρώπινο, πολιτιστικό</a:t>
            </a:r>
            <a:r>
              <a:rPr lang="en-US" altLang="es-ES" sz="2800" dirty="0" smtClean="0">
                <a:latin typeface="Arial Rounded MT Bold" panose="020F0704030504030204" pitchFamily="34" charset="0"/>
              </a:rPr>
              <a:t>)</a:t>
            </a:r>
            <a:endParaRPr lang="en-US" altLang="es-ES" sz="2800" dirty="0">
              <a:latin typeface="Arial Rounded MT Bold" panose="020F0704030504030204" pitchFamily="34" charset="0"/>
            </a:endParaRPr>
          </a:p>
          <a:p>
            <a:pPr marL="457200" indent="-457200">
              <a:buFont typeface="Arial" panose="020B0604020202020204" pitchFamily="34" charset="0"/>
              <a:buChar char="•"/>
              <a:defRPr/>
            </a:pPr>
            <a:endParaRPr lang="en-GB" altLang="es-ES" sz="2800" dirty="0">
              <a:latin typeface="Arial Rounded MT Bold" panose="020F0704030504030204" pitchFamily="34" charset="0"/>
            </a:endParaRPr>
          </a:p>
        </p:txBody>
      </p:sp>
      <p:pic>
        <p:nvPicPr>
          <p:cNvPr id="5" name="Gráfico 4" descr="Obreros de construcción">
            <a:extLst>
              <a:ext uri="{FF2B5EF4-FFF2-40B4-BE49-F238E27FC236}">
                <a16:creationId xmlns:a16="http://schemas.microsoft.com/office/drawing/2014/main" xmlns="" id="{6DFBF6F1-E814-4900-92B5-1CE8DAC297A6}"/>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879151" y="4566560"/>
            <a:ext cx="1548000" cy="1548000"/>
          </a:xfrm>
          <a:prstGeom prst="rect">
            <a:avLst/>
          </a:prstGeom>
        </p:spPr>
      </p:pic>
      <p:pic>
        <p:nvPicPr>
          <p:cNvPr id="7" name="Gráfico 6" descr="Lluvia de ideas de grupo">
            <a:extLst>
              <a:ext uri="{FF2B5EF4-FFF2-40B4-BE49-F238E27FC236}">
                <a16:creationId xmlns:a16="http://schemas.microsoft.com/office/drawing/2014/main" xmlns="" id="{D95751A2-83E2-44E2-A21A-755A3648D9D8}"/>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773208" y="4507823"/>
            <a:ext cx="1548000" cy="1548000"/>
          </a:xfrm>
          <a:prstGeom prst="rect">
            <a:avLst/>
          </a:prstGeom>
        </p:spPr>
      </p:pic>
      <p:pic>
        <p:nvPicPr>
          <p:cNvPr id="9" name="Gráfico 8" descr="Escena de bosque">
            <a:extLst>
              <a:ext uri="{FF2B5EF4-FFF2-40B4-BE49-F238E27FC236}">
                <a16:creationId xmlns:a16="http://schemas.microsoft.com/office/drawing/2014/main" xmlns="" id="{44C239B6-CA07-4EFA-89D1-C8438CFF1771}"/>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366410" y="4496040"/>
            <a:ext cx="1548000" cy="1548000"/>
          </a:xfrm>
          <a:prstGeom prst="rect">
            <a:avLst/>
          </a:prstGeom>
        </p:spPr>
      </p:pic>
      <p:pic>
        <p:nvPicPr>
          <p:cNvPr id="11" name="Gráfico 10" descr="Producción">
            <a:extLst>
              <a:ext uri="{FF2B5EF4-FFF2-40B4-BE49-F238E27FC236}">
                <a16:creationId xmlns:a16="http://schemas.microsoft.com/office/drawing/2014/main" xmlns="" id="{F7BF371A-DA4A-418B-852C-C308EE4CE4BB}"/>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705100" y="4507823"/>
            <a:ext cx="1548000" cy="1548000"/>
          </a:xfrm>
          <a:prstGeom prst="rect">
            <a:avLst/>
          </a:prstGeom>
        </p:spPr>
      </p:pic>
      <p:pic>
        <p:nvPicPr>
          <p:cNvPr id="13" name="Gráfico 12" descr="Excavadora">
            <a:extLst>
              <a:ext uri="{FF2B5EF4-FFF2-40B4-BE49-F238E27FC236}">
                <a16:creationId xmlns:a16="http://schemas.microsoft.com/office/drawing/2014/main" xmlns="" id="{81589CB5-772B-49B4-9512-AE039561CE33}"/>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507612" y="4566559"/>
            <a:ext cx="1477481" cy="1477481"/>
          </a:xfrm>
          <a:prstGeom prst="rect">
            <a:avLst/>
          </a:prstGeom>
        </p:spPr>
      </p:pic>
    </p:spTree>
    <p:extLst>
      <p:ext uri="{BB962C8B-B14F-4D97-AF65-F5344CB8AC3E}">
        <p14:creationId xmlns:p14="http://schemas.microsoft.com/office/powerpoint/2010/main" val="358448303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147763" y="1913370"/>
            <a:ext cx="10302875" cy="3600986"/>
          </a:xfrm>
          <a:prstGeom prst="rect">
            <a:avLst/>
          </a:prstGeom>
        </p:spPr>
        <p:txBody>
          <a:bodyPr wrap="square">
            <a:spAutoFit/>
          </a:bodyPr>
          <a:lstStyle/>
          <a:p>
            <a:pPr marL="457200" indent="-457200" algn="just">
              <a:buFont typeface="Arial" panose="020B0604020202020204" pitchFamily="34" charset="0"/>
              <a:buChar char="•"/>
              <a:defRPr/>
            </a:pPr>
            <a:r>
              <a:rPr lang="el-GR" altLang="es-ES" sz="2800" dirty="0">
                <a:latin typeface="Arial Rounded MT Bold" panose="020F0704030504030204" pitchFamily="34" charset="0"/>
              </a:rPr>
              <a:t>Το πολιτιστικό κεφάλαιο είναι ένα ιδιαίτερο οικονομικό πλεονέκτημα</a:t>
            </a:r>
            <a:r>
              <a:rPr lang="el-GR" altLang="es-ES" sz="2800" dirty="0" smtClean="0">
                <a:latin typeface="Arial Rounded MT Bold" panose="020F0704030504030204" pitchFamily="34" charset="0"/>
              </a:rPr>
              <a:t>:</a:t>
            </a:r>
          </a:p>
          <a:p>
            <a:pPr algn="just">
              <a:defRPr/>
            </a:pPr>
            <a:r>
              <a:rPr lang="el-GR" altLang="es-ES" sz="2800" dirty="0">
                <a:latin typeface="Arial Rounded MT Bold" panose="020F0704030504030204" pitchFamily="34" charset="0"/>
              </a:rPr>
              <a:t>	</a:t>
            </a:r>
            <a:r>
              <a:rPr lang="el-GR" altLang="es-ES" sz="2800" dirty="0" smtClean="0">
                <a:latin typeface="Arial Rounded MT Bold" panose="020F0704030504030204" pitchFamily="34" charset="0"/>
              </a:rPr>
              <a:t>-</a:t>
            </a:r>
            <a:r>
              <a:rPr lang="el-GR" altLang="es-ES" sz="2400" dirty="0">
                <a:latin typeface="Arial Rounded MT Bold" panose="020F0704030504030204" pitchFamily="34" charset="0"/>
              </a:rPr>
              <a:t>Είναι </a:t>
            </a:r>
            <a:r>
              <a:rPr lang="el-GR" altLang="es-ES" sz="2400" dirty="0" smtClean="0">
                <a:latin typeface="Arial Rounded MT Bold" panose="020F0704030504030204" pitchFamily="34" charset="0"/>
              </a:rPr>
              <a:t>ένα μη </a:t>
            </a:r>
            <a:r>
              <a:rPr lang="el-GR" altLang="es-ES" sz="2400" dirty="0" smtClean="0">
                <a:latin typeface="Arial Rounded MT Bold" panose="020F0704030504030204" pitchFamily="34" charset="0"/>
              </a:rPr>
              <a:t>αποκλειόμενο </a:t>
            </a:r>
            <a:r>
              <a:rPr lang="el-GR" altLang="es-ES" sz="2400" dirty="0">
                <a:latin typeface="Arial Rounded MT Bold" panose="020F0704030504030204" pitchFamily="34" charset="0"/>
              </a:rPr>
              <a:t>αγαθό (όλοι μπορούν δυνητικά να το καταναλώσουν</a:t>
            </a:r>
            <a:r>
              <a:rPr lang="el-GR" altLang="es-ES" sz="2400" dirty="0" smtClean="0">
                <a:latin typeface="Arial Rounded MT Bold" panose="020F0704030504030204" pitchFamily="34" charset="0"/>
              </a:rPr>
              <a:t>)</a:t>
            </a:r>
          </a:p>
          <a:p>
            <a:pPr algn="just">
              <a:defRPr/>
            </a:pPr>
            <a:r>
              <a:rPr lang="el-GR" altLang="es-ES" sz="2400" dirty="0">
                <a:latin typeface="Arial Rounded MT Bold" panose="020F0704030504030204" pitchFamily="34" charset="0"/>
              </a:rPr>
              <a:t>	-Είναι μη ανταγωνιστικό αγαθό (μπορείτε να το καταναλώνετε χωρίς να μειώνεται η κατανάλωση από τους άλλους χρήστες</a:t>
            </a:r>
            <a:r>
              <a:rPr lang="el-GR" altLang="es-ES" sz="2400" dirty="0" smtClean="0">
                <a:latin typeface="Arial Rounded MT Bold" panose="020F0704030504030204" pitchFamily="34" charset="0"/>
              </a:rPr>
              <a:t>)</a:t>
            </a:r>
          </a:p>
          <a:p>
            <a:pPr algn="just">
              <a:defRPr/>
            </a:pPr>
            <a:r>
              <a:rPr lang="el-GR" altLang="es-ES" sz="2400" dirty="0">
                <a:latin typeface="Arial Rounded MT Bold" panose="020F0704030504030204" pitchFamily="34" charset="0"/>
              </a:rPr>
              <a:t>	</a:t>
            </a:r>
            <a:r>
              <a:rPr lang="el-GR" altLang="es-ES" sz="2400" dirty="0" smtClean="0">
                <a:latin typeface="Arial Rounded MT Bold" panose="020F0704030504030204" pitchFamily="34" charset="0"/>
              </a:rPr>
              <a:t>-Αυτά </a:t>
            </a:r>
            <a:r>
              <a:rPr lang="el-GR" altLang="es-ES" sz="2400" dirty="0">
                <a:latin typeface="Arial Rounded MT Bold" panose="020F0704030504030204" pitchFamily="34" charset="0"/>
              </a:rPr>
              <a:t>τα χαρακτηριστικά καθιστούν την πολιτιστική κληρονομιά έναν τρόπο προσέλκυσης του τουρισμού, όχι απαραίτητα με βάση τον </a:t>
            </a:r>
            <a:r>
              <a:rPr lang="el-GR" altLang="es-ES" sz="2400" dirty="0" smtClean="0">
                <a:latin typeface="Arial Rounded MT Bold" panose="020F0704030504030204" pitchFamily="34" charset="0"/>
              </a:rPr>
              <a:t>τύπο «άμμος </a:t>
            </a:r>
            <a:r>
              <a:rPr lang="el-GR" altLang="es-ES" sz="2400" dirty="0">
                <a:latin typeface="Arial Rounded MT Bold" panose="020F0704030504030204" pitchFamily="34" charset="0"/>
              </a:rPr>
              <a:t>+ ήλιος + </a:t>
            </a:r>
            <a:r>
              <a:rPr lang="el-GR" altLang="es-ES" sz="2400" dirty="0" smtClean="0">
                <a:latin typeface="Arial Rounded MT Bold" panose="020F0704030504030204" pitchFamily="34" charset="0"/>
              </a:rPr>
              <a:t>θάλασσα»</a:t>
            </a:r>
            <a:endParaRPr lang="en-GB" altLang="es-ES" sz="2800" dirty="0">
              <a:latin typeface="Arial Rounded MT Bold" panose="020F0704030504030204" pitchFamily="34" charset="0"/>
            </a:endParaRPr>
          </a:p>
        </p:txBody>
      </p:sp>
    </p:spTree>
    <p:extLst>
      <p:ext uri="{BB962C8B-B14F-4D97-AF65-F5344CB8AC3E}">
        <p14:creationId xmlns:p14="http://schemas.microsoft.com/office/powerpoint/2010/main" val="36492044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0" y="1546134"/>
            <a:ext cx="11898313" cy="1077218"/>
          </a:xfrm>
          <a:prstGeom prst="rect">
            <a:avLst/>
          </a:prstGeom>
        </p:spPr>
        <p:txBody>
          <a:bodyPr wrap="square">
            <a:spAutoFit/>
          </a:bodyPr>
          <a:lstStyle/>
          <a:p>
            <a:pPr marL="457200" indent="-457200">
              <a:buFont typeface="Arial" panose="020B0604020202020204" pitchFamily="34" charset="0"/>
              <a:buChar char="•"/>
              <a:defRPr/>
            </a:pPr>
            <a:r>
              <a:rPr lang="el-GR" altLang="es-ES" sz="3200" dirty="0">
                <a:latin typeface="Arial Rounded MT Bold" panose="020F0704030504030204" pitchFamily="34" charset="0"/>
              </a:rPr>
              <a:t>Πώς συμβάλλει η πολιτιστική κληρονομιά στην προώθηση του </a:t>
            </a:r>
            <a:r>
              <a:rPr lang="el-GR" altLang="es-ES" sz="3200" dirty="0" smtClean="0">
                <a:latin typeface="Arial Rounded MT Bold" panose="020F0704030504030204" pitchFamily="34" charset="0"/>
              </a:rPr>
              <a:t>τουρισμού</a:t>
            </a:r>
            <a:r>
              <a:rPr lang="el-GR" altLang="es-ES" sz="3200" dirty="0">
                <a:latin typeface="Arial Rounded MT Bold" panose="020F0704030504030204" pitchFamily="34" charset="0"/>
              </a:rPr>
              <a:t>;</a:t>
            </a:r>
            <a:endParaRPr lang="en-GB" altLang="es-ES" sz="3200" dirty="0">
              <a:latin typeface="Arial Rounded MT Bold" panose="020F0704030504030204" pitchFamily="34" charset="0"/>
            </a:endParaRPr>
          </a:p>
        </p:txBody>
      </p:sp>
      <p:grpSp>
        <p:nvGrpSpPr>
          <p:cNvPr id="6" name="Grupo 5">
            <a:extLst>
              <a:ext uri="{FF2B5EF4-FFF2-40B4-BE49-F238E27FC236}">
                <a16:creationId xmlns:a16="http://schemas.microsoft.com/office/drawing/2014/main" xmlns="" id="{51C167D5-EEFF-469F-9C8A-A9CEF4235374}"/>
              </a:ext>
            </a:extLst>
          </p:cNvPr>
          <p:cNvGrpSpPr/>
          <p:nvPr/>
        </p:nvGrpSpPr>
        <p:grpSpPr>
          <a:xfrm>
            <a:off x="697085" y="2556255"/>
            <a:ext cx="8619345" cy="3498520"/>
            <a:chOff x="697085" y="2452606"/>
            <a:chExt cx="8619345" cy="3498520"/>
          </a:xfrm>
        </p:grpSpPr>
        <p:pic>
          <p:nvPicPr>
            <p:cNvPr id="3" name="Imagen 2">
              <a:extLst>
                <a:ext uri="{FF2B5EF4-FFF2-40B4-BE49-F238E27FC236}">
                  <a16:creationId xmlns:a16="http://schemas.microsoft.com/office/drawing/2014/main" xmlns="" id="{53B1B9EB-D557-4DAF-966B-BAFE37676348}"/>
                </a:ext>
              </a:extLst>
            </p:cNvPr>
            <p:cNvPicPr>
              <a:picLocks noChangeAspect="1"/>
            </p:cNvPicPr>
            <p:nvPr/>
          </p:nvPicPr>
          <p:blipFill>
            <a:blip r:embed="rId5"/>
            <a:stretch>
              <a:fillRect/>
            </a:stretch>
          </p:blipFill>
          <p:spPr>
            <a:xfrm>
              <a:off x="818023" y="2452606"/>
              <a:ext cx="6272324" cy="3159966"/>
            </a:xfrm>
            <a:prstGeom prst="rect">
              <a:avLst/>
            </a:prstGeom>
          </p:spPr>
        </p:pic>
        <p:sp>
          <p:nvSpPr>
            <p:cNvPr id="5" name="CuadroTexto 4">
              <a:extLst>
                <a:ext uri="{FF2B5EF4-FFF2-40B4-BE49-F238E27FC236}">
                  <a16:creationId xmlns:a16="http://schemas.microsoft.com/office/drawing/2014/main" xmlns="" id="{01B1C49D-BBC7-4739-AC80-582739969C6F}"/>
                </a:ext>
              </a:extLst>
            </p:cNvPr>
            <p:cNvSpPr txBox="1"/>
            <p:nvPr/>
          </p:nvSpPr>
          <p:spPr>
            <a:xfrm>
              <a:off x="697085" y="5612572"/>
              <a:ext cx="8619345" cy="338554"/>
            </a:xfrm>
            <a:prstGeom prst="rect">
              <a:avLst/>
            </a:prstGeom>
            <a:noFill/>
          </p:spPr>
          <p:txBody>
            <a:bodyPr wrap="square" rtlCol="0">
              <a:spAutoFit/>
            </a:bodyPr>
            <a:lstStyle/>
            <a:p>
              <a:r>
                <a:rPr lang="en-US" sz="1600" i="1" dirty="0"/>
                <a:t>Source: World Tourism Organization (2018), Tourism and Culture Synergies</a:t>
              </a:r>
            </a:p>
          </p:txBody>
        </p:sp>
      </p:grpSp>
      <p:grpSp>
        <p:nvGrpSpPr>
          <p:cNvPr id="10" name="Grupo 9">
            <a:extLst>
              <a:ext uri="{FF2B5EF4-FFF2-40B4-BE49-F238E27FC236}">
                <a16:creationId xmlns:a16="http://schemas.microsoft.com/office/drawing/2014/main" xmlns="" id="{4B8CDC95-646B-492D-9218-A67126C5E71D}"/>
              </a:ext>
            </a:extLst>
          </p:cNvPr>
          <p:cNvGrpSpPr/>
          <p:nvPr/>
        </p:nvGrpSpPr>
        <p:grpSpPr>
          <a:xfrm>
            <a:off x="697085" y="2623352"/>
            <a:ext cx="11316528" cy="976394"/>
            <a:chOff x="697085" y="2452606"/>
            <a:chExt cx="11316528" cy="976394"/>
          </a:xfrm>
        </p:grpSpPr>
        <p:sp>
          <p:nvSpPr>
            <p:cNvPr id="7" name="Elipse 6">
              <a:extLst>
                <a:ext uri="{FF2B5EF4-FFF2-40B4-BE49-F238E27FC236}">
                  <a16:creationId xmlns:a16="http://schemas.microsoft.com/office/drawing/2014/main" xmlns="" id="{A3385E25-8D91-436C-9E0D-F099CD2B83CF}"/>
                </a:ext>
              </a:extLst>
            </p:cNvPr>
            <p:cNvSpPr/>
            <p:nvPr/>
          </p:nvSpPr>
          <p:spPr>
            <a:xfrm>
              <a:off x="697085" y="2452606"/>
              <a:ext cx="6272324" cy="976394"/>
            </a:xfrm>
            <a:prstGeom prst="ellipse">
              <a:avLst/>
            </a:prstGeom>
            <a:noFill/>
            <a:ln w="41275">
              <a:solidFill>
                <a:srgbClr val="E81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xmlns="" id="{5D947746-3CDD-4866-9EDA-93F925644AD3}"/>
                </a:ext>
              </a:extLst>
            </p:cNvPr>
            <p:cNvSpPr txBox="1"/>
            <p:nvPr/>
          </p:nvSpPr>
          <p:spPr>
            <a:xfrm>
              <a:off x="7090346" y="2506925"/>
              <a:ext cx="4923267" cy="523220"/>
            </a:xfrm>
            <a:prstGeom prst="rect">
              <a:avLst/>
            </a:prstGeom>
            <a:noFill/>
          </p:spPr>
          <p:txBody>
            <a:bodyPr wrap="square" rtlCol="0">
              <a:spAutoFit/>
            </a:bodyPr>
            <a:lstStyle/>
            <a:p>
              <a:pPr>
                <a:defRPr/>
              </a:pPr>
              <a:r>
                <a:rPr lang="el-GR" sz="2800" dirty="0" smtClean="0">
                  <a:latin typeface="Arial Rounded MT Bold" panose="020F0704030504030204" pitchFamily="34" charset="0"/>
                </a:rPr>
                <a:t>Οι ρωμαϊκοί δρόμοι είναι εδώ</a:t>
              </a:r>
              <a:endParaRPr lang="en-US" sz="2800" dirty="0">
                <a:latin typeface="Arial Rounded MT Bold" panose="020F0704030504030204" pitchFamily="34" charset="0"/>
              </a:endParaRPr>
            </a:p>
          </p:txBody>
        </p:sp>
      </p:grpSp>
      <p:sp>
        <p:nvSpPr>
          <p:cNvPr id="4" name="CuadroTexto 3">
            <a:extLst>
              <a:ext uri="{FF2B5EF4-FFF2-40B4-BE49-F238E27FC236}">
                <a16:creationId xmlns:a16="http://schemas.microsoft.com/office/drawing/2014/main" xmlns="" id="{BC0CDBE5-4F79-4A71-8880-9C2C227AF0F6}"/>
              </a:ext>
            </a:extLst>
          </p:cNvPr>
          <p:cNvSpPr txBox="1"/>
          <p:nvPr/>
        </p:nvSpPr>
        <p:spPr>
          <a:xfrm>
            <a:off x="7431038" y="3429000"/>
            <a:ext cx="4582576" cy="1938992"/>
          </a:xfrm>
          <a:prstGeom prst="rect">
            <a:avLst/>
          </a:prstGeom>
          <a:noFill/>
        </p:spPr>
        <p:txBody>
          <a:bodyPr wrap="square" rtlCol="0">
            <a:spAutoFit/>
          </a:bodyPr>
          <a:lstStyle/>
          <a:p>
            <a:pPr>
              <a:defRPr/>
            </a:pPr>
            <a:r>
              <a:rPr lang="el-GR" sz="2400" dirty="0">
                <a:latin typeface="Arial Rounded MT Bold" panose="020F0704030504030204" pitchFamily="34" charset="0"/>
              </a:rPr>
              <a:t>Η </a:t>
            </a:r>
            <a:r>
              <a:rPr lang="el-GR" sz="2400" dirty="0" smtClean="0">
                <a:latin typeface="Arial Rounded MT Bold" panose="020F0704030504030204" pitchFamily="34" charset="0"/>
              </a:rPr>
              <a:t>απτή</a:t>
            </a:r>
            <a:r>
              <a:rPr lang="el-GR" sz="2400" dirty="0" smtClean="0">
                <a:latin typeface="Arial Rounded MT Bold" panose="020F0704030504030204" pitchFamily="34" charset="0"/>
              </a:rPr>
              <a:t> </a:t>
            </a:r>
            <a:r>
              <a:rPr lang="el-GR" sz="2400" dirty="0">
                <a:latin typeface="Arial Rounded MT Bold" panose="020F0704030504030204" pitchFamily="34" charset="0"/>
              </a:rPr>
              <a:t>κληρονομιά ορίζεται ως ".. φυσικά αντικείμενα που παράγονται, συντηρούνται και μεταδίδονται από γενιά σε γενιά στην κοινωνία"</a:t>
            </a: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349688946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58776" y="1719576"/>
            <a:ext cx="10302875" cy="1077218"/>
          </a:xfrm>
          <a:prstGeom prst="rect">
            <a:avLst/>
          </a:prstGeom>
        </p:spPr>
        <p:txBody>
          <a:bodyPr>
            <a:spAutoFit/>
          </a:bodyPr>
          <a:lstStyle/>
          <a:p>
            <a:pPr marL="457200" indent="-457200">
              <a:buFont typeface="Arial" panose="020B0604020202020204" pitchFamily="34" charset="0"/>
              <a:buChar char="•"/>
              <a:defRPr/>
            </a:pPr>
            <a:r>
              <a:rPr lang="el-GR" altLang="es-ES" sz="3200" dirty="0">
                <a:latin typeface="Arial Rounded MT Bold" panose="020F0704030504030204" pitchFamily="34" charset="0"/>
              </a:rPr>
              <a:t>Πόσο συμβάλλει ο τουρισμός πολιτιστικής κληρονομιάς στην οικονομική ανάπτυξη;</a:t>
            </a:r>
            <a:endParaRPr lang="en-GB" altLang="es-ES" sz="3200" dirty="0">
              <a:latin typeface="Arial Rounded MT Bold" panose="020F0704030504030204" pitchFamily="34" charset="0"/>
            </a:endParaRPr>
          </a:p>
        </p:txBody>
      </p:sp>
      <p:grpSp>
        <p:nvGrpSpPr>
          <p:cNvPr id="6" name="Grupo 5">
            <a:extLst>
              <a:ext uri="{FF2B5EF4-FFF2-40B4-BE49-F238E27FC236}">
                <a16:creationId xmlns:a16="http://schemas.microsoft.com/office/drawing/2014/main" xmlns="" id="{FBF1424B-762A-4FAA-A2CC-76D5160A7D05}"/>
              </a:ext>
            </a:extLst>
          </p:cNvPr>
          <p:cNvGrpSpPr/>
          <p:nvPr/>
        </p:nvGrpSpPr>
        <p:grpSpPr>
          <a:xfrm>
            <a:off x="293688" y="2891421"/>
            <a:ext cx="9389958" cy="3092143"/>
            <a:chOff x="846987" y="3106851"/>
            <a:chExt cx="8619345" cy="2428777"/>
          </a:xfrm>
        </p:grpSpPr>
        <p:pic>
          <p:nvPicPr>
            <p:cNvPr id="3" name="Imagen 2">
              <a:extLst>
                <a:ext uri="{FF2B5EF4-FFF2-40B4-BE49-F238E27FC236}">
                  <a16:creationId xmlns:a16="http://schemas.microsoft.com/office/drawing/2014/main" xmlns="" id="{2A9BFB21-C5CA-454C-A6AE-B8FB6E84BD80}"/>
                </a:ext>
              </a:extLst>
            </p:cNvPr>
            <p:cNvPicPr>
              <a:picLocks noChangeAspect="1"/>
            </p:cNvPicPr>
            <p:nvPr/>
          </p:nvPicPr>
          <p:blipFill>
            <a:blip r:embed="rId5"/>
            <a:stretch>
              <a:fillRect/>
            </a:stretch>
          </p:blipFill>
          <p:spPr>
            <a:xfrm>
              <a:off x="846987" y="3106851"/>
              <a:ext cx="6757261" cy="2059321"/>
            </a:xfrm>
            <a:prstGeom prst="rect">
              <a:avLst/>
            </a:prstGeom>
          </p:spPr>
        </p:pic>
        <p:sp>
          <p:nvSpPr>
            <p:cNvPr id="5" name="CuadroTexto 4">
              <a:extLst>
                <a:ext uri="{FF2B5EF4-FFF2-40B4-BE49-F238E27FC236}">
                  <a16:creationId xmlns:a16="http://schemas.microsoft.com/office/drawing/2014/main" xmlns="" id="{A460C32C-E75B-4551-B556-915890049836}"/>
                </a:ext>
              </a:extLst>
            </p:cNvPr>
            <p:cNvSpPr txBox="1"/>
            <p:nvPr/>
          </p:nvSpPr>
          <p:spPr>
            <a:xfrm>
              <a:off x="846987" y="5197074"/>
              <a:ext cx="8619345" cy="338554"/>
            </a:xfrm>
            <a:prstGeom prst="rect">
              <a:avLst/>
            </a:prstGeom>
            <a:noFill/>
          </p:spPr>
          <p:txBody>
            <a:bodyPr wrap="square" rtlCol="0">
              <a:spAutoFit/>
            </a:bodyPr>
            <a:lstStyle/>
            <a:p>
              <a:r>
                <a:rPr lang="en-US" sz="1600" i="1" dirty="0"/>
                <a:t>Source: World Tourism Organization (2018), Tourism and Culture Synergies</a:t>
              </a:r>
            </a:p>
          </p:txBody>
        </p:sp>
      </p:grpSp>
      <p:sp>
        <p:nvSpPr>
          <p:cNvPr id="7" name="CuadroTexto 6">
            <a:extLst>
              <a:ext uri="{FF2B5EF4-FFF2-40B4-BE49-F238E27FC236}">
                <a16:creationId xmlns:a16="http://schemas.microsoft.com/office/drawing/2014/main" xmlns="" id="{1510D99F-EEA5-4ED9-9721-81D170B07347}"/>
              </a:ext>
            </a:extLst>
          </p:cNvPr>
          <p:cNvSpPr txBox="1"/>
          <p:nvPr/>
        </p:nvSpPr>
        <p:spPr>
          <a:xfrm>
            <a:off x="8351655" y="2239724"/>
            <a:ext cx="3840345" cy="3477875"/>
          </a:xfrm>
          <a:prstGeom prst="rect">
            <a:avLst/>
          </a:prstGeom>
          <a:noFill/>
        </p:spPr>
        <p:txBody>
          <a:bodyPr wrap="square" rtlCol="0">
            <a:spAutoFit/>
          </a:bodyPr>
          <a:lstStyle/>
          <a:p>
            <a:pPr marL="342900" indent="-342900">
              <a:buFont typeface="Arial Nova" panose="020B0504020202020204" pitchFamily="34" charset="0"/>
              <a:buChar char="–"/>
            </a:pPr>
            <a:r>
              <a:rPr lang="el-GR" sz="2000" dirty="0">
                <a:latin typeface="Arial Nova" panose="020B0604020202020204" pitchFamily="34" charset="0"/>
              </a:rPr>
              <a:t>Σημαντική πηγή εισοδήματος και απασχόλησης για τις </a:t>
            </a:r>
            <a:r>
              <a:rPr lang="el-GR" sz="2000" dirty="0" smtClean="0">
                <a:latin typeface="Arial Nova" panose="020B0604020202020204" pitchFamily="34" charset="0"/>
              </a:rPr>
              <a:t>οικονομίες</a:t>
            </a:r>
            <a:endParaRPr lang="en-US" sz="2000" dirty="0" smtClean="0">
              <a:latin typeface="Arial Nova" panose="020B0604020202020204" pitchFamily="34" charset="0"/>
            </a:endParaRPr>
          </a:p>
          <a:p>
            <a:pPr marL="342900" indent="-342900">
              <a:buFont typeface="Arial Nova" panose="020B0504020202020204" pitchFamily="34" charset="0"/>
              <a:buChar char="–"/>
            </a:pPr>
            <a:r>
              <a:rPr lang="el-GR" sz="2000" dirty="0">
                <a:latin typeface="Arial Nova" panose="020B0604020202020204" pitchFamily="34" charset="0"/>
              </a:rPr>
              <a:t>Οι χώρες με πολλά περιουσιακά στοιχεία πολιτιστικής κληρονομιάς είναι αυτές που επωφελούνται </a:t>
            </a:r>
            <a:r>
              <a:rPr lang="el-GR" sz="2000" dirty="0" smtClean="0">
                <a:latin typeface="Arial Nova" panose="020B0604020202020204" pitchFamily="34" charset="0"/>
              </a:rPr>
              <a:t>περισσότερο</a:t>
            </a:r>
          </a:p>
          <a:p>
            <a:pPr marL="342900" indent="-342900">
              <a:buFont typeface="Arial Nova" panose="020B0504020202020204" pitchFamily="34" charset="0"/>
              <a:buChar char="–"/>
            </a:pPr>
            <a:r>
              <a:rPr lang="el-GR" sz="2000" dirty="0">
                <a:latin typeface="Arial Nova" panose="020B0604020202020204" pitchFamily="34" charset="0"/>
              </a:rPr>
              <a:t>Ευκαιρίες για χώρες που δεν εκμεταλλεύτηκαν πολύ αυτό το </a:t>
            </a:r>
            <a:r>
              <a:rPr lang="el-GR" sz="2000" dirty="0" smtClean="0">
                <a:latin typeface="Arial Nova" panose="020B0604020202020204" pitchFamily="34" charset="0"/>
              </a:rPr>
              <a:t>στοιχείο</a:t>
            </a:r>
            <a:endParaRPr lang="en-US" sz="1600" dirty="0"/>
          </a:p>
        </p:txBody>
      </p:sp>
    </p:spTree>
    <p:extLst>
      <p:ext uri="{BB962C8B-B14F-4D97-AF65-F5344CB8AC3E}">
        <p14:creationId xmlns:p14="http://schemas.microsoft.com/office/powerpoint/2010/main" val="270288535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158776" y="1719576"/>
            <a:ext cx="10302875" cy="1077218"/>
          </a:xfrm>
          <a:prstGeom prst="rect">
            <a:avLst/>
          </a:prstGeom>
        </p:spPr>
        <p:txBody>
          <a:bodyPr>
            <a:spAutoFit/>
          </a:bodyPr>
          <a:lstStyle/>
          <a:p>
            <a:pPr marL="457200" indent="-457200">
              <a:buFont typeface="Arial" panose="020B0604020202020204" pitchFamily="34" charset="0"/>
              <a:buChar char="•"/>
              <a:defRPr/>
            </a:pPr>
            <a:r>
              <a:rPr lang="el-GR" altLang="es-ES" sz="3200" dirty="0">
                <a:latin typeface="Arial Rounded MT Bold" panose="020F0704030504030204" pitchFamily="34" charset="0"/>
              </a:rPr>
              <a:t>Πόσο συμβάλλει ο τουρισμός πολιτιστικής κληρονομιάς στην οικονομική ανάπτυξη; (στην ΕΕ)</a:t>
            </a:r>
            <a:endParaRPr lang="en-GB" altLang="es-ES" sz="3200" dirty="0">
              <a:latin typeface="Arial Rounded MT Bold" panose="020F0704030504030204" pitchFamily="34" charset="0"/>
            </a:endParaRPr>
          </a:p>
        </p:txBody>
      </p:sp>
      <p:grpSp>
        <p:nvGrpSpPr>
          <p:cNvPr id="9" name="Grupo 8">
            <a:extLst>
              <a:ext uri="{FF2B5EF4-FFF2-40B4-BE49-F238E27FC236}">
                <a16:creationId xmlns:a16="http://schemas.microsoft.com/office/drawing/2014/main" xmlns="" id="{3CDA401F-07C2-4023-B160-12EBE0F63606}"/>
              </a:ext>
            </a:extLst>
          </p:cNvPr>
          <p:cNvGrpSpPr/>
          <p:nvPr/>
        </p:nvGrpSpPr>
        <p:grpSpPr>
          <a:xfrm>
            <a:off x="1445419" y="2897662"/>
            <a:ext cx="4938737" cy="3199071"/>
            <a:chOff x="2776201" y="2938776"/>
            <a:chExt cx="4765768" cy="2997335"/>
          </a:xfrm>
        </p:grpSpPr>
        <p:pic>
          <p:nvPicPr>
            <p:cNvPr id="4" name="Imagen 3">
              <a:extLst>
                <a:ext uri="{FF2B5EF4-FFF2-40B4-BE49-F238E27FC236}">
                  <a16:creationId xmlns:a16="http://schemas.microsoft.com/office/drawing/2014/main" xmlns="" id="{DC78EED7-4F8D-4F6E-B912-7F05F89FCDD4}"/>
                </a:ext>
              </a:extLst>
            </p:cNvPr>
            <p:cNvPicPr>
              <a:picLocks noChangeAspect="1"/>
            </p:cNvPicPr>
            <p:nvPr/>
          </p:nvPicPr>
          <p:blipFill>
            <a:blip r:embed="rId5"/>
            <a:stretch>
              <a:fillRect/>
            </a:stretch>
          </p:blipFill>
          <p:spPr>
            <a:xfrm>
              <a:off x="3078457" y="2938776"/>
              <a:ext cx="4463512" cy="1298602"/>
            </a:xfrm>
            <a:prstGeom prst="rect">
              <a:avLst/>
            </a:prstGeom>
          </p:spPr>
        </p:pic>
        <p:pic>
          <p:nvPicPr>
            <p:cNvPr id="8" name="Imagen 7">
              <a:extLst>
                <a:ext uri="{FF2B5EF4-FFF2-40B4-BE49-F238E27FC236}">
                  <a16:creationId xmlns:a16="http://schemas.microsoft.com/office/drawing/2014/main" xmlns="" id="{7BF680D5-1CD0-4F49-B863-EF129C0D0147}"/>
                </a:ext>
              </a:extLst>
            </p:cNvPr>
            <p:cNvPicPr>
              <a:picLocks noChangeAspect="1"/>
            </p:cNvPicPr>
            <p:nvPr/>
          </p:nvPicPr>
          <p:blipFill>
            <a:blip r:embed="rId6"/>
            <a:stretch>
              <a:fillRect/>
            </a:stretch>
          </p:blipFill>
          <p:spPr>
            <a:xfrm>
              <a:off x="2776201" y="4061207"/>
              <a:ext cx="4525505" cy="1874904"/>
            </a:xfrm>
            <a:prstGeom prst="rect">
              <a:avLst/>
            </a:prstGeom>
          </p:spPr>
        </p:pic>
      </p:grpSp>
      <p:sp>
        <p:nvSpPr>
          <p:cNvPr id="10" name="CuadroTexto 9">
            <a:extLst>
              <a:ext uri="{FF2B5EF4-FFF2-40B4-BE49-F238E27FC236}">
                <a16:creationId xmlns:a16="http://schemas.microsoft.com/office/drawing/2014/main" xmlns="" id="{A8C33E0E-2581-4FD9-A143-C40E3A245FD6}"/>
              </a:ext>
            </a:extLst>
          </p:cNvPr>
          <p:cNvSpPr txBox="1"/>
          <p:nvPr/>
        </p:nvSpPr>
        <p:spPr>
          <a:xfrm>
            <a:off x="6135173" y="5067289"/>
            <a:ext cx="5841485" cy="584775"/>
          </a:xfrm>
          <a:prstGeom prst="rect">
            <a:avLst/>
          </a:prstGeom>
          <a:noFill/>
        </p:spPr>
        <p:txBody>
          <a:bodyPr wrap="square" rtlCol="0">
            <a:spAutoFit/>
          </a:bodyPr>
          <a:lstStyle/>
          <a:p>
            <a:r>
              <a:rPr lang="en-US" sz="1600" i="1" dirty="0"/>
              <a:t>Source: European Commission (2017), Spotlight on the European Year of Cultural Heritage 2018</a:t>
            </a:r>
          </a:p>
        </p:txBody>
      </p:sp>
    </p:spTree>
    <p:extLst>
      <p:ext uri="{BB962C8B-B14F-4D97-AF65-F5344CB8AC3E}">
        <p14:creationId xmlns:p14="http://schemas.microsoft.com/office/powerpoint/2010/main" val="397040652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3">
            <a:extLst>
              <a:ext uri="{FF2B5EF4-FFF2-40B4-BE49-F238E27FC236}">
                <a16:creationId xmlns:a16="http://schemas.microsoft.com/office/drawing/2014/main" xmlns="" id="{F74BD1D0-39F9-49B4-865F-B72EA5D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xmlns="" id="{702050CA-1E16-44B0-9569-85768F87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xmlns="" id="{09583486-2BDE-4E35-A3EF-0FF720E4C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61D500A0-A271-40CC-AB40-2FF2963654F4}"/>
              </a:ext>
            </a:extLst>
          </p:cNvPr>
          <p:cNvSpPr/>
          <p:nvPr/>
        </p:nvSpPr>
        <p:spPr>
          <a:xfrm>
            <a:off x="0" y="1734248"/>
            <a:ext cx="8339137" cy="6001643"/>
          </a:xfrm>
          <a:prstGeom prst="rect">
            <a:avLst/>
          </a:prstGeom>
        </p:spPr>
        <p:txBody>
          <a:bodyPr wrap="square">
            <a:spAutoFit/>
          </a:bodyPr>
          <a:lstStyle/>
          <a:p>
            <a:pPr marL="457200" indent="-457200">
              <a:buFont typeface="Arial" panose="020B0604020202020204" pitchFamily="34" charset="0"/>
              <a:buChar char="•"/>
              <a:defRPr/>
            </a:pPr>
            <a:r>
              <a:rPr lang="el-GR" sz="3200" dirty="0"/>
              <a:t>Πολιτιστική κληρονομιά και βιώσιμη οικονομική </a:t>
            </a:r>
            <a:r>
              <a:rPr lang="el-GR" sz="3200" dirty="0" smtClean="0"/>
              <a:t>ανάπτυξη</a:t>
            </a:r>
          </a:p>
          <a:p>
            <a:pPr marL="457200" indent="-457200">
              <a:buFont typeface="Arial" panose="020B0604020202020204" pitchFamily="34" charset="0"/>
              <a:buChar char="•"/>
              <a:defRPr/>
            </a:pPr>
            <a:r>
              <a:rPr lang="el-GR" altLang="es-ES" sz="2800" dirty="0">
                <a:latin typeface="Arial Rounded MT Bold" panose="020F0704030504030204" pitchFamily="34" charset="0"/>
              </a:rPr>
              <a:t>Η διατήρηση </a:t>
            </a:r>
            <a:r>
              <a:rPr lang="el-GR" altLang="es-ES" sz="2800" dirty="0" smtClean="0">
                <a:latin typeface="Arial Rounded MT Bold" panose="020F0704030504030204" pitchFamily="34" charset="0"/>
              </a:rPr>
              <a:t>της πολιτιστικής κληρονομιάς </a:t>
            </a:r>
            <a:r>
              <a:rPr lang="el-GR" altLang="es-ES" sz="2800" dirty="0">
                <a:latin typeface="Arial Rounded MT Bold" panose="020F0704030504030204" pitchFamily="34" charset="0"/>
              </a:rPr>
              <a:t>μπορεί να θεωρηθεί ως εμπόδιο στην οικονομική ανάπτυξη, αλλά ένα μεγάλο μέρος της έρευνας έχει δείξει τη θετική σχέση μεταξύ της διατήρησης της </a:t>
            </a:r>
            <a:r>
              <a:rPr lang="el-GR" altLang="es-ES" sz="2800" dirty="0">
                <a:latin typeface="Arial Rounded MT Bold" panose="020F0704030504030204" pitchFamily="34" charset="0"/>
              </a:rPr>
              <a:t>πολιτιστικής κληρονομιάς και </a:t>
            </a:r>
            <a:r>
              <a:rPr lang="el-GR" altLang="es-ES" sz="2800" dirty="0">
                <a:latin typeface="Arial Rounded MT Bold" panose="020F0704030504030204" pitchFamily="34" charset="0"/>
              </a:rPr>
              <a:t>της οικονομικής ανάπτυξης: όχι μόνο </a:t>
            </a:r>
            <a:r>
              <a:rPr lang="el-GR" altLang="es-ES" sz="2800" dirty="0" smtClean="0">
                <a:latin typeface="Arial Rounded MT Bold" panose="020F0704030504030204" pitchFamily="34" charset="0"/>
              </a:rPr>
              <a:t>στον τουρισμό </a:t>
            </a:r>
            <a:r>
              <a:rPr lang="el-GR" altLang="es-ES" sz="2800" dirty="0">
                <a:latin typeface="Arial Rounded MT Bold" panose="020F0704030504030204" pitchFamily="34" charset="0"/>
              </a:rPr>
              <a:t>αλλά και </a:t>
            </a:r>
            <a:r>
              <a:rPr lang="el-GR" altLang="es-ES" sz="2800" dirty="0" smtClean="0">
                <a:latin typeface="Arial Rounded MT Bold" panose="020F0704030504030204" pitchFamily="34" charset="0"/>
              </a:rPr>
              <a:t>στην </a:t>
            </a:r>
            <a:r>
              <a:rPr lang="el-GR" altLang="es-ES" sz="2800" dirty="0">
                <a:latin typeface="Arial Rounded MT Bold" panose="020F0704030504030204" pitchFamily="34" charset="0"/>
              </a:rPr>
              <a:t>αναζωογόνηση των ιστορικών κέντρων </a:t>
            </a:r>
            <a:r>
              <a:rPr lang="el-GR" altLang="es-ES" sz="2800" dirty="0" smtClean="0">
                <a:latin typeface="Arial Rounded MT Bold" panose="020F0704030504030204" pitchFamily="34" charset="0"/>
              </a:rPr>
              <a:t>των πόλεων</a:t>
            </a:r>
            <a:endParaRPr lang="en-US" sz="28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US" altLang="es-ES" sz="3200" dirty="0">
              <a:latin typeface="Arial Rounded MT Bold" panose="020F0704030504030204" pitchFamily="34" charset="0"/>
            </a:endParaRPr>
          </a:p>
          <a:p>
            <a:pPr marL="457200" indent="-457200">
              <a:buFont typeface="Arial" panose="020B0604020202020204" pitchFamily="34" charset="0"/>
              <a:buChar char="•"/>
              <a:defRPr/>
            </a:pPr>
            <a:endParaRPr lang="en-GB" altLang="es-ES" sz="3200" dirty="0">
              <a:latin typeface="Arial Rounded MT Bold" panose="020F0704030504030204" pitchFamily="34" charset="0"/>
            </a:endParaRPr>
          </a:p>
        </p:txBody>
      </p:sp>
      <p:pic>
        <p:nvPicPr>
          <p:cNvPr id="4" name="Imagen 3" descr="Imagen que contiene carretera, lugar&#10;&#10;Descripción generada automáticamente">
            <a:extLst>
              <a:ext uri="{FF2B5EF4-FFF2-40B4-BE49-F238E27FC236}">
                <a16:creationId xmlns:a16="http://schemas.microsoft.com/office/drawing/2014/main" xmlns="" id="{978B433C-03AF-46BD-B33E-84744C5D62B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flipH="1">
            <a:off x="9353869" y="179719"/>
            <a:ext cx="2668406" cy="1520992"/>
          </a:xfrm>
          <a:prstGeom prst="rect">
            <a:avLst/>
          </a:prstGeom>
        </p:spPr>
      </p:pic>
      <p:pic>
        <p:nvPicPr>
          <p:cNvPr id="7" name="Imagen 6" descr="Imagen que contiene edificio, exterior, calle, ciudad&#10;&#10;Descripción generada automáticamente">
            <a:extLst>
              <a:ext uri="{FF2B5EF4-FFF2-40B4-BE49-F238E27FC236}">
                <a16:creationId xmlns:a16="http://schemas.microsoft.com/office/drawing/2014/main" xmlns="" id="{462401C3-D0A3-4E70-BBEE-21DF58FF5FC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8339137" y="1774825"/>
            <a:ext cx="1773841" cy="2365121"/>
          </a:xfrm>
          <a:prstGeom prst="rect">
            <a:avLst/>
          </a:prstGeom>
        </p:spPr>
      </p:pic>
      <p:pic>
        <p:nvPicPr>
          <p:cNvPr id="10" name="Imagen 9" descr="Un edificio de piedra&#10;&#10;Descripción generada automáticamente">
            <a:extLst>
              <a:ext uri="{FF2B5EF4-FFF2-40B4-BE49-F238E27FC236}">
                <a16:creationId xmlns:a16="http://schemas.microsoft.com/office/drawing/2014/main" xmlns="" id="{BD2B5B25-76C2-49FB-B641-E6DD06C1EBF3}"/>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248433" y="3552356"/>
            <a:ext cx="1773842" cy="2365429"/>
          </a:xfrm>
          <a:prstGeom prst="rect">
            <a:avLst/>
          </a:prstGeom>
        </p:spPr>
      </p:pic>
    </p:spTree>
    <p:extLst>
      <p:ext uri="{BB962C8B-B14F-4D97-AF65-F5344CB8AC3E}">
        <p14:creationId xmlns:p14="http://schemas.microsoft.com/office/powerpoint/2010/main" val="3955868661"/>
      </p:ext>
    </p:extLst>
  </p:cSld>
  <p:clrMapOvr>
    <a:masterClrMapping/>
  </p:clrMapOvr>
  <p:transition advClick="0"/>
</p:sld>
</file>

<file path=ppt/theme/theme1.xml><?xml version="1.0" encoding="utf-8"?>
<a:theme xmlns:a="http://schemas.openxmlformats.org/drawingml/2006/main" name="Office Theme">
  <a:themeElements>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fontScheme name="Custom 9">
      <a:majorFont>
        <a:latin typeface="Raleway"/>
        <a:ea typeface=""/>
        <a:cs typeface=""/>
      </a:majorFont>
      <a:minorFont>
        <a:latin typeface="Ralewa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1407</TotalTime>
  <Words>812</Words>
  <Application>Microsoft Office PowerPoint</Application>
  <PresentationFormat>Προσαρμογή</PresentationFormat>
  <Paragraphs>72</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GraphicBulb</dc:creator>
  <cp:lastModifiedBy>Rizos_Chaliampalias</cp:lastModifiedBy>
  <cp:revision>99</cp:revision>
  <dcterms:created xsi:type="dcterms:W3CDTF">2018-07-20T01:47:35Z</dcterms:created>
  <dcterms:modified xsi:type="dcterms:W3CDTF">2021-01-02T19:52:39Z</dcterms:modified>
</cp:coreProperties>
</file>