
<file path=[Content_Types].xml><?xml version="1.0" encoding="utf-8"?>
<Types xmlns="http://schemas.openxmlformats.org/package/2006/content-types">
  <Override PartName="/ppt/slides/slide29.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Layouts/slideLayout6.xml" ContentType="application/vnd.openxmlformats-officedocument.presentationml.slideLayout+xml"/>
  <Override PartName="/ppt/notesSlides/notesSlide38.xml" ContentType="application/vnd.openxmlformats-officedocument.presentationml.notes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27.xml" ContentType="application/vnd.openxmlformats-officedocument.presentationml.notesSlide+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Default Extension="fntdata" ContentType="application/x-fontdata"/>
  <Override PartName="/ppt/notesSlides/notesSlide16.xml" ContentType="application/vnd.openxmlformats-officedocument.presentationml.notesSlide+xml"/>
  <Override PartName="/ppt/notesSlides/notesSlide25.xml" ContentType="application/vnd.openxmlformats-officedocument.presentationml.notesSlide+xml"/>
  <Override PartName="/ppt/notesSlides/notesSlide34.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notesSlides/notesSlide14.xml" ContentType="application/vnd.openxmlformats-officedocument.presentationml.notesSlide+xml"/>
  <Override PartName="/ppt/notesSlides/notesSlide23.xml" ContentType="application/vnd.openxmlformats-officedocument.presentationml.notesSlide+xml"/>
  <Override PartName="/ppt/notesSlides/notesSlide32.xml" ContentType="application/vnd.openxmlformats-officedocument.presentationml.notesSlide+xml"/>
  <Override PartName="/ppt/notesSlides/notesSlide41.xml" ContentType="application/vnd.openxmlformats-officedocument.presentationml.notesSlide+xml"/>
  <Override PartName="/ppt/commentAuthors.xml" ContentType="application/vnd.openxmlformats-officedocument.presentationml.commentAuthors+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notesSlides/notesSlide30.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changesInfos/changesInfo1.xml" ContentType="application/vnd.ms-powerpoint.changesinfo+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notesSlides/notesSlide5.xml" ContentType="application/vnd.openxmlformats-officedocument.presentationml.notesSlide+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Default Extension="bin" ContentType="application/vnd.openxmlformats-officedocument.oleObject"/>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notesSlides/notesSlide39.xml" ContentType="application/vnd.openxmlformats-officedocument.presentationml.notesSlide+xml"/>
  <Override PartName="/ppt/revisionInfo.xml" ContentType="application/vnd.ms-powerpoint.revisioninfo+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Layouts/slideLayout3.xml" ContentType="application/vnd.openxmlformats-officedocument.presentationml.slideLayout+xml"/>
  <Override PartName="/ppt/notesSlides/notesSlide17.xml" ContentType="application/vnd.openxmlformats-officedocument.presentationml.notesSlide+xml"/>
  <Default Extension="emf" ContentType="image/x-emf"/>
  <Override PartName="/ppt/notesSlides/notesSlide28.xml" ContentType="application/vnd.openxmlformats-officedocument.presentationml.notesSlide+xml"/>
  <Override PartName="/ppt/notesSlides/notesSlide3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ppt/notesSlides/notesSlide3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31.xml" ContentType="application/vnd.openxmlformats-officedocument.presentationml.notesSlide+xml"/>
  <Default Extension="vml" ContentType="application/vnd.openxmlformats-officedocument.vmlDrawing"/>
  <Override PartName="/ppt/notesSlides/notesSlide40.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metadata" ContentType="application/binary"/>
  <Override PartName="/ppt/slideMasters/slideMaster1.xml" ContentType="application/vnd.openxmlformats-officedocument.presentationml.slideMaster+xml"/>
  <Override PartName="/ppt/slides/slide27.xml" ContentType="application/vnd.openxmlformats-officedocument.presentationml.slide+xml"/>
  <Override PartName="/ppt/slideLayouts/slideLayout4.xml" ContentType="application/vnd.openxmlformats-officedocument.presentationml.slideLayout+xml"/>
  <Override PartName="/ppt/notesSlides/notesSlide29.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notesSlides/notesSlide18.xml" ContentType="application/vnd.openxmlformats-officedocument.presentationml.notesSlide+xml"/>
  <Override PartName="/ppt/notesSlides/notesSlide36.xml" ContentType="application/vnd.openxmlformats-officedocument.presentationml.notesSlide+xml"/>
  <Default Extension="rels" ContentType="application/vnd.openxmlformats-package.relationship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43"/>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94" r:id="rId17"/>
    <p:sldId id="295" r:id="rId18"/>
    <p:sldId id="271" r:id="rId19"/>
    <p:sldId id="272" r:id="rId20"/>
    <p:sldId id="273" r:id="rId21"/>
    <p:sldId id="274" r:id="rId22"/>
    <p:sldId id="275" r:id="rId23"/>
    <p:sldId id="276" r:id="rId24"/>
    <p:sldId id="277" r:id="rId25"/>
    <p:sldId id="278" r:id="rId26"/>
    <p:sldId id="279" r:id="rId27"/>
    <p:sldId id="280" r:id="rId28"/>
    <p:sldId id="296" r:id="rId29"/>
    <p:sldId id="281" r:id="rId30"/>
    <p:sldId id="282" r:id="rId31"/>
    <p:sldId id="283" r:id="rId32"/>
    <p:sldId id="284" r:id="rId33"/>
    <p:sldId id="285" r:id="rId34"/>
    <p:sldId id="286" r:id="rId35"/>
    <p:sldId id="287" r:id="rId36"/>
    <p:sldId id="288" r:id="rId37"/>
    <p:sldId id="289" r:id="rId38"/>
    <p:sldId id="290" r:id="rId39"/>
    <p:sldId id="292" r:id="rId40"/>
    <p:sldId id="293" r:id="rId41"/>
    <p:sldId id="291" r:id="rId42"/>
  </p:sldIdLst>
  <p:sldSz cx="12192000" cy="6858000"/>
  <p:notesSz cx="6858000" cy="9144000"/>
  <p:embeddedFontLst>
    <p:embeddedFont>
      <p:font typeface="Raleway Thin" charset="0"/>
      <p:regular r:id="rId44"/>
      <p:bold r:id="rId45"/>
      <p:italic r:id="rId46"/>
      <p:boldItalic r:id="rId47"/>
    </p:embeddedFont>
    <p:embeddedFont>
      <p:font typeface="Calibri" pitchFamily="34" charset="0"/>
      <p:regular r:id="rId48"/>
      <p:bold r:id="rId49"/>
      <p:italic r:id="rId50"/>
      <p:boldItalic r:id="rId51"/>
    </p:embeddedFont>
    <p:embeddedFont>
      <p:font typeface="Raleway" charset="0"/>
      <p:regular r:id="rId52"/>
      <p:bold r:id="rId53"/>
      <p:italic r:id="rId54"/>
      <p:boldItalic r:id="rId55"/>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xmlns=""/>
    </p:ext>
    <p: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56" roundtripDataSignature="AMtx7mjODtvlzSvkTWAdSSanqZlIgHrUOw=="/>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Esteban Fernandez" initials="EF" lastIdx="1" clrIdx="0">
    <p:extLst>
      <p:ext uri="{19B8F6BF-5375-455C-9EA6-DF929625EA0E}">
        <p15:presenceInfo xmlns:p15="http://schemas.microsoft.com/office/powerpoint/2012/main" xmlns="" userId="e0eaf3740d449d9c"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clrMru>
    <a:srgbClr val="EE3840"/>
    <a:srgbClr val="2F5CA2"/>
    <a:srgbClr val="F9FAFC"/>
    <a:srgbClr val="34B9F0"/>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755714C-EE9D-4E58-AAD4-4DB84D4945E7}" v="11" dt="2020-10-06T10:28:01.846"/>
  </p1510:revLst>
</p1510:revInfo>
</file>

<file path=ppt/tableStyles.xml><?xml version="1.0" encoding="utf-8"?>
<a:tblStyleLst xmlns:a="http://schemas.openxmlformats.org/drawingml/2006/main" def="{50E35A3D-3988-4E9A-BC07-7FC6C5C1A2C8}">
  <a:tblStyle styleId="{50E35A3D-3988-4E9A-BC07-7FC6C5C1A2C8}"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 styleId="{DFB421AC-824C-4B51-AFB0-AD003B1F606A}" styleName="Table_1">
    <a:wholeTbl>
      <a:tcTxStyle>
        <a:font>
          <a:latin typeface="Arial"/>
          <a:ea typeface="Arial"/>
          <a:cs typeface="Arial"/>
        </a:font>
        <a:srgbClr val="000000"/>
      </a:tcTxStyle>
      <a:tcStyle>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54" d="100"/>
          <a:sy n="54" d="100"/>
        </p:scale>
        <p:origin x="-67" y="-720"/>
      </p:cViewPr>
      <p:guideLst>
        <p:guide orient="horz" pos="2160"/>
        <p:guide pos="384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font" Target="fonts/font4.fntdata"/><Relationship Id="rId50" Type="http://schemas.openxmlformats.org/officeDocument/2006/relationships/font" Target="fonts/font7.fntdata"/><Relationship Id="rId55" Type="http://schemas.openxmlformats.org/officeDocument/2006/relationships/font" Target="fonts/font12.fntdata"/><Relationship Id="rId63" Type="http://schemas.microsoft.com/office/2015/10/relationships/revisionInfo" Target="revisionInfo.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font" Target="fonts/font11.fntdata"/><Relationship Id="rId62" Type="http://schemas.microsoft.com/office/2016/11/relationships/changesInfo" Target="changesInfos/changesInfo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font" Target="fonts/font2.fntdata"/><Relationship Id="rId53" Type="http://schemas.openxmlformats.org/officeDocument/2006/relationships/font" Target="fonts/font10.fntdata"/><Relationship Id="rId58"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font" Target="fonts/font6.fntdata"/><Relationship Id="rId57" Type="http://schemas.openxmlformats.org/officeDocument/2006/relationships/commentAuthors" Target="commentAuthors.xml"/><Relationship Id="rId61"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font" Target="fonts/font1.fntdata"/><Relationship Id="rId52" Type="http://schemas.openxmlformats.org/officeDocument/2006/relationships/font" Target="fonts/font9.fntdata"/><Relationship Id="rId6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notesMaster" Target="notesMasters/notesMaster1.xml"/><Relationship Id="rId48" Type="http://schemas.openxmlformats.org/officeDocument/2006/relationships/font" Target="fonts/font5.fntdata"/><Relationship Id="rId56" Type="http://customschemas.google.com/relationships/presentationmetadata" Target="metadata"/><Relationship Id="rId8" Type="http://schemas.openxmlformats.org/officeDocument/2006/relationships/slide" Target="slides/slide7.xml"/><Relationship Id="rId51" Type="http://schemas.openxmlformats.org/officeDocument/2006/relationships/font" Target="fonts/font8.fntdata"/><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font" Target="fonts/font3.fntdata"/><Relationship Id="rId59"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Esteban Fernandez" userId="e0eaf3740d449d9c" providerId="LiveId" clId="{5755714C-EE9D-4E58-AAD4-4DB84D4945E7}"/>
    <pc:docChg chg="undo custSel modSld">
      <pc:chgData name="Esteban Fernandez" userId="e0eaf3740d449d9c" providerId="LiveId" clId="{5755714C-EE9D-4E58-AAD4-4DB84D4945E7}" dt="2020-10-06T10:28:01.846" v="54"/>
      <pc:docMkLst>
        <pc:docMk/>
      </pc:docMkLst>
      <pc:sldChg chg="modSp mod">
        <pc:chgData name="Esteban Fernandez" userId="e0eaf3740d449d9c" providerId="LiveId" clId="{5755714C-EE9D-4E58-AAD4-4DB84D4945E7}" dt="2020-10-06T10:27:35.849" v="53" actId="6549"/>
        <pc:sldMkLst>
          <pc:docMk/>
          <pc:sldMk cId="0" sldId="267"/>
        </pc:sldMkLst>
        <pc:spChg chg="mod">
          <ac:chgData name="Esteban Fernandez" userId="e0eaf3740d449d9c" providerId="LiveId" clId="{5755714C-EE9D-4E58-AAD4-4DB84D4945E7}" dt="2020-10-06T10:27:35.849" v="53" actId="6549"/>
          <ac:spMkLst>
            <pc:docMk/>
            <pc:sldMk cId="0" sldId="267"/>
            <ac:spMk id="141" creationId="{00000000-0000-0000-0000-000000000000}"/>
          </ac:spMkLst>
        </pc:spChg>
      </pc:sldChg>
      <pc:sldChg chg="modSp mod addCm modCm">
        <pc:chgData name="Esteban Fernandez" userId="e0eaf3740d449d9c" providerId="LiveId" clId="{5755714C-EE9D-4E58-AAD4-4DB84D4945E7}" dt="2020-10-06T10:28:01.846" v="54"/>
        <pc:sldMkLst>
          <pc:docMk/>
          <pc:sldMk cId="0" sldId="268"/>
        </pc:sldMkLst>
        <pc:spChg chg="mod">
          <ac:chgData name="Esteban Fernandez" userId="e0eaf3740d449d9c" providerId="LiveId" clId="{5755714C-EE9D-4E58-AAD4-4DB84D4945E7}" dt="2020-10-06T10:27:26.721" v="43" actId="20577"/>
          <ac:spMkLst>
            <pc:docMk/>
            <pc:sldMk cId="0" sldId="268"/>
            <ac:spMk id="153" creationId="{00000000-0000-0000-0000-000000000000}"/>
          </ac:spMkLst>
        </pc:spChg>
      </pc:sldChg>
      <pc:sldChg chg="modSp mod">
        <pc:chgData name="Esteban Fernandez" userId="e0eaf3740d449d9c" providerId="LiveId" clId="{5755714C-EE9D-4E58-AAD4-4DB84D4945E7}" dt="2020-10-06T10:19:30.983" v="16" actId="2"/>
        <pc:sldMkLst>
          <pc:docMk/>
          <pc:sldMk cId="0" sldId="275"/>
        </pc:sldMkLst>
        <pc:spChg chg="mod">
          <ac:chgData name="Esteban Fernandez" userId="e0eaf3740d449d9c" providerId="LiveId" clId="{5755714C-EE9D-4E58-AAD4-4DB84D4945E7}" dt="2020-10-06T10:19:30.983" v="16" actId="2"/>
          <ac:spMkLst>
            <pc:docMk/>
            <pc:sldMk cId="0" sldId="275"/>
            <ac:spMk id="226" creationId="{00000000-0000-0000-0000-000000000000}"/>
          </ac:spMkLst>
        </pc:spChg>
      </pc:sldChg>
      <pc:sldChg chg="modSp mod">
        <pc:chgData name="Esteban Fernandez" userId="e0eaf3740d449d9c" providerId="LiveId" clId="{5755714C-EE9D-4E58-AAD4-4DB84D4945E7}" dt="2020-10-06T10:19:30.814" v="15" actId="2"/>
        <pc:sldMkLst>
          <pc:docMk/>
          <pc:sldMk cId="0" sldId="277"/>
        </pc:sldMkLst>
        <pc:graphicFrameChg chg="modGraphic">
          <ac:chgData name="Esteban Fernandez" userId="e0eaf3740d449d9c" providerId="LiveId" clId="{5755714C-EE9D-4E58-AAD4-4DB84D4945E7}" dt="2020-10-06T10:19:30.814" v="15" actId="2"/>
          <ac:graphicFrameMkLst>
            <pc:docMk/>
            <pc:sldMk cId="0" sldId="277"/>
            <ac:graphicFrameMk id="245" creationId="{00000000-0000-0000-0000-000000000000}"/>
          </ac:graphicFrameMkLst>
        </pc:graphicFrameChg>
      </pc:sldChg>
      <pc:sldChg chg="modSp mod">
        <pc:chgData name="Esteban Fernandez" userId="e0eaf3740d449d9c" providerId="LiveId" clId="{5755714C-EE9D-4E58-AAD4-4DB84D4945E7}" dt="2020-10-06T10:21:53.609" v="22" actId="207"/>
        <pc:sldMkLst>
          <pc:docMk/>
          <pc:sldMk cId="0" sldId="283"/>
        </pc:sldMkLst>
        <pc:spChg chg="mod">
          <ac:chgData name="Esteban Fernandez" userId="e0eaf3740d449d9c" providerId="LiveId" clId="{5755714C-EE9D-4E58-AAD4-4DB84D4945E7}" dt="2020-10-06T10:21:53.609" v="22" actId="207"/>
          <ac:spMkLst>
            <pc:docMk/>
            <pc:sldMk cId="0" sldId="283"/>
            <ac:spMk id="310" creationId="{00000000-0000-0000-0000-000000000000}"/>
          </ac:spMkLst>
        </pc:spChg>
      </pc:sldChg>
      <pc:sldChg chg="modSp mod">
        <pc:chgData name="Esteban Fernandez" userId="e0eaf3740d449d9c" providerId="LiveId" clId="{5755714C-EE9D-4E58-AAD4-4DB84D4945E7}" dt="2020-10-06T10:22:06.845" v="26" actId="207"/>
        <pc:sldMkLst>
          <pc:docMk/>
          <pc:sldMk cId="0" sldId="284"/>
        </pc:sldMkLst>
        <pc:spChg chg="mod">
          <ac:chgData name="Esteban Fernandez" userId="e0eaf3740d449d9c" providerId="LiveId" clId="{5755714C-EE9D-4E58-AAD4-4DB84D4945E7}" dt="2020-10-06T10:22:06.845" v="26" actId="207"/>
          <ac:spMkLst>
            <pc:docMk/>
            <pc:sldMk cId="0" sldId="284"/>
            <ac:spMk id="325" creationId="{00000000-0000-0000-0000-000000000000}"/>
          </ac:spMkLst>
        </pc:spChg>
      </pc:sldChg>
      <pc:sldChg chg="modSp mod">
        <pc:chgData name="Esteban Fernandez" userId="e0eaf3740d449d9c" providerId="LiveId" clId="{5755714C-EE9D-4E58-AAD4-4DB84D4945E7}" dt="2020-10-06T10:19:29.995" v="11" actId="2"/>
        <pc:sldMkLst>
          <pc:docMk/>
          <pc:sldMk cId="0" sldId="285"/>
        </pc:sldMkLst>
        <pc:spChg chg="mod">
          <ac:chgData name="Esteban Fernandez" userId="e0eaf3740d449d9c" providerId="LiveId" clId="{5755714C-EE9D-4E58-AAD4-4DB84D4945E7}" dt="2020-10-06T10:19:29.995" v="11" actId="2"/>
          <ac:spMkLst>
            <pc:docMk/>
            <pc:sldMk cId="0" sldId="285"/>
            <ac:spMk id="337" creationId="{00000000-0000-0000-0000-000000000000}"/>
          </ac:spMkLst>
        </pc:spChg>
      </pc:sldChg>
      <pc:sldChg chg="modSp mod">
        <pc:chgData name="Esteban Fernandez" userId="e0eaf3740d449d9c" providerId="LiveId" clId="{5755714C-EE9D-4E58-AAD4-4DB84D4945E7}" dt="2020-10-06T10:22:23.143" v="28" actId="207"/>
        <pc:sldMkLst>
          <pc:docMk/>
          <pc:sldMk cId="0" sldId="287"/>
        </pc:sldMkLst>
        <pc:spChg chg="mod">
          <ac:chgData name="Esteban Fernandez" userId="e0eaf3740d449d9c" providerId="LiveId" clId="{5755714C-EE9D-4E58-AAD4-4DB84D4945E7}" dt="2020-10-06T10:22:23.143" v="28" actId="207"/>
          <ac:spMkLst>
            <pc:docMk/>
            <pc:sldMk cId="0" sldId="287"/>
            <ac:spMk id="357" creationId="{00000000-0000-0000-0000-000000000000}"/>
          </ac:spMkLst>
        </pc:spChg>
      </pc:sldChg>
      <pc:sldChg chg="modSp mod">
        <pc:chgData name="Esteban Fernandez" userId="e0eaf3740d449d9c" providerId="LiveId" clId="{5755714C-EE9D-4E58-AAD4-4DB84D4945E7}" dt="2020-10-06T10:22:50.285" v="31" actId="207"/>
        <pc:sldMkLst>
          <pc:docMk/>
          <pc:sldMk cId="0" sldId="288"/>
        </pc:sldMkLst>
        <pc:spChg chg="mod">
          <ac:chgData name="Esteban Fernandez" userId="e0eaf3740d449d9c" providerId="LiveId" clId="{5755714C-EE9D-4E58-AAD4-4DB84D4945E7}" dt="2020-10-06T10:22:50.285" v="31" actId="207"/>
          <ac:spMkLst>
            <pc:docMk/>
            <pc:sldMk cId="0" sldId="288"/>
            <ac:spMk id="369" creationId="{00000000-0000-0000-0000-000000000000}"/>
          </ac:spMkLst>
        </pc:spChg>
      </pc:sldChg>
    </pc:docChg>
  </pc:docChgLst>
</pc:chgInfo>
</file>

<file path=ppt/drawings/_rels/vmlDrawing1.vml.rels><?xml version="1.0" encoding="UTF-8" standalone="yes"?>
<Relationships xmlns="http://schemas.openxmlformats.org/package/2006/relationships"><Relationship Id="rId1" Type="http://schemas.openxmlformats.org/officeDocument/2006/relationships/image" Target="../media/image24.png"/></Relationships>
</file>

<file path=ppt/drawings/_rels/vmlDrawing2.v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image" Target="../media/image25.png"/></Relationships>
</file>

<file path=ppt/drawings/_rels/vmlDrawing3.vml.rels><?xml version="1.0" encoding="UTF-8" standalone="yes"?>
<Relationships xmlns="http://schemas.openxmlformats.org/package/2006/relationships"><Relationship Id="rId1" Type="http://schemas.openxmlformats.org/officeDocument/2006/relationships/image" Target="../media/image27.png"/></Relationships>
</file>

<file path=ppt/drawings/_rels/vmlDrawing4.vml.rels><?xml version="1.0" encoding="UTF-8" standalone="yes"?>
<Relationships xmlns="http://schemas.openxmlformats.org/package/2006/relationships"><Relationship Id="rId1" Type="http://schemas.openxmlformats.org/officeDocument/2006/relationships/image" Target="../media/image28.png"/></Relationships>
</file>

<file path=ppt/drawings/_rels/vmlDrawing5.vml.rels><?xml version="1.0" encoding="UTF-8" standalone="yes"?>
<Relationships xmlns="http://schemas.openxmlformats.org/package/2006/relationships"><Relationship Id="rId1" Type="http://schemas.openxmlformats.org/officeDocument/2006/relationships/image" Target="../media/image29.png"/></Relationships>
</file>

<file path=ppt/drawings/_rels/vmlDrawing6.vml.rels><?xml version="1.0" encoding="UTF-8" standalone="yes"?>
<Relationships xmlns="http://schemas.openxmlformats.org/package/2006/relationships"><Relationship Id="rId1" Type="http://schemas.openxmlformats.org/officeDocument/2006/relationships/image" Target="../media/image30.png"/></Relationships>
</file>

<file path=ppt/drawings/_rels/vmlDrawing7.vml.rels><?xml version="1.0" encoding="UTF-8" standalone="yes"?>
<Relationships xmlns="http://schemas.openxmlformats.org/package/2006/relationships"><Relationship Id="rId1" Type="http://schemas.openxmlformats.org/officeDocument/2006/relationships/image" Target="../media/image31.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4" name="Google Shape;4;n"/>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400"/>
              </a:spcBef>
              <a:spcAft>
                <a:spcPts val="0"/>
              </a:spcAft>
              <a:buSzPts val="1400"/>
              <a:buNone/>
              <a:defRPr sz="1200" b="0" i="0" u="none" strike="noStrike" cap="none">
                <a:latin typeface="Calibri"/>
                <a:ea typeface="Calibri"/>
                <a:cs typeface="Calibri"/>
                <a:sym typeface="Calibri"/>
              </a:defRPr>
            </a:lvl1pPr>
            <a:lvl2pPr marL="914400" marR="0" lvl="1" indent="-228600" algn="l" rtl="0">
              <a:spcBef>
                <a:spcPts val="400"/>
              </a:spcBef>
              <a:spcAft>
                <a:spcPts val="0"/>
              </a:spcAft>
              <a:buSzPts val="1400"/>
              <a:buNone/>
              <a:defRPr sz="1200" b="0" i="0" u="none" strike="noStrike" cap="none">
                <a:latin typeface="Calibri"/>
                <a:ea typeface="Calibri"/>
                <a:cs typeface="Calibri"/>
                <a:sym typeface="Calibri"/>
              </a:defRPr>
            </a:lvl2pPr>
            <a:lvl3pPr marL="1371600" marR="0" lvl="2" indent="-228600" algn="l" rtl="0">
              <a:spcBef>
                <a:spcPts val="400"/>
              </a:spcBef>
              <a:spcAft>
                <a:spcPts val="0"/>
              </a:spcAft>
              <a:buSzPts val="1400"/>
              <a:buNone/>
              <a:defRPr sz="1200" b="0" i="0" u="none" strike="noStrike" cap="none">
                <a:latin typeface="Calibri"/>
                <a:ea typeface="Calibri"/>
                <a:cs typeface="Calibri"/>
                <a:sym typeface="Calibri"/>
              </a:defRPr>
            </a:lvl3pPr>
            <a:lvl4pPr marL="1828800" marR="0" lvl="3" indent="-228600" algn="l" rtl="0">
              <a:spcBef>
                <a:spcPts val="400"/>
              </a:spcBef>
              <a:spcAft>
                <a:spcPts val="0"/>
              </a:spcAft>
              <a:buSzPts val="1400"/>
              <a:buNone/>
              <a:defRPr sz="1200" b="0" i="0" u="none" strike="noStrike" cap="none">
                <a:latin typeface="Calibri"/>
                <a:ea typeface="Calibri"/>
                <a:cs typeface="Calibri"/>
                <a:sym typeface="Calibri"/>
              </a:defRPr>
            </a:lvl4pPr>
            <a:lvl5pPr marL="2286000" marR="0" lvl="4" indent="-228600" algn="l" rtl="0">
              <a:spcBef>
                <a:spcPts val="400"/>
              </a:spcBef>
              <a:spcAft>
                <a:spcPts val="0"/>
              </a:spcAft>
              <a:buSzPts val="1400"/>
              <a:buNone/>
              <a:defRPr sz="1200" b="0" i="0" u="none" strike="noStrike" cap="none">
                <a:latin typeface="Calibri"/>
                <a:ea typeface="Calibri"/>
                <a:cs typeface="Calibri"/>
                <a:sym typeface="Calibri"/>
              </a:defRPr>
            </a:lvl5pPr>
            <a:lvl6pPr marL="2743200" marR="0" lvl="5" indent="-228600" algn="l" rtl="0">
              <a:spcBef>
                <a:spcPts val="400"/>
              </a:spcBef>
              <a:spcAft>
                <a:spcPts val="0"/>
              </a:spcAft>
              <a:buSzPts val="1400"/>
              <a:buNone/>
              <a:defRPr sz="1200" b="0" i="0" u="none" strike="noStrike" cap="none">
                <a:latin typeface="Calibri"/>
                <a:ea typeface="Calibri"/>
                <a:cs typeface="Calibri"/>
                <a:sym typeface="Calibri"/>
              </a:defRPr>
            </a:lvl6pPr>
            <a:lvl7pPr marL="3200400" marR="0" lvl="6" indent="-228600" algn="l" rtl="0">
              <a:spcBef>
                <a:spcPts val="400"/>
              </a:spcBef>
              <a:spcAft>
                <a:spcPts val="0"/>
              </a:spcAft>
              <a:buSzPts val="1400"/>
              <a:buNone/>
              <a:defRPr sz="1200" b="0" i="0" u="none" strike="noStrike" cap="none">
                <a:latin typeface="Calibri"/>
                <a:ea typeface="Calibri"/>
                <a:cs typeface="Calibri"/>
                <a:sym typeface="Calibri"/>
              </a:defRPr>
            </a:lvl7pPr>
            <a:lvl8pPr marL="3657600" marR="0" lvl="7" indent="-228600" algn="l" rtl="0">
              <a:spcBef>
                <a:spcPts val="400"/>
              </a:spcBef>
              <a:spcAft>
                <a:spcPts val="0"/>
              </a:spcAft>
              <a:buSzPts val="1400"/>
              <a:buNone/>
              <a:defRPr sz="1200" b="0" i="0" u="none" strike="noStrike" cap="none">
                <a:latin typeface="Calibri"/>
                <a:ea typeface="Calibri"/>
                <a:cs typeface="Calibri"/>
                <a:sym typeface="Calibri"/>
              </a:defRPr>
            </a:lvl8pPr>
            <a:lvl9pPr marL="4114800" marR="0" lvl="8" indent="-228600" algn="l" rtl="0">
              <a:spcBef>
                <a:spcPts val="400"/>
              </a:spcBef>
              <a:spcAft>
                <a:spcPts val="0"/>
              </a:spcAft>
              <a:buSzPts val="1400"/>
              <a:buNone/>
              <a:defRPr sz="1200" b="0" i="0" u="none" strike="noStrike" cap="none">
                <a:latin typeface="Calibri"/>
                <a:ea typeface="Calibri"/>
                <a:cs typeface="Calibri"/>
                <a:sym typeface="Calibri"/>
              </a:defRPr>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s://business.tutsplus.com/tutorials/define-analyze-a-market-opportunity--cms-31875" TargetMode="External"/><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
        <p:cNvGrpSpPr/>
        <p:nvPr/>
      </p:nvGrpSpPr>
      <p:grpSpPr>
        <a:xfrm>
          <a:off x="0" y="0"/>
          <a:ext cx="0" cy="0"/>
          <a:chOff x="0" y="0"/>
          <a:chExt cx="0" cy="0"/>
        </a:xfrm>
      </p:grpSpPr>
      <p:sp>
        <p:nvSpPr>
          <p:cNvPr id="30" name="Google Shape;30;p1: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400"/>
              </a:spcBef>
              <a:spcAft>
                <a:spcPts val="0"/>
              </a:spcAft>
              <a:buNone/>
            </a:pPr>
            <a:endParaRPr/>
          </a:p>
        </p:txBody>
      </p:sp>
      <p:sp>
        <p:nvSpPr>
          <p:cNvPr id="31" name="Google Shape;31;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4"/>
        <p:cNvGrpSpPr/>
        <p:nvPr/>
      </p:nvGrpSpPr>
      <p:grpSpPr>
        <a:xfrm>
          <a:off x="0" y="0"/>
          <a:ext cx="0" cy="0"/>
          <a:chOff x="0" y="0"/>
          <a:chExt cx="0" cy="0"/>
        </a:xfrm>
      </p:grpSpPr>
      <p:sp>
        <p:nvSpPr>
          <p:cNvPr id="115" name="Google Shape;115;g99f1de2ff6_0_3: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400"/>
              </a:spcBef>
              <a:spcAft>
                <a:spcPts val="0"/>
              </a:spcAft>
              <a:buNone/>
            </a:pPr>
            <a:r>
              <a:rPr lang="en-US"/>
              <a:t>For the virtual Tourism Observatory, the data source is Eurostat</a:t>
            </a:r>
            <a:endParaRPr/>
          </a:p>
        </p:txBody>
      </p:sp>
      <p:sp>
        <p:nvSpPr>
          <p:cNvPr id="116" name="Google Shape;116;g99f1de2ff6_0_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3"/>
        <p:cNvGrpSpPr/>
        <p:nvPr/>
      </p:nvGrpSpPr>
      <p:grpSpPr>
        <a:xfrm>
          <a:off x="0" y="0"/>
          <a:ext cx="0" cy="0"/>
          <a:chOff x="0" y="0"/>
          <a:chExt cx="0" cy="0"/>
        </a:xfrm>
      </p:grpSpPr>
      <p:sp>
        <p:nvSpPr>
          <p:cNvPr id="124" name="Google Shape;124;g99f1de2ff6_0_16: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400"/>
              </a:spcBef>
              <a:spcAft>
                <a:spcPts val="0"/>
              </a:spcAft>
              <a:buNone/>
            </a:pPr>
            <a:r>
              <a:rPr lang="en-US"/>
              <a:t>For the virtual Tourism Observatory, the data source is Eurostat</a:t>
            </a:r>
            <a:endParaRPr/>
          </a:p>
        </p:txBody>
      </p:sp>
      <p:sp>
        <p:nvSpPr>
          <p:cNvPr id="125" name="Google Shape;125;g99f1de2ff6_0_1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3"/>
        <p:cNvGrpSpPr/>
        <p:nvPr/>
      </p:nvGrpSpPr>
      <p:grpSpPr>
        <a:xfrm>
          <a:off x="0" y="0"/>
          <a:ext cx="0" cy="0"/>
          <a:chOff x="0" y="0"/>
          <a:chExt cx="0" cy="0"/>
        </a:xfrm>
      </p:grpSpPr>
      <p:sp>
        <p:nvSpPr>
          <p:cNvPr id="134" name="Google Shape;134;g99f1de2ff6_0_26: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400"/>
              </a:spcBef>
              <a:spcAft>
                <a:spcPts val="0"/>
              </a:spcAft>
              <a:buNone/>
            </a:pPr>
            <a:r>
              <a:rPr lang="en-US"/>
              <a:t>For the virtual Tourism Observatory, the data source is Eurostat</a:t>
            </a:r>
            <a:endParaRPr/>
          </a:p>
        </p:txBody>
      </p:sp>
      <p:sp>
        <p:nvSpPr>
          <p:cNvPr id="135" name="Google Shape;135;g99f1de2ff6_0_2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5"/>
        <p:cNvGrpSpPr/>
        <p:nvPr/>
      </p:nvGrpSpPr>
      <p:grpSpPr>
        <a:xfrm>
          <a:off x="0" y="0"/>
          <a:ext cx="0" cy="0"/>
          <a:chOff x="0" y="0"/>
          <a:chExt cx="0" cy="0"/>
        </a:xfrm>
      </p:grpSpPr>
      <p:sp>
        <p:nvSpPr>
          <p:cNvPr id="146" name="Google Shape;146;g99f1de2ff6_0_39: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400"/>
              </a:spcBef>
              <a:spcAft>
                <a:spcPts val="0"/>
              </a:spcAft>
              <a:buNone/>
            </a:pPr>
            <a:r>
              <a:rPr lang="en-US"/>
              <a:t>For the virtual Tourism Observatory, the data source is Eurostat</a:t>
            </a:r>
            <a:endParaRPr/>
          </a:p>
        </p:txBody>
      </p:sp>
      <p:sp>
        <p:nvSpPr>
          <p:cNvPr id="147" name="Google Shape;147;g99f1de2ff6_0_3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7"/>
        <p:cNvGrpSpPr/>
        <p:nvPr/>
      </p:nvGrpSpPr>
      <p:grpSpPr>
        <a:xfrm>
          <a:off x="0" y="0"/>
          <a:ext cx="0" cy="0"/>
          <a:chOff x="0" y="0"/>
          <a:chExt cx="0" cy="0"/>
        </a:xfrm>
      </p:grpSpPr>
      <p:sp>
        <p:nvSpPr>
          <p:cNvPr id="158" name="Google Shape;158;g99f1de2ff6_0_64: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400"/>
              </a:spcBef>
              <a:spcAft>
                <a:spcPts val="0"/>
              </a:spcAft>
              <a:buNone/>
            </a:pPr>
            <a:endParaRPr dirty="0"/>
          </a:p>
        </p:txBody>
      </p:sp>
      <p:sp>
        <p:nvSpPr>
          <p:cNvPr id="159" name="Google Shape;159;g99f1de2ff6_0_6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0"/>
        <p:cNvGrpSpPr/>
        <p:nvPr/>
      </p:nvGrpSpPr>
      <p:grpSpPr>
        <a:xfrm>
          <a:off x="0" y="0"/>
          <a:ext cx="0" cy="0"/>
          <a:chOff x="0" y="0"/>
          <a:chExt cx="0" cy="0"/>
        </a:xfrm>
      </p:grpSpPr>
      <p:sp>
        <p:nvSpPr>
          <p:cNvPr id="171" name="Google Shape;171;g99f1de2ff6_0_75: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400"/>
              </a:spcBef>
              <a:spcAft>
                <a:spcPts val="0"/>
              </a:spcAft>
              <a:buNone/>
            </a:pPr>
            <a:r>
              <a:rPr lang="en-US"/>
              <a:t>For the virtual Tourism Observatory, the data source is Eurostat</a:t>
            </a:r>
            <a:endParaRPr/>
          </a:p>
        </p:txBody>
      </p:sp>
      <p:sp>
        <p:nvSpPr>
          <p:cNvPr id="172" name="Google Shape;172;g99f1de2ff6_0_7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0"/>
        <p:cNvGrpSpPr/>
        <p:nvPr/>
      </p:nvGrpSpPr>
      <p:grpSpPr>
        <a:xfrm>
          <a:off x="0" y="0"/>
          <a:ext cx="0" cy="0"/>
          <a:chOff x="0" y="0"/>
          <a:chExt cx="0" cy="0"/>
        </a:xfrm>
      </p:grpSpPr>
      <p:sp>
        <p:nvSpPr>
          <p:cNvPr id="171" name="Google Shape;171;g99f1de2ff6_0_75: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400"/>
              </a:spcBef>
              <a:spcAft>
                <a:spcPts val="0"/>
              </a:spcAft>
              <a:buNone/>
            </a:pPr>
            <a:r>
              <a:rPr lang="en-US"/>
              <a:t>For the virtual Tourism Observatory, the data source is Eurostat</a:t>
            </a:r>
            <a:endParaRPr/>
          </a:p>
        </p:txBody>
      </p:sp>
      <p:sp>
        <p:nvSpPr>
          <p:cNvPr id="172" name="Google Shape;172;g99f1de2ff6_0_7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xmlns="" val="119767565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0"/>
        <p:cNvGrpSpPr/>
        <p:nvPr/>
      </p:nvGrpSpPr>
      <p:grpSpPr>
        <a:xfrm>
          <a:off x="0" y="0"/>
          <a:ext cx="0" cy="0"/>
          <a:chOff x="0" y="0"/>
          <a:chExt cx="0" cy="0"/>
        </a:xfrm>
      </p:grpSpPr>
      <p:sp>
        <p:nvSpPr>
          <p:cNvPr id="171" name="Google Shape;171;g99f1de2ff6_0_75: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400"/>
              </a:spcBef>
              <a:spcAft>
                <a:spcPts val="0"/>
              </a:spcAft>
              <a:buNone/>
            </a:pPr>
            <a:r>
              <a:rPr lang="en-US"/>
              <a:t>For the virtual Tourism Observatory, the data source is Eurostat</a:t>
            </a:r>
            <a:endParaRPr/>
          </a:p>
        </p:txBody>
      </p:sp>
      <p:sp>
        <p:nvSpPr>
          <p:cNvPr id="172" name="Google Shape;172;g99f1de2ff6_0_7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xmlns="" val="19634151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0"/>
        <p:cNvGrpSpPr/>
        <p:nvPr/>
      </p:nvGrpSpPr>
      <p:grpSpPr>
        <a:xfrm>
          <a:off x="0" y="0"/>
          <a:ext cx="0" cy="0"/>
          <a:chOff x="0" y="0"/>
          <a:chExt cx="0" cy="0"/>
        </a:xfrm>
      </p:grpSpPr>
      <p:sp>
        <p:nvSpPr>
          <p:cNvPr id="181" name="Google Shape;181;p3: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400"/>
              </a:spcBef>
              <a:spcAft>
                <a:spcPts val="0"/>
              </a:spcAft>
              <a:buNone/>
            </a:pPr>
            <a:endParaRPr/>
          </a:p>
        </p:txBody>
      </p:sp>
      <p:sp>
        <p:nvSpPr>
          <p:cNvPr id="182" name="Google Shape;182;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9"/>
        <p:cNvGrpSpPr/>
        <p:nvPr/>
      </p:nvGrpSpPr>
      <p:grpSpPr>
        <a:xfrm>
          <a:off x="0" y="0"/>
          <a:ext cx="0" cy="0"/>
          <a:chOff x="0" y="0"/>
          <a:chExt cx="0" cy="0"/>
        </a:xfrm>
      </p:grpSpPr>
      <p:sp>
        <p:nvSpPr>
          <p:cNvPr id="190" name="Google Shape;190;g99f1de2ff6_0_95: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400"/>
              </a:spcBef>
              <a:spcAft>
                <a:spcPts val="0"/>
              </a:spcAft>
              <a:buNone/>
            </a:pPr>
            <a:endParaRPr/>
          </a:p>
        </p:txBody>
      </p:sp>
      <p:sp>
        <p:nvSpPr>
          <p:cNvPr id="191" name="Google Shape;191;g99f1de2ff6_0_9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
        <p:cNvGrpSpPr/>
        <p:nvPr/>
      </p:nvGrpSpPr>
      <p:grpSpPr>
        <a:xfrm>
          <a:off x="0" y="0"/>
          <a:ext cx="0" cy="0"/>
          <a:chOff x="0" y="0"/>
          <a:chExt cx="0" cy="0"/>
        </a:xfrm>
      </p:grpSpPr>
      <p:sp>
        <p:nvSpPr>
          <p:cNvPr id="40" name="Google Shape;40;p2: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400"/>
              </a:spcBef>
              <a:spcAft>
                <a:spcPts val="0"/>
              </a:spcAft>
              <a:buNone/>
            </a:pPr>
            <a:endParaRPr/>
          </a:p>
        </p:txBody>
      </p:sp>
      <p:sp>
        <p:nvSpPr>
          <p:cNvPr id="41" name="Google Shape;41;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8"/>
        <p:cNvGrpSpPr/>
        <p:nvPr/>
      </p:nvGrpSpPr>
      <p:grpSpPr>
        <a:xfrm>
          <a:off x="0" y="0"/>
          <a:ext cx="0" cy="0"/>
          <a:chOff x="0" y="0"/>
          <a:chExt cx="0" cy="0"/>
        </a:xfrm>
      </p:grpSpPr>
      <p:sp>
        <p:nvSpPr>
          <p:cNvPr id="199" name="Google Shape;199;g99f1de2ff6_0_104: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400"/>
              </a:spcBef>
              <a:spcAft>
                <a:spcPts val="0"/>
              </a:spcAft>
              <a:buNone/>
            </a:pPr>
            <a:endParaRPr/>
          </a:p>
        </p:txBody>
      </p:sp>
      <p:sp>
        <p:nvSpPr>
          <p:cNvPr id="200" name="Google Shape;200;g99f1de2ff6_0_10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7"/>
        <p:cNvGrpSpPr/>
        <p:nvPr/>
      </p:nvGrpSpPr>
      <p:grpSpPr>
        <a:xfrm>
          <a:off x="0" y="0"/>
          <a:ext cx="0" cy="0"/>
          <a:chOff x="0" y="0"/>
          <a:chExt cx="0" cy="0"/>
        </a:xfrm>
      </p:grpSpPr>
      <p:sp>
        <p:nvSpPr>
          <p:cNvPr id="208" name="Google Shape;208;g99f1de2ff6_0_164: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400"/>
              </a:spcBef>
              <a:spcAft>
                <a:spcPts val="0"/>
              </a:spcAft>
              <a:buNone/>
            </a:pPr>
            <a:endParaRPr/>
          </a:p>
        </p:txBody>
      </p:sp>
      <p:sp>
        <p:nvSpPr>
          <p:cNvPr id="209" name="Google Shape;209;g99f1de2ff6_0_16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8"/>
        <p:cNvGrpSpPr/>
        <p:nvPr/>
      </p:nvGrpSpPr>
      <p:grpSpPr>
        <a:xfrm>
          <a:off x="0" y="0"/>
          <a:ext cx="0" cy="0"/>
          <a:chOff x="0" y="0"/>
          <a:chExt cx="0" cy="0"/>
        </a:xfrm>
      </p:grpSpPr>
      <p:sp>
        <p:nvSpPr>
          <p:cNvPr id="219" name="Google Shape;219;g99f1de2ff6_0_172: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400"/>
              </a:spcBef>
              <a:spcAft>
                <a:spcPts val="0"/>
              </a:spcAft>
              <a:buNone/>
            </a:pPr>
            <a:endParaRPr/>
          </a:p>
        </p:txBody>
      </p:sp>
      <p:sp>
        <p:nvSpPr>
          <p:cNvPr id="220" name="Google Shape;220;g99f1de2ff6_0_17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7"/>
        <p:cNvGrpSpPr/>
        <p:nvPr/>
      </p:nvGrpSpPr>
      <p:grpSpPr>
        <a:xfrm>
          <a:off x="0" y="0"/>
          <a:ext cx="0" cy="0"/>
          <a:chOff x="0" y="0"/>
          <a:chExt cx="0" cy="0"/>
        </a:xfrm>
      </p:grpSpPr>
      <p:sp>
        <p:nvSpPr>
          <p:cNvPr id="228" name="Google Shape;228;g99f1de2ff6_0_87: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400"/>
              </a:spcBef>
              <a:spcAft>
                <a:spcPts val="0"/>
              </a:spcAft>
              <a:buNone/>
            </a:pPr>
            <a:endParaRPr/>
          </a:p>
        </p:txBody>
      </p:sp>
      <p:sp>
        <p:nvSpPr>
          <p:cNvPr id="229" name="Google Shape;229;g99f1de2ff6_0_8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6"/>
        <p:cNvGrpSpPr/>
        <p:nvPr/>
      </p:nvGrpSpPr>
      <p:grpSpPr>
        <a:xfrm>
          <a:off x="0" y="0"/>
          <a:ext cx="0" cy="0"/>
          <a:chOff x="0" y="0"/>
          <a:chExt cx="0" cy="0"/>
        </a:xfrm>
      </p:grpSpPr>
      <p:sp>
        <p:nvSpPr>
          <p:cNvPr id="237" name="Google Shape;237;g99f1de2ff6_0_121: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400"/>
              </a:spcBef>
              <a:spcAft>
                <a:spcPts val="0"/>
              </a:spcAft>
              <a:buNone/>
            </a:pPr>
            <a:endParaRPr/>
          </a:p>
        </p:txBody>
      </p:sp>
      <p:sp>
        <p:nvSpPr>
          <p:cNvPr id="238" name="Google Shape;238;g99f1de2ff6_0_12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6"/>
        <p:cNvGrpSpPr/>
        <p:nvPr/>
      </p:nvGrpSpPr>
      <p:grpSpPr>
        <a:xfrm>
          <a:off x="0" y="0"/>
          <a:ext cx="0" cy="0"/>
          <a:chOff x="0" y="0"/>
          <a:chExt cx="0" cy="0"/>
        </a:xfrm>
      </p:grpSpPr>
      <p:sp>
        <p:nvSpPr>
          <p:cNvPr id="247" name="Google Shape;247;g99f1de2ff6_0_112: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400"/>
              </a:spcBef>
              <a:spcAft>
                <a:spcPts val="0"/>
              </a:spcAft>
              <a:buNone/>
            </a:pPr>
            <a:endParaRPr/>
          </a:p>
        </p:txBody>
      </p:sp>
      <p:sp>
        <p:nvSpPr>
          <p:cNvPr id="248" name="Google Shape;248;g99f1de2ff6_0_1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6"/>
        <p:cNvGrpSpPr/>
        <p:nvPr/>
      </p:nvGrpSpPr>
      <p:grpSpPr>
        <a:xfrm>
          <a:off x="0" y="0"/>
          <a:ext cx="0" cy="0"/>
          <a:chOff x="0" y="0"/>
          <a:chExt cx="0" cy="0"/>
        </a:xfrm>
      </p:grpSpPr>
      <p:sp>
        <p:nvSpPr>
          <p:cNvPr id="257" name="Google Shape;257;g99f1de2ff6_0_132: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400"/>
              </a:spcBef>
              <a:spcAft>
                <a:spcPts val="0"/>
              </a:spcAft>
              <a:buNone/>
            </a:pPr>
            <a:endParaRPr/>
          </a:p>
        </p:txBody>
      </p:sp>
      <p:sp>
        <p:nvSpPr>
          <p:cNvPr id="258" name="Google Shape;258;g99f1de2ff6_0_13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6"/>
        <p:cNvGrpSpPr/>
        <p:nvPr/>
      </p:nvGrpSpPr>
      <p:grpSpPr>
        <a:xfrm>
          <a:off x="0" y="0"/>
          <a:ext cx="0" cy="0"/>
          <a:chOff x="0" y="0"/>
          <a:chExt cx="0" cy="0"/>
        </a:xfrm>
      </p:grpSpPr>
      <p:sp>
        <p:nvSpPr>
          <p:cNvPr id="267" name="Google Shape;267;g99f1de2ff6_0_142: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400"/>
              </a:spcBef>
              <a:spcAft>
                <a:spcPts val="0"/>
              </a:spcAft>
              <a:buNone/>
            </a:pPr>
            <a:endParaRPr/>
          </a:p>
        </p:txBody>
      </p:sp>
      <p:sp>
        <p:nvSpPr>
          <p:cNvPr id="268" name="Google Shape;268;g99f1de2ff6_0_14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6"/>
        <p:cNvGrpSpPr/>
        <p:nvPr/>
      </p:nvGrpSpPr>
      <p:grpSpPr>
        <a:xfrm>
          <a:off x="0" y="0"/>
          <a:ext cx="0" cy="0"/>
          <a:chOff x="0" y="0"/>
          <a:chExt cx="0" cy="0"/>
        </a:xfrm>
      </p:grpSpPr>
      <p:sp>
        <p:nvSpPr>
          <p:cNvPr id="267" name="Google Shape;267;g99f1de2ff6_0_142: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400"/>
              </a:spcBef>
              <a:spcAft>
                <a:spcPts val="0"/>
              </a:spcAft>
              <a:buNone/>
            </a:pPr>
            <a:endParaRPr/>
          </a:p>
        </p:txBody>
      </p:sp>
      <p:sp>
        <p:nvSpPr>
          <p:cNvPr id="268" name="Google Shape;268;g99f1de2ff6_0_14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xmlns="" val="429007690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5"/>
        <p:cNvGrpSpPr/>
        <p:nvPr/>
      </p:nvGrpSpPr>
      <p:grpSpPr>
        <a:xfrm>
          <a:off x="0" y="0"/>
          <a:ext cx="0" cy="0"/>
          <a:chOff x="0" y="0"/>
          <a:chExt cx="0" cy="0"/>
        </a:xfrm>
      </p:grpSpPr>
      <p:sp>
        <p:nvSpPr>
          <p:cNvPr id="276" name="Google Shape;276;g5363c714d0_0_18: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400"/>
              </a:spcBef>
              <a:spcAft>
                <a:spcPts val="0"/>
              </a:spcAft>
              <a:buNone/>
            </a:pPr>
            <a:endParaRPr/>
          </a:p>
        </p:txBody>
      </p:sp>
      <p:sp>
        <p:nvSpPr>
          <p:cNvPr id="277" name="Google Shape;277;g5363c714d0_0_1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
        <p:cNvGrpSpPr/>
        <p:nvPr/>
      </p:nvGrpSpPr>
      <p:grpSpPr>
        <a:xfrm>
          <a:off x="0" y="0"/>
          <a:ext cx="0" cy="0"/>
          <a:chOff x="0" y="0"/>
          <a:chExt cx="0" cy="0"/>
        </a:xfrm>
      </p:grpSpPr>
      <p:sp>
        <p:nvSpPr>
          <p:cNvPr id="49" name="Google Shape;49;g53637bb0de_1_2: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400"/>
              </a:spcBef>
              <a:spcAft>
                <a:spcPts val="0"/>
              </a:spcAft>
              <a:buNone/>
            </a:pPr>
            <a:endParaRPr/>
          </a:p>
        </p:txBody>
      </p:sp>
      <p:sp>
        <p:nvSpPr>
          <p:cNvPr id="50" name="Google Shape;50;g53637bb0de_1_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8"/>
        <p:cNvGrpSpPr/>
        <p:nvPr/>
      </p:nvGrpSpPr>
      <p:grpSpPr>
        <a:xfrm>
          <a:off x="0" y="0"/>
          <a:ext cx="0" cy="0"/>
          <a:chOff x="0" y="0"/>
          <a:chExt cx="0" cy="0"/>
        </a:xfrm>
      </p:grpSpPr>
      <p:sp>
        <p:nvSpPr>
          <p:cNvPr id="289" name="Google Shape;289;g5363c714d0_0_36: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400"/>
              </a:spcBef>
              <a:spcAft>
                <a:spcPts val="0"/>
              </a:spcAft>
              <a:buNone/>
            </a:pPr>
            <a:endParaRPr/>
          </a:p>
        </p:txBody>
      </p:sp>
      <p:sp>
        <p:nvSpPr>
          <p:cNvPr id="290" name="Google Shape;290;g5363c714d0_0_3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1"/>
        <p:cNvGrpSpPr/>
        <p:nvPr/>
      </p:nvGrpSpPr>
      <p:grpSpPr>
        <a:xfrm>
          <a:off x="0" y="0"/>
          <a:ext cx="0" cy="0"/>
          <a:chOff x="0" y="0"/>
          <a:chExt cx="0" cy="0"/>
        </a:xfrm>
      </p:grpSpPr>
      <p:sp>
        <p:nvSpPr>
          <p:cNvPr id="302" name="Google Shape;302;g5363c714d0_0_56: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400"/>
              </a:spcBef>
              <a:spcAft>
                <a:spcPts val="0"/>
              </a:spcAft>
              <a:buNone/>
            </a:pPr>
            <a:endParaRPr/>
          </a:p>
        </p:txBody>
      </p:sp>
      <p:sp>
        <p:nvSpPr>
          <p:cNvPr id="303" name="Google Shape;303;g5363c714d0_0_5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6"/>
        <p:cNvGrpSpPr/>
        <p:nvPr/>
      </p:nvGrpSpPr>
      <p:grpSpPr>
        <a:xfrm>
          <a:off x="0" y="0"/>
          <a:ext cx="0" cy="0"/>
          <a:chOff x="0" y="0"/>
          <a:chExt cx="0" cy="0"/>
        </a:xfrm>
      </p:grpSpPr>
      <p:sp>
        <p:nvSpPr>
          <p:cNvPr id="317" name="Google Shape;317;g5363c714d0_0_73: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400"/>
              </a:spcBef>
              <a:spcAft>
                <a:spcPts val="0"/>
              </a:spcAft>
              <a:buNone/>
            </a:pPr>
            <a:endParaRPr/>
          </a:p>
        </p:txBody>
      </p:sp>
      <p:sp>
        <p:nvSpPr>
          <p:cNvPr id="318" name="Google Shape;318;g5363c714d0_0_7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7"/>
        <p:cNvGrpSpPr/>
        <p:nvPr/>
      </p:nvGrpSpPr>
      <p:grpSpPr>
        <a:xfrm>
          <a:off x="0" y="0"/>
          <a:ext cx="0" cy="0"/>
          <a:chOff x="0" y="0"/>
          <a:chExt cx="0" cy="0"/>
        </a:xfrm>
      </p:grpSpPr>
      <p:sp>
        <p:nvSpPr>
          <p:cNvPr id="328" name="Google Shape;328;g5363c714d0_0_91: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400"/>
              </a:spcBef>
              <a:spcAft>
                <a:spcPts val="0"/>
              </a:spcAft>
              <a:buNone/>
            </a:pPr>
            <a:endParaRPr/>
          </a:p>
        </p:txBody>
      </p:sp>
      <p:sp>
        <p:nvSpPr>
          <p:cNvPr id="329" name="Google Shape;329;g5363c714d0_0_9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8"/>
        <p:cNvGrpSpPr/>
        <p:nvPr/>
      </p:nvGrpSpPr>
      <p:grpSpPr>
        <a:xfrm>
          <a:off x="0" y="0"/>
          <a:ext cx="0" cy="0"/>
          <a:chOff x="0" y="0"/>
          <a:chExt cx="0" cy="0"/>
        </a:xfrm>
      </p:grpSpPr>
      <p:sp>
        <p:nvSpPr>
          <p:cNvPr id="339" name="Google Shape;339;g5363c714d0_0_103: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400"/>
              </a:spcBef>
              <a:spcAft>
                <a:spcPts val="0"/>
              </a:spcAft>
              <a:buNone/>
            </a:pPr>
            <a:endParaRPr/>
          </a:p>
        </p:txBody>
      </p:sp>
      <p:sp>
        <p:nvSpPr>
          <p:cNvPr id="340" name="Google Shape;340;g5363c714d0_0_10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9"/>
        <p:cNvGrpSpPr/>
        <p:nvPr/>
      </p:nvGrpSpPr>
      <p:grpSpPr>
        <a:xfrm>
          <a:off x="0" y="0"/>
          <a:ext cx="0" cy="0"/>
          <a:chOff x="0" y="0"/>
          <a:chExt cx="0" cy="0"/>
        </a:xfrm>
      </p:grpSpPr>
      <p:sp>
        <p:nvSpPr>
          <p:cNvPr id="350" name="Google Shape;350;g5363c714d0_0_115: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400"/>
              </a:spcBef>
              <a:spcAft>
                <a:spcPts val="0"/>
              </a:spcAft>
              <a:buNone/>
            </a:pPr>
            <a:endParaRPr/>
          </a:p>
        </p:txBody>
      </p:sp>
      <p:sp>
        <p:nvSpPr>
          <p:cNvPr id="351" name="Google Shape;351;g5363c714d0_0_1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0"/>
        <p:cNvGrpSpPr/>
        <p:nvPr/>
      </p:nvGrpSpPr>
      <p:grpSpPr>
        <a:xfrm>
          <a:off x="0" y="0"/>
          <a:ext cx="0" cy="0"/>
          <a:chOff x="0" y="0"/>
          <a:chExt cx="0" cy="0"/>
        </a:xfrm>
      </p:grpSpPr>
      <p:sp>
        <p:nvSpPr>
          <p:cNvPr id="361" name="Google Shape;361;g5363c714d0_0_125: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400"/>
              </a:spcBef>
              <a:spcAft>
                <a:spcPts val="0"/>
              </a:spcAft>
              <a:buNone/>
            </a:pPr>
            <a:endParaRPr/>
          </a:p>
        </p:txBody>
      </p:sp>
      <p:sp>
        <p:nvSpPr>
          <p:cNvPr id="362" name="Google Shape;362;g5363c714d0_0_12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1"/>
        <p:cNvGrpSpPr/>
        <p:nvPr/>
      </p:nvGrpSpPr>
      <p:grpSpPr>
        <a:xfrm>
          <a:off x="0" y="0"/>
          <a:ext cx="0" cy="0"/>
          <a:chOff x="0" y="0"/>
          <a:chExt cx="0" cy="0"/>
        </a:xfrm>
      </p:grpSpPr>
      <p:sp>
        <p:nvSpPr>
          <p:cNvPr id="372" name="Google Shape;372;g5363c714d0_0_135: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400"/>
              </a:spcBef>
              <a:spcAft>
                <a:spcPts val="0"/>
              </a:spcAft>
              <a:buNone/>
            </a:pPr>
            <a:endParaRPr/>
          </a:p>
        </p:txBody>
      </p:sp>
      <p:sp>
        <p:nvSpPr>
          <p:cNvPr id="373" name="Google Shape;373;g5363c714d0_0_13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2"/>
        <p:cNvGrpSpPr/>
        <p:nvPr/>
      </p:nvGrpSpPr>
      <p:grpSpPr>
        <a:xfrm>
          <a:off x="0" y="0"/>
          <a:ext cx="0" cy="0"/>
          <a:chOff x="0" y="0"/>
          <a:chExt cx="0" cy="0"/>
        </a:xfrm>
      </p:grpSpPr>
      <p:sp>
        <p:nvSpPr>
          <p:cNvPr id="383" name="Google Shape;383;g5363c714d0_0_149: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400"/>
              </a:spcBef>
              <a:spcAft>
                <a:spcPts val="0"/>
              </a:spcAft>
              <a:buNone/>
            </a:pPr>
            <a:endParaRPr/>
          </a:p>
        </p:txBody>
      </p:sp>
      <p:sp>
        <p:nvSpPr>
          <p:cNvPr id="384" name="Google Shape;384;g5363c714d0_0_14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2"/>
        <p:cNvGrpSpPr/>
        <p:nvPr/>
      </p:nvGrpSpPr>
      <p:grpSpPr>
        <a:xfrm>
          <a:off x="0" y="0"/>
          <a:ext cx="0" cy="0"/>
          <a:chOff x="0" y="0"/>
          <a:chExt cx="0" cy="0"/>
        </a:xfrm>
      </p:grpSpPr>
      <p:sp>
        <p:nvSpPr>
          <p:cNvPr id="383" name="Google Shape;383;g5363c714d0_0_149: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400"/>
              </a:spcBef>
              <a:spcAft>
                <a:spcPts val="0"/>
              </a:spcAft>
              <a:buNone/>
            </a:pPr>
            <a:endParaRPr/>
          </a:p>
        </p:txBody>
      </p:sp>
      <p:sp>
        <p:nvSpPr>
          <p:cNvPr id="384" name="Google Shape;384;g5363c714d0_0_14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xmlns="" val="37459940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
        <p:cNvGrpSpPr/>
        <p:nvPr/>
      </p:nvGrpSpPr>
      <p:grpSpPr>
        <a:xfrm>
          <a:off x="0" y="0"/>
          <a:ext cx="0" cy="0"/>
          <a:chOff x="0" y="0"/>
          <a:chExt cx="0" cy="0"/>
        </a:xfrm>
      </p:grpSpPr>
      <p:sp>
        <p:nvSpPr>
          <p:cNvPr id="58" name="Google Shape;58;g53637bb0de_1_22: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400"/>
              </a:spcBef>
              <a:spcAft>
                <a:spcPts val="0"/>
              </a:spcAft>
              <a:buNone/>
            </a:pPr>
            <a:endParaRPr/>
          </a:p>
        </p:txBody>
      </p:sp>
      <p:sp>
        <p:nvSpPr>
          <p:cNvPr id="59" name="Google Shape;59;g53637bb0de_1_2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2"/>
        <p:cNvGrpSpPr/>
        <p:nvPr/>
      </p:nvGrpSpPr>
      <p:grpSpPr>
        <a:xfrm>
          <a:off x="0" y="0"/>
          <a:ext cx="0" cy="0"/>
          <a:chOff x="0" y="0"/>
          <a:chExt cx="0" cy="0"/>
        </a:xfrm>
      </p:grpSpPr>
      <p:sp>
        <p:nvSpPr>
          <p:cNvPr id="383" name="Google Shape;383;g5363c714d0_0_149: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400"/>
              </a:spcBef>
              <a:spcAft>
                <a:spcPts val="0"/>
              </a:spcAft>
              <a:buNone/>
            </a:pPr>
            <a:endParaRPr/>
          </a:p>
        </p:txBody>
      </p:sp>
      <p:sp>
        <p:nvSpPr>
          <p:cNvPr id="384" name="Google Shape;384;g5363c714d0_0_14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xmlns="" val="2561925612"/>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3"/>
        <p:cNvGrpSpPr/>
        <p:nvPr/>
      </p:nvGrpSpPr>
      <p:grpSpPr>
        <a:xfrm>
          <a:off x="0" y="0"/>
          <a:ext cx="0" cy="0"/>
          <a:chOff x="0" y="0"/>
          <a:chExt cx="0" cy="0"/>
        </a:xfrm>
      </p:grpSpPr>
      <p:sp>
        <p:nvSpPr>
          <p:cNvPr id="394" name="Google Shape;394;p30: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400"/>
              </a:spcBef>
              <a:spcAft>
                <a:spcPts val="0"/>
              </a:spcAft>
              <a:buNone/>
            </a:pPr>
            <a:endParaRPr/>
          </a:p>
        </p:txBody>
      </p:sp>
      <p:sp>
        <p:nvSpPr>
          <p:cNvPr id="395" name="Google Shape;395;p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7"/>
        <p:cNvGrpSpPr/>
        <p:nvPr/>
      </p:nvGrpSpPr>
      <p:grpSpPr>
        <a:xfrm>
          <a:off x="0" y="0"/>
          <a:ext cx="0" cy="0"/>
          <a:chOff x="0" y="0"/>
          <a:chExt cx="0" cy="0"/>
        </a:xfrm>
      </p:grpSpPr>
      <p:sp>
        <p:nvSpPr>
          <p:cNvPr id="68" name="Google Shape;68;g53637bb0de_1_32: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2700"/>
              <a:buFont typeface="Arial"/>
              <a:buNone/>
            </a:pPr>
            <a:r>
              <a:rPr lang="en-US" sz="1800" u="sng">
                <a:solidFill>
                  <a:schemeClr val="dk1"/>
                </a:solidFill>
                <a:latin typeface="Arial"/>
                <a:ea typeface="Arial"/>
                <a:cs typeface="Arial"/>
                <a:sym typeface="Arial"/>
                <a:hlinkClick r:id="rId3">
                  <a:extLst>
                    <a:ext uri="{A12FA001-AC4F-418D-AE19-62706E023703}">
                      <ahyp:hlinkClr xmlns:ahyp="http://schemas.microsoft.com/office/drawing/2018/hyperlinkcolor" xmlns="" val="tx"/>
                    </a:ext>
                  </a:extLst>
                </a:hlinkClick>
              </a:rPr>
              <a:t>https://business.tutsplus.com/tutorials/define-analyze-a-market-opportunity--cms-31875</a:t>
            </a:r>
            <a:r>
              <a:rPr lang="en-US" sz="1800">
                <a:solidFill>
                  <a:schemeClr val="dk1"/>
                </a:solidFill>
                <a:latin typeface="Arial"/>
                <a:ea typeface="Arial"/>
                <a:cs typeface="Arial"/>
                <a:sym typeface="Arial"/>
              </a:rPr>
              <a:t> </a:t>
            </a:r>
            <a:endParaRPr sz="300"/>
          </a:p>
        </p:txBody>
      </p:sp>
      <p:sp>
        <p:nvSpPr>
          <p:cNvPr id="69" name="Google Shape;69;g53637bb0de_1_3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6"/>
        <p:cNvGrpSpPr/>
        <p:nvPr/>
      </p:nvGrpSpPr>
      <p:grpSpPr>
        <a:xfrm>
          <a:off x="0" y="0"/>
          <a:ext cx="0" cy="0"/>
          <a:chOff x="0" y="0"/>
          <a:chExt cx="0" cy="0"/>
        </a:xfrm>
      </p:grpSpPr>
      <p:sp>
        <p:nvSpPr>
          <p:cNvPr id="77" name="Google Shape;77;g53637bb0de_1_42: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400"/>
              </a:spcBef>
              <a:spcAft>
                <a:spcPts val="0"/>
              </a:spcAft>
              <a:buNone/>
            </a:pPr>
            <a:endParaRPr/>
          </a:p>
        </p:txBody>
      </p:sp>
      <p:sp>
        <p:nvSpPr>
          <p:cNvPr id="78" name="Google Shape;78;g53637bb0de_1_4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6"/>
        <p:cNvGrpSpPr/>
        <p:nvPr/>
      </p:nvGrpSpPr>
      <p:grpSpPr>
        <a:xfrm>
          <a:off x="0" y="0"/>
          <a:ext cx="0" cy="0"/>
          <a:chOff x="0" y="0"/>
          <a:chExt cx="0" cy="0"/>
        </a:xfrm>
      </p:grpSpPr>
      <p:sp>
        <p:nvSpPr>
          <p:cNvPr id="87" name="Google Shape;87;g53637bb0de_1_52: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400"/>
              </a:spcBef>
              <a:spcAft>
                <a:spcPts val="0"/>
              </a:spcAft>
              <a:buNone/>
            </a:pPr>
            <a:endParaRPr/>
          </a:p>
        </p:txBody>
      </p:sp>
      <p:sp>
        <p:nvSpPr>
          <p:cNvPr id="88" name="Google Shape;88;g53637bb0de_1_5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5"/>
        <p:cNvGrpSpPr/>
        <p:nvPr/>
      </p:nvGrpSpPr>
      <p:grpSpPr>
        <a:xfrm>
          <a:off x="0" y="0"/>
          <a:ext cx="0" cy="0"/>
          <a:chOff x="0" y="0"/>
          <a:chExt cx="0" cy="0"/>
        </a:xfrm>
      </p:grpSpPr>
      <p:sp>
        <p:nvSpPr>
          <p:cNvPr id="96" name="Google Shape;96;g5363c714d0_0_0: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400"/>
              </a:spcBef>
              <a:spcAft>
                <a:spcPts val="0"/>
              </a:spcAft>
              <a:buNone/>
            </a:pPr>
            <a:endParaRPr/>
          </a:p>
        </p:txBody>
      </p:sp>
      <p:sp>
        <p:nvSpPr>
          <p:cNvPr id="97" name="Google Shape;97;g5363c714d0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5"/>
        <p:cNvGrpSpPr/>
        <p:nvPr/>
      </p:nvGrpSpPr>
      <p:grpSpPr>
        <a:xfrm>
          <a:off x="0" y="0"/>
          <a:ext cx="0" cy="0"/>
          <a:chOff x="0" y="0"/>
          <a:chExt cx="0" cy="0"/>
        </a:xfrm>
      </p:grpSpPr>
      <p:sp>
        <p:nvSpPr>
          <p:cNvPr id="106" name="Google Shape;106;g99f1de2ff6_0_154: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400"/>
              </a:spcBef>
              <a:spcAft>
                <a:spcPts val="0"/>
              </a:spcAft>
              <a:buNone/>
            </a:pPr>
            <a:endParaRPr/>
          </a:p>
        </p:txBody>
      </p:sp>
      <p:sp>
        <p:nvSpPr>
          <p:cNvPr id="107" name="Google Shape;107;g99f1de2ff6_0_15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Default 0" type="tx">
  <p:cSld name="TITLE_AND_BODY">
    <p:spTree>
      <p:nvGrpSpPr>
        <p:cNvPr id="1" name="Shape 9"/>
        <p:cNvGrpSpPr/>
        <p:nvPr/>
      </p:nvGrpSpPr>
      <p:grpSpPr>
        <a:xfrm>
          <a:off x="0" y="0"/>
          <a:ext cx="0" cy="0"/>
          <a:chOff x="0" y="0"/>
          <a:chExt cx="0" cy="0"/>
        </a:xfrm>
      </p:grpSpPr>
      <p:sp>
        <p:nvSpPr>
          <p:cNvPr id="10" name="Google Shape;10;p32"/>
          <p:cNvSpPr txBox="1">
            <a:spLocks noGrp="1"/>
          </p:cNvSpPr>
          <p:nvPr>
            <p:ph type="sldNum" idx="12"/>
          </p:nvPr>
        </p:nvSpPr>
        <p:spPr>
          <a:xfrm>
            <a:off x="5892800" y="6172200"/>
            <a:ext cx="2844800" cy="368301"/>
          </a:xfrm>
          <a:prstGeom prst="rect">
            <a:avLst/>
          </a:prstGeom>
          <a:noFill/>
          <a:ln>
            <a:noFill/>
          </a:ln>
        </p:spPr>
        <p:txBody>
          <a:bodyPr spcFirstLastPara="1" wrap="square" lIns="45700" tIns="45700" rIns="45700" bIns="45700" anchor="ctr" anchorCtr="0">
            <a:spAutoFit/>
          </a:bodyPr>
          <a:lstStyle>
            <a:lvl1pPr marL="0" lvl="0" indent="0" algn="r">
              <a:lnSpc>
                <a:spcPct val="100000"/>
              </a:lnSpc>
              <a:spcBef>
                <a:spcPts val="0"/>
              </a:spcBef>
              <a:spcAft>
                <a:spcPts val="0"/>
              </a:spcAft>
              <a:buClr>
                <a:srgbClr val="000000"/>
              </a:buClr>
              <a:buSzPts val="1200"/>
              <a:buFont typeface="Raleway Thin"/>
              <a:buNone/>
              <a:defRPr sz="1200"/>
            </a:lvl1pPr>
            <a:lvl2pPr marL="0" lvl="1" indent="0" algn="r">
              <a:lnSpc>
                <a:spcPct val="100000"/>
              </a:lnSpc>
              <a:spcBef>
                <a:spcPts val="0"/>
              </a:spcBef>
              <a:spcAft>
                <a:spcPts val="0"/>
              </a:spcAft>
              <a:buClr>
                <a:srgbClr val="000000"/>
              </a:buClr>
              <a:buSzPts val="1200"/>
              <a:buFont typeface="Raleway Thin"/>
              <a:buNone/>
              <a:defRPr sz="1200"/>
            </a:lvl2pPr>
            <a:lvl3pPr marL="0" lvl="2" indent="0" algn="r">
              <a:lnSpc>
                <a:spcPct val="100000"/>
              </a:lnSpc>
              <a:spcBef>
                <a:spcPts val="0"/>
              </a:spcBef>
              <a:spcAft>
                <a:spcPts val="0"/>
              </a:spcAft>
              <a:buClr>
                <a:srgbClr val="000000"/>
              </a:buClr>
              <a:buSzPts val="1200"/>
              <a:buFont typeface="Raleway Thin"/>
              <a:buNone/>
              <a:defRPr sz="1200"/>
            </a:lvl3pPr>
            <a:lvl4pPr marL="0" lvl="3" indent="0" algn="r">
              <a:lnSpc>
                <a:spcPct val="100000"/>
              </a:lnSpc>
              <a:spcBef>
                <a:spcPts val="0"/>
              </a:spcBef>
              <a:spcAft>
                <a:spcPts val="0"/>
              </a:spcAft>
              <a:buClr>
                <a:srgbClr val="000000"/>
              </a:buClr>
              <a:buSzPts val="1200"/>
              <a:buFont typeface="Raleway Thin"/>
              <a:buNone/>
              <a:defRPr sz="1200"/>
            </a:lvl4pPr>
            <a:lvl5pPr marL="0" lvl="4" indent="0" algn="r">
              <a:lnSpc>
                <a:spcPct val="100000"/>
              </a:lnSpc>
              <a:spcBef>
                <a:spcPts val="0"/>
              </a:spcBef>
              <a:spcAft>
                <a:spcPts val="0"/>
              </a:spcAft>
              <a:buClr>
                <a:srgbClr val="000000"/>
              </a:buClr>
              <a:buSzPts val="1200"/>
              <a:buFont typeface="Raleway Thin"/>
              <a:buNone/>
              <a:defRPr sz="1200"/>
            </a:lvl5pPr>
            <a:lvl6pPr marL="0" lvl="5" indent="0" algn="r">
              <a:lnSpc>
                <a:spcPct val="100000"/>
              </a:lnSpc>
              <a:spcBef>
                <a:spcPts val="0"/>
              </a:spcBef>
              <a:spcAft>
                <a:spcPts val="0"/>
              </a:spcAft>
              <a:buClr>
                <a:srgbClr val="000000"/>
              </a:buClr>
              <a:buSzPts val="1200"/>
              <a:buFont typeface="Raleway Thin"/>
              <a:buNone/>
              <a:defRPr sz="1200"/>
            </a:lvl6pPr>
            <a:lvl7pPr marL="0" lvl="6" indent="0" algn="r">
              <a:lnSpc>
                <a:spcPct val="100000"/>
              </a:lnSpc>
              <a:spcBef>
                <a:spcPts val="0"/>
              </a:spcBef>
              <a:spcAft>
                <a:spcPts val="0"/>
              </a:spcAft>
              <a:buClr>
                <a:srgbClr val="000000"/>
              </a:buClr>
              <a:buSzPts val="1200"/>
              <a:buFont typeface="Raleway Thin"/>
              <a:buNone/>
              <a:defRPr sz="1200"/>
            </a:lvl7pPr>
            <a:lvl8pPr marL="0" lvl="7" indent="0" algn="r">
              <a:lnSpc>
                <a:spcPct val="100000"/>
              </a:lnSpc>
              <a:spcBef>
                <a:spcPts val="0"/>
              </a:spcBef>
              <a:spcAft>
                <a:spcPts val="0"/>
              </a:spcAft>
              <a:buClr>
                <a:srgbClr val="000000"/>
              </a:buClr>
              <a:buSzPts val="1200"/>
              <a:buFont typeface="Raleway Thin"/>
              <a:buNone/>
              <a:defRPr sz="1200"/>
            </a:lvl8pPr>
            <a:lvl9pPr marL="0" lvl="8" indent="0" algn="r">
              <a:lnSpc>
                <a:spcPct val="100000"/>
              </a:lnSpc>
              <a:spcBef>
                <a:spcPts val="0"/>
              </a:spcBef>
              <a:spcAft>
                <a:spcPts val="0"/>
              </a:spcAft>
              <a:buClr>
                <a:srgbClr val="000000"/>
              </a:buClr>
              <a:buSzPts val="1200"/>
              <a:buFont typeface="Raleway Thin"/>
              <a:buNone/>
              <a:defRPr sz="1200"/>
            </a:lvl9p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Default 0">
  <p:cSld name="Default 0">
    <p:spTree>
      <p:nvGrpSpPr>
        <p:cNvPr id="1" name="Shape 11"/>
        <p:cNvGrpSpPr/>
        <p:nvPr/>
      </p:nvGrpSpPr>
      <p:grpSpPr>
        <a:xfrm>
          <a:off x="0" y="0"/>
          <a:ext cx="0" cy="0"/>
          <a:chOff x="0" y="0"/>
          <a:chExt cx="0" cy="0"/>
        </a:xfrm>
      </p:grpSpPr>
      <p:sp>
        <p:nvSpPr>
          <p:cNvPr id="12" name="Google Shape;12;p33"/>
          <p:cNvSpPr txBox="1">
            <a:spLocks noGrp="1"/>
          </p:cNvSpPr>
          <p:nvPr>
            <p:ph type="sldNum" idx="12"/>
          </p:nvPr>
        </p:nvSpPr>
        <p:spPr>
          <a:xfrm>
            <a:off x="5892800" y="6172200"/>
            <a:ext cx="2844800" cy="368301"/>
          </a:xfrm>
          <a:prstGeom prst="rect">
            <a:avLst/>
          </a:prstGeom>
          <a:noFill/>
          <a:ln>
            <a:noFill/>
          </a:ln>
        </p:spPr>
        <p:txBody>
          <a:bodyPr spcFirstLastPara="1" wrap="square" lIns="45700" tIns="45700" rIns="45700" bIns="45700" anchor="ctr" anchorCtr="0">
            <a:spAutoFit/>
          </a:bodyPr>
          <a:lstStyle>
            <a:lvl1pPr marL="0" lvl="0" indent="0" algn="r">
              <a:lnSpc>
                <a:spcPct val="100000"/>
              </a:lnSpc>
              <a:spcBef>
                <a:spcPts val="0"/>
              </a:spcBef>
              <a:spcAft>
                <a:spcPts val="0"/>
              </a:spcAft>
              <a:buClr>
                <a:srgbClr val="000000"/>
              </a:buClr>
              <a:buSzPts val="1200"/>
              <a:buFont typeface="Raleway Thin"/>
              <a:buNone/>
              <a:defRPr sz="1200"/>
            </a:lvl1pPr>
            <a:lvl2pPr marL="0" lvl="1" indent="0" algn="r">
              <a:lnSpc>
                <a:spcPct val="100000"/>
              </a:lnSpc>
              <a:spcBef>
                <a:spcPts val="0"/>
              </a:spcBef>
              <a:spcAft>
                <a:spcPts val="0"/>
              </a:spcAft>
              <a:buClr>
                <a:srgbClr val="000000"/>
              </a:buClr>
              <a:buSzPts val="1200"/>
              <a:buFont typeface="Raleway Thin"/>
              <a:buNone/>
              <a:defRPr sz="1200"/>
            </a:lvl2pPr>
            <a:lvl3pPr marL="0" lvl="2" indent="0" algn="r">
              <a:lnSpc>
                <a:spcPct val="100000"/>
              </a:lnSpc>
              <a:spcBef>
                <a:spcPts val="0"/>
              </a:spcBef>
              <a:spcAft>
                <a:spcPts val="0"/>
              </a:spcAft>
              <a:buClr>
                <a:srgbClr val="000000"/>
              </a:buClr>
              <a:buSzPts val="1200"/>
              <a:buFont typeface="Raleway Thin"/>
              <a:buNone/>
              <a:defRPr sz="1200"/>
            </a:lvl3pPr>
            <a:lvl4pPr marL="0" lvl="3" indent="0" algn="r">
              <a:lnSpc>
                <a:spcPct val="100000"/>
              </a:lnSpc>
              <a:spcBef>
                <a:spcPts val="0"/>
              </a:spcBef>
              <a:spcAft>
                <a:spcPts val="0"/>
              </a:spcAft>
              <a:buClr>
                <a:srgbClr val="000000"/>
              </a:buClr>
              <a:buSzPts val="1200"/>
              <a:buFont typeface="Raleway Thin"/>
              <a:buNone/>
              <a:defRPr sz="1200"/>
            </a:lvl4pPr>
            <a:lvl5pPr marL="0" lvl="4" indent="0" algn="r">
              <a:lnSpc>
                <a:spcPct val="100000"/>
              </a:lnSpc>
              <a:spcBef>
                <a:spcPts val="0"/>
              </a:spcBef>
              <a:spcAft>
                <a:spcPts val="0"/>
              </a:spcAft>
              <a:buClr>
                <a:srgbClr val="000000"/>
              </a:buClr>
              <a:buSzPts val="1200"/>
              <a:buFont typeface="Raleway Thin"/>
              <a:buNone/>
              <a:defRPr sz="1200"/>
            </a:lvl5pPr>
            <a:lvl6pPr marL="0" lvl="5" indent="0" algn="r">
              <a:lnSpc>
                <a:spcPct val="100000"/>
              </a:lnSpc>
              <a:spcBef>
                <a:spcPts val="0"/>
              </a:spcBef>
              <a:spcAft>
                <a:spcPts val="0"/>
              </a:spcAft>
              <a:buClr>
                <a:srgbClr val="000000"/>
              </a:buClr>
              <a:buSzPts val="1200"/>
              <a:buFont typeface="Raleway Thin"/>
              <a:buNone/>
              <a:defRPr sz="1200"/>
            </a:lvl6pPr>
            <a:lvl7pPr marL="0" lvl="6" indent="0" algn="r">
              <a:lnSpc>
                <a:spcPct val="100000"/>
              </a:lnSpc>
              <a:spcBef>
                <a:spcPts val="0"/>
              </a:spcBef>
              <a:spcAft>
                <a:spcPts val="0"/>
              </a:spcAft>
              <a:buClr>
                <a:srgbClr val="000000"/>
              </a:buClr>
              <a:buSzPts val="1200"/>
              <a:buFont typeface="Raleway Thin"/>
              <a:buNone/>
              <a:defRPr sz="1200"/>
            </a:lvl7pPr>
            <a:lvl8pPr marL="0" lvl="7" indent="0" algn="r">
              <a:lnSpc>
                <a:spcPct val="100000"/>
              </a:lnSpc>
              <a:spcBef>
                <a:spcPts val="0"/>
              </a:spcBef>
              <a:spcAft>
                <a:spcPts val="0"/>
              </a:spcAft>
              <a:buClr>
                <a:srgbClr val="000000"/>
              </a:buClr>
              <a:buSzPts val="1200"/>
              <a:buFont typeface="Raleway Thin"/>
              <a:buNone/>
              <a:defRPr sz="1200"/>
            </a:lvl8pPr>
            <a:lvl9pPr marL="0" lvl="8" indent="0" algn="r">
              <a:lnSpc>
                <a:spcPct val="100000"/>
              </a:lnSpc>
              <a:spcBef>
                <a:spcPts val="0"/>
              </a:spcBef>
              <a:spcAft>
                <a:spcPts val="0"/>
              </a:spcAft>
              <a:buClr>
                <a:srgbClr val="000000"/>
              </a:buClr>
              <a:buSzPts val="1200"/>
              <a:buFont typeface="Raleway Thin"/>
              <a:buNone/>
              <a:defRPr sz="1200"/>
            </a:lvl9p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Default 0">
  <p:cSld name="Default 0 2">
    <p:spTree>
      <p:nvGrpSpPr>
        <p:cNvPr id="1" name="Shape 13"/>
        <p:cNvGrpSpPr/>
        <p:nvPr/>
      </p:nvGrpSpPr>
      <p:grpSpPr>
        <a:xfrm>
          <a:off x="0" y="0"/>
          <a:ext cx="0" cy="0"/>
          <a:chOff x="0" y="0"/>
          <a:chExt cx="0" cy="0"/>
        </a:xfrm>
      </p:grpSpPr>
      <p:sp>
        <p:nvSpPr>
          <p:cNvPr id="14" name="Google Shape;14;p34"/>
          <p:cNvSpPr txBox="1">
            <a:spLocks noGrp="1"/>
          </p:cNvSpPr>
          <p:nvPr>
            <p:ph type="sldNum" idx="12"/>
          </p:nvPr>
        </p:nvSpPr>
        <p:spPr>
          <a:xfrm>
            <a:off x="5892800" y="6172200"/>
            <a:ext cx="2844800" cy="368301"/>
          </a:xfrm>
          <a:prstGeom prst="rect">
            <a:avLst/>
          </a:prstGeom>
          <a:noFill/>
          <a:ln>
            <a:noFill/>
          </a:ln>
        </p:spPr>
        <p:txBody>
          <a:bodyPr spcFirstLastPara="1" wrap="square" lIns="45700" tIns="45700" rIns="45700" bIns="45700" anchor="ctr" anchorCtr="0">
            <a:spAutoFit/>
          </a:bodyPr>
          <a:lstStyle>
            <a:lvl1pPr marL="0" lvl="0" indent="0" algn="r">
              <a:lnSpc>
                <a:spcPct val="100000"/>
              </a:lnSpc>
              <a:spcBef>
                <a:spcPts val="0"/>
              </a:spcBef>
              <a:spcAft>
                <a:spcPts val="0"/>
              </a:spcAft>
              <a:buClr>
                <a:srgbClr val="000000"/>
              </a:buClr>
              <a:buSzPts val="1200"/>
              <a:buFont typeface="Raleway Thin"/>
              <a:buNone/>
              <a:defRPr sz="1200"/>
            </a:lvl1pPr>
            <a:lvl2pPr marL="0" lvl="1" indent="0" algn="r">
              <a:lnSpc>
                <a:spcPct val="100000"/>
              </a:lnSpc>
              <a:spcBef>
                <a:spcPts val="0"/>
              </a:spcBef>
              <a:spcAft>
                <a:spcPts val="0"/>
              </a:spcAft>
              <a:buClr>
                <a:srgbClr val="000000"/>
              </a:buClr>
              <a:buSzPts val="1200"/>
              <a:buFont typeface="Raleway Thin"/>
              <a:buNone/>
              <a:defRPr sz="1200"/>
            </a:lvl2pPr>
            <a:lvl3pPr marL="0" lvl="2" indent="0" algn="r">
              <a:lnSpc>
                <a:spcPct val="100000"/>
              </a:lnSpc>
              <a:spcBef>
                <a:spcPts val="0"/>
              </a:spcBef>
              <a:spcAft>
                <a:spcPts val="0"/>
              </a:spcAft>
              <a:buClr>
                <a:srgbClr val="000000"/>
              </a:buClr>
              <a:buSzPts val="1200"/>
              <a:buFont typeface="Raleway Thin"/>
              <a:buNone/>
              <a:defRPr sz="1200"/>
            </a:lvl3pPr>
            <a:lvl4pPr marL="0" lvl="3" indent="0" algn="r">
              <a:lnSpc>
                <a:spcPct val="100000"/>
              </a:lnSpc>
              <a:spcBef>
                <a:spcPts val="0"/>
              </a:spcBef>
              <a:spcAft>
                <a:spcPts val="0"/>
              </a:spcAft>
              <a:buClr>
                <a:srgbClr val="000000"/>
              </a:buClr>
              <a:buSzPts val="1200"/>
              <a:buFont typeface="Raleway Thin"/>
              <a:buNone/>
              <a:defRPr sz="1200"/>
            </a:lvl4pPr>
            <a:lvl5pPr marL="0" lvl="4" indent="0" algn="r">
              <a:lnSpc>
                <a:spcPct val="100000"/>
              </a:lnSpc>
              <a:spcBef>
                <a:spcPts val="0"/>
              </a:spcBef>
              <a:spcAft>
                <a:spcPts val="0"/>
              </a:spcAft>
              <a:buClr>
                <a:srgbClr val="000000"/>
              </a:buClr>
              <a:buSzPts val="1200"/>
              <a:buFont typeface="Raleway Thin"/>
              <a:buNone/>
              <a:defRPr sz="1200"/>
            </a:lvl5pPr>
            <a:lvl6pPr marL="0" lvl="5" indent="0" algn="r">
              <a:lnSpc>
                <a:spcPct val="100000"/>
              </a:lnSpc>
              <a:spcBef>
                <a:spcPts val="0"/>
              </a:spcBef>
              <a:spcAft>
                <a:spcPts val="0"/>
              </a:spcAft>
              <a:buClr>
                <a:srgbClr val="000000"/>
              </a:buClr>
              <a:buSzPts val="1200"/>
              <a:buFont typeface="Raleway Thin"/>
              <a:buNone/>
              <a:defRPr sz="1200"/>
            </a:lvl6pPr>
            <a:lvl7pPr marL="0" lvl="6" indent="0" algn="r">
              <a:lnSpc>
                <a:spcPct val="100000"/>
              </a:lnSpc>
              <a:spcBef>
                <a:spcPts val="0"/>
              </a:spcBef>
              <a:spcAft>
                <a:spcPts val="0"/>
              </a:spcAft>
              <a:buClr>
                <a:srgbClr val="000000"/>
              </a:buClr>
              <a:buSzPts val="1200"/>
              <a:buFont typeface="Raleway Thin"/>
              <a:buNone/>
              <a:defRPr sz="1200"/>
            </a:lvl7pPr>
            <a:lvl8pPr marL="0" lvl="7" indent="0" algn="r">
              <a:lnSpc>
                <a:spcPct val="100000"/>
              </a:lnSpc>
              <a:spcBef>
                <a:spcPts val="0"/>
              </a:spcBef>
              <a:spcAft>
                <a:spcPts val="0"/>
              </a:spcAft>
              <a:buClr>
                <a:srgbClr val="000000"/>
              </a:buClr>
              <a:buSzPts val="1200"/>
              <a:buFont typeface="Raleway Thin"/>
              <a:buNone/>
              <a:defRPr sz="1200"/>
            </a:lvl8pPr>
            <a:lvl9pPr marL="0" lvl="8" indent="0" algn="r">
              <a:lnSpc>
                <a:spcPct val="100000"/>
              </a:lnSpc>
              <a:spcBef>
                <a:spcPts val="0"/>
              </a:spcBef>
              <a:spcAft>
                <a:spcPts val="0"/>
              </a:spcAft>
              <a:buClr>
                <a:srgbClr val="000000"/>
              </a:buClr>
              <a:buSzPts val="1200"/>
              <a:buFont typeface="Raleway Thin"/>
              <a:buNone/>
              <a:defRPr sz="1200"/>
            </a:lvl9p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Default">
  <p:cSld name="Default">
    <p:spTree>
      <p:nvGrpSpPr>
        <p:cNvPr id="1" name="Shape 15"/>
        <p:cNvGrpSpPr/>
        <p:nvPr/>
      </p:nvGrpSpPr>
      <p:grpSpPr>
        <a:xfrm>
          <a:off x="0" y="0"/>
          <a:ext cx="0" cy="0"/>
          <a:chOff x="0" y="0"/>
          <a:chExt cx="0" cy="0"/>
        </a:xfrm>
      </p:grpSpPr>
      <p:sp>
        <p:nvSpPr>
          <p:cNvPr id="16" name="Google Shape;16;p35"/>
          <p:cNvSpPr txBox="1">
            <a:spLocks noGrp="1"/>
          </p:cNvSpPr>
          <p:nvPr>
            <p:ph type="sldNum" idx="12"/>
          </p:nvPr>
        </p:nvSpPr>
        <p:spPr>
          <a:xfrm>
            <a:off x="5892800" y="6172200"/>
            <a:ext cx="2844800" cy="368301"/>
          </a:xfrm>
          <a:prstGeom prst="rect">
            <a:avLst/>
          </a:prstGeom>
          <a:noFill/>
          <a:ln>
            <a:noFill/>
          </a:ln>
        </p:spPr>
        <p:txBody>
          <a:bodyPr spcFirstLastPara="1" wrap="square" lIns="45700" tIns="45700" rIns="45700" bIns="45700" anchor="ctr" anchorCtr="0">
            <a:spAutoFit/>
          </a:bodyPr>
          <a:lstStyle>
            <a:lvl1pPr marL="0" lvl="0" indent="0" algn="r">
              <a:lnSpc>
                <a:spcPct val="100000"/>
              </a:lnSpc>
              <a:spcBef>
                <a:spcPts val="0"/>
              </a:spcBef>
              <a:spcAft>
                <a:spcPts val="0"/>
              </a:spcAft>
              <a:buClr>
                <a:srgbClr val="000000"/>
              </a:buClr>
              <a:buSzPts val="1200"/>
              <a:buFont typeface="Raleway Thin"/>
              <a:buNone/>
              <a:defRPr sz="1200"/>
            </a:lvl1pPr>
            <a:lvl2pPr marL="0" lvl="1" indent="0" algn="r">
              <a:lnSpc>
                <a:spcPct val="100000"/>
              </a:lnSpc>
              <a:spcBef>
                <a:spcPts val="0"/>
              </a:spcBef>
              <a:spcAft>
                <a:spcPts val="0"/>
              </a:spcAft>
              <a:buClr>
                <a:srgbClr val="000000"/>
              </a:buClr>
              <a:buSzPts val="1200"/>
              <a:buFont typeface="Raleway Thin"/>
              <a:buNone/>
              <a:defRPr sz="1200"/>
            </a:lvl2pPr>
            <a:lvl3pPr marL="0" lvl="2" indent="0" algn="r">
              <a:lnSpc>
                <a:spcPct val="100000"/>
              </a:lnSpc>
              <a:spcBef>
                <a:spcPts val="0"/>
              </a:spcBef>
              <a:spcAft>
                <a:spcPts val="0"/>
              </a:spcAft>
              <a:buClr>
                <a:srgbClr val="000000"/>
              </a:buClr>
              <a:buSzPts val="1200"/>
              <a:buFont typeface="Raleway Thin"/>
              <a:buNone/>
              <a:defRPr sz="1200"/>
            </a:lvl3pPr>
            <a:lvl4pPr marL="0" lvl="3" indent="0" algn="r">
              <a:lnSpc>
                <a:spcPct val="100000"/>
              </a:lnSpc>
              <a:spcBef>
                <a:spcPts val="0"/>
              </a:spcBef>
              <a:spcAft>
                <a:spcPts val="0"/>
              </a:spcAft>
              <a:buClr>
                <a:srgbClr val="000000"/>
              </a:buClr>
              <a:buSzPts val="1200"/>
              <a:buFont typeface="Raleway Thin"/>
              <a:buNone/>
              <a:defRPr sz="1200"/>
            </a:lvl4pPr>
            <a:lvl5pPr marL="0" lvl="4" indent="0" algn="r">
              <a:lnSpc>
                <a:spcPct val="100000"/>
              </a:lnSpc>
              <a:spcBef>
                <a:spcPts val="0"/>
              </a:spcBef>
              <a:spcAft>
                <a:spcPts val="0"/>
              </a:spcAft>
              <a:buClr>
                <a:srgbClr val="000000"/>
              </a:buClr>
              <a:buSzPts val="1200"/>
              <a:buFont typeface="Raleway Thin"/>
              <a:buNone/>
              <a:defRPr sz="1200"/>
            </a:lvl5pPr>
            <a:lvl6pPr marL="0" lvl="5" indent="0" algn="r">
              <a:lnSpc>
                <a:spcPct val="100000"/>
              </a:lnSpc>
              <a:spcBef>
                <a:spcPts val="0"/>
              </a:spcBef>
              <a:spcAft>
                <a:spcPts val="0"/>
              </a:spcAft>
              <a:buClr>
                <a:srgbClr val="000000"/>
              </a:buClr>
              <a:buSzPts val="1200"/>
              <a:buFont typeface="Raleway Thin"/>
              <a:buNone/>
              <a:defRPr sz="1200"/>
            </a:lvl6pPr>
            <a:lvl7pPr marL="0" lvl="6" indent="0" algn="r">
              <a:lnSpc>
                <a:spcPct val="100000"/>
              </a:lnSpc>
              <a:spcBef>
                <a:spcPts val="0"/>
              </a:spcBef>
              <a:spcAft>
                <a:spcPts val="0"/>
              </a:spcAft>
              <a:buClr>
                <a:srgbClr val="000000"/>
              </a:buClr>
              <a:buSzPts val="1200"/>
              <a:buFont typeface="Raleway Thin"/>
              <a:buNone/>
              <a:defRPr sz="1200"/>
            </a:lvl7pPr>
            <a:lvl8pPr marL="0" lvl="7" indent="0" algn="r">
              <a:lnSpc>
                <a:spcPct val="100000"/>
              </a:lnSpc>
              <a:spcBef>
                <a:spcPts val="0"/>
              </a:spcBef>
              <a:spcAft>
                <a:spcPts val="0"/>
              </a:spcAft>
              <a:buClr>
                <a:srgbClr val="000000"/>
              </a:buClr>
              <a:buSzPts val="1200"/>
              <a:buFont typeface="Raleway Thin"/>
              <a:buNone/>
              <a:defRPr sz="1200"/>
            </a:lvl8pPr>
            <a:lvl9pPr marL="0" lvl="8" indent="0" algn="r">
              <a:lnSpc>
                <a:spcPct val="100000"/>
              </a:lnSpc>
              <a:spcBef>
                <a:spcPts val="0"/>
              </a:spcBef>
              <a:spcAft>
                <a:spcPts val="0"/>
              </a:spcAft>
              <a:buClr>
                <a:srgbClr val="000000"/>
              </a:buClr>
              <a:buSzPts val="1200"/>
              <a:buFont typeface="Raleway Thin"/>
              <a:buNone/>
              <a:defRPr sz="1200"/>
            </a:lvl9p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Default">
  <p:cSld name="Default 2">
    <p:spTree>
      <p:nvGrpSpPr>
        <p:cNvPr id="1" name="Shape 17"/>
        <p:cNvGrpSpPr/>
        <p:nvPr/>
      </p:nvGrpSpPr>
      <p:grpSpPr>
        <a:xfrm>
          <a:off x="0" y="0"/>
          <a:ext cx="0" cy="0"/>
          <a:chOff x="0" y="0"/>
          <a:chExt cx="0" cy="0"/>
        </a:xfrm>
      </p:grpSpPr>
      <p:sp>
        <p:nvSpPr>
          <p:cNvPr id="18" name="Google Shape;18;p36"/>
          <p:cNvSpPr/>
          <p:nvPr/>
        </p:nvSpPr>
        <p:spPr>
          <a:xfrm>
            <a:off x="11495087" y="322262"/>
            <a:ext cx="434976" cy="433388"/>
          </a:xfrm>
          <a:prstGeom prst="ellipse">
            <a:avLst/>
          </a:prstGeom>
          <a:solidFill>
            <a:schemeClr val="accent2"/>
          </a:solidFill>
          <a:ln>
            <a:noFill/>
          </a:ln>
        </p:spPr>
        <p:txBody>
          <a:bodyPr spcFirstLastPara="1" wrap="square" lIns="45700" tIns="45700" rIns="45700" bIns="45700" anchor="ctr" anchorCtr="0">
            <a:noAutofit/>
          </a:bodyPr>
          <a:lstStyle/>
          <a:p>
            <a:pPr marL="0" marR="0" lvl="0" indent="0" algn="ctr" rtl="0">
              <a:lnSpc>
                <a:spcPct val="100000"/>
              </a:lnSpc>
              <a:spcBef>
                <a:spcPts val="0"/>
              </a:spcBef>
              <a:spcAft>
                <a:spcPts val="0"/>
              </a:spcAft>
              <a:buClr>
                <a:srgbClr val="FFFFFF"/>
              </a:buClr>
              <a:buSzPts val="1800"/>
              <a:buFont typeface="Raleway Thin"/>
              <a:buNone/>
            </a:pPr>
            <a:endParaRPr sz="1800" b="0" i="0" u="none" strike="noStrike" cap="none">
              <a:solidFill>
                <a:srgbClr val="000000"/>
              </a:solidFill>
              <a:latin typeface="Raleway Thin"/>
              <a:ea typeface="Raleway Thin"/>
              <a:cs typeface="Raleway Thin"/>
              <a:sym typeface="Raleway Thin"/>
            </a:endParaRPr>
          </a:p>
        </p:txBody>
      </p:sp>
      <p:sp>
        <p:nvSpPr>
          <p:cNvPr id="19" name="Google Shape;19;p36"/>
          <p:cNvSpPr txBox="1">
            <a:spLocks noGrp="1"/>
          </p:cNvSpPr>
          <p:nvPr>
            <p:ph type="sldNum" idx="12"/>
          </p:nvPr>
        </p:nvSpPr>
        <p:spPr>
          <a:xfrm>
            <a:off x="5892800" y="6172200"/>
            <a:ext cx="2844800" cy="368301"/>
          </a:xfrm>
          <a:prstGeom prst="rect">
            <a:avLst/>
          </a:prstGeom>
          <a:noFill/>
          <a:ln>
            <a:noFill/>
          </a:ln>
        </p:spPr>
        <p:txBody>
          <a:bodyPr spcFirstLastPara="1" wrap="square" lIns="45700" tIns="45700" rIns="45700" bIns="45700" anchor="ctr" anchorCtr="0">
            <a:spAutoFit/>
          </a:bodyPr>
          <a:lstStyle>
            <a:lvl1pPr marL="0" lvl="0" indent="0" algn="r">
              <a:lnSpc>
                <a:spcPct val="100000"/>
              </a:lnSpc>
              <a:spcBef>
                <a:spcPts val="0"/>
              </a:spcBef>
              <a:spcAft>
                <a:spcPts val="0"/>
              </a:spcAft>
              <a:buClr>
                <a:srgbClr val="000000"/>
              </a:buClr>
              <a:buSzPts val="1200"/>
              <a:buFont typeface="Raleway Thin"/>
              <a:buNone/>
              <a:defRPr sz="1200"/>
            </a:lvl1pPr>
            <a:lvl2pPr marL="0" lvl="1" indent="0" algn="r">
              <a:lnSpc>
                <a:spcPct val="100000"/>
              </a:lnSpc>
              <a:spcBef>
                <a:spcPts val="0"/>
              </a:spcBef>
              <a:spcAft>
                <a:spcPts val="0"/>
              </a:spcAft>
              <a:buClr>
                <a:srgbClr val="000000"/>
              </a:buClr>
              <a:buSzPts val="1200"/>
              <a:buFont typeface="Raleway Thin"/>
              <a:buNone/>
              <a:defRPr sz="1200"/>
            </a:lvl2pPr>
            <a:lvl3pPr marL="0" lvl="2" indent="0" algn="r">
              <a:lnSpc>
                <a:spcPct val="100000"/>
              </a:lnSpc>
              <a:spcBef>
                <a:spcPts val="0"/>
              </a:spcBef>
              <a:spcAft>
                <a:spcPts val="0"/>
              </a:spcAft>
              <a:buClr>
                <a:srgbClr val="000000"/>
              </a:buClr>
              <a:buSzPts val="1200"/>
              <a:buFont typeface="Raleway Thin"/>
              <a:buNone/>
              <a:defRPr sz="1200"/>
            </a:lvl3pPr>
            <a:lvl4pPr marL="0" lvl="3" indent="0" algn="r">
              <a:lnSpc>
                <a:spcPct val="100000"/>
              </a:lnSpc>
              <a:spcBef>
                <a:spcPts val="0"/>
              </a:spcBef>
              <a:spcAft>
                <a:spcPts val="0"/>
              </a:spcAft>
              <a:buClr>
                <a:srgbClr val="000000"/>
              </a:buClr>
              <a:buSzPts val="1200"/>
              <a:buFont typeface="Raleway Thin"/>
              <a:buNone/>
              <a:defRPr sz="1200"/>
            </a:lvl4pPr>
            <a:lvl5pPr marL="0" lvl="4" indent="0" algn="r">
              <a:lnSpc>
                <a:spcPct val="100000"/>
              </a:lnSpc>
              <a:spcBef>
                <a:spcPts val="0"/>
              </a:spcBef>
              <a:spcAft>
                <a:spcPts val="0"/>
              </a:spcAft>
              <a:buClr>
                <a:srgbClr val="000000"/>
              </a:buClr>
              <a:buSzPts val="1200"/>
              <a:buFont typeface="Raleway Thin"/>
              <a:buNone/>
              <a:defRPr sz="1200"/>
            </a:lvl5pPr>
            <a:lvl6pPr marL="0" lvl="5" indent="0" algn="r">
              <a:lnSpc>
                <a:spcPct val="100000"/>
              </a:lnSpc>
              <a:spcBef>
                <a:spcPts val="0"/>
              </a:spcBef>
              <a:spcAft>
                <a:spcPts val="0"/>
              </a:spcAft>
              <a:buClr>
                <a:srgbClr val="000000"/>
              </a:buClr>
              <a:buSzPts val="1200"/>
              <a:buFont typeface="Raleway Thin"/>
              <a:buNone/>
              <a:defRPr sz="1200"/>
            </a:lvl6pPr>
            <a:lvl7pPr marL="0" lvl="6" indent="0" algn="r">
              <a:lnSpc>
                <a:spcPct val="100000"/>
              </a:lnSpc>
              <a:spcBef>
                <a:spcPts val="0"/>
              </a:spcBef>
              <a:spcAft>
                <a:spcPts val="0"/>
              </a:spcAft>
              <a:buClr>
                <a:srgbClr val="000000"/>
              </a:buClr>
              <a:buSzPts val="1200"/>
              <a:buFont typeface="Raleway Thin"/>
              <a:buNone/>
              <a:defRPr sz="1200"/>
            </a:lvl7pPr>
            <a:lvl8pPr marL="0" lvl="7" indent="0" algn="r">
              <a:lnSpc>
                <a:spcPct val="100000"/>
              </a:lnSpc>
              <a:spcBef>
                <a:spcPts val="0"/>
              </a:spcBef>
              <a:spcAft>
                <a:spcPts val="0"/>
              </a:spcAft>
              <a:buClr>
                <a:srgbClr val="000000"/>
              </a:buClr>
              <a:buSzPts val="1200"/>
              <a:buFont typeface="Raleway Thin"/>
              <a:buNone/>
              <a:defRPr sz="1200"/>
            </a:lvl8pPr>
            <a:lvl9pPr marL="0" lvl="8" indent="0" algn="r">
              <a:lnSpc>
                <a:spcPct val="100000"/>
              </a:lnSpc>
              <a:spcBef>
                <a:spcPts val="0"/>
              </a:spcBef>
              <a:spcAft>
                <a:spcPts val="0"/>
              </a:spcAft>
              <a:buClr>
                <a:srgbClr val="000000"/>
              </a:buClr>
              <a:buSzPts val="1200"/>
              <a:buFont typeface="Raleway Thin"/>
              <a:buNone/>
              <a:defRPr sz="1200"/>
            </a:lvl9p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Default">
  <p:cSld name="Default 3">
    <p:spTree>
      <p:nvGrpSpPr>
        <p:cNvPr id="1" name="Shape 20"/>
        <p:cNvGrpSpPr/>
        <p:nvPr/>
      </p:nvGrpSpPr>
      <p:grpSpPr>
        <a:xfrm>
          <a:off x="0" y="0"/>
          <a:ext cx="0" cy="0"/>
          <a:chOff x="0" y="0"/>
          <a:chExt cx="0" cy="0"/>
        </a:xfrm>
      </p:grpSpPr>
      <p:sp>
        <p:nvSpPr>
          <p:cNvPr id="21" name="Google Shape;21;p37"/>
          <p:cNvSpPr/>
          <p:nvPr/>
        </p:nvSpPr>
        <p:spPr>
          <a:xfrm>
            <a:off x="11495087" y="322262"/>
            <a:ext cx="434976" cy="433388"/>
          </a:xfrm>
          <a:prstGeom prst="ellipse">
            <a:avLst/>
          </a:prstGeom>
          <a:solidFill>
            <a:schemeClr val="accent2"/>
          </a:solidFill>
          <a:ln>
            <a:noFill/>
          </a:ln>
        </p:spPr>
        <p:txBody>
          <a:bodyPr spcFirstLastPara="1" wrap="square" lIns="45700" tIns="45700" rIns="45700" bIns="45700" anchor="ctr" anchorCtr="0">
            <a:noAutofit/>
          </a:bodyPr>
          <a:lstStyle/>
          <a:p>
            <a:pPr marL="0" marR="0" lvl="0" indent="0" algn="ctr" rtl="0">
              <a:lnSpc>
                <a:spcPct val="100000"/>
              </a:lnSpc>
              <a:spcBef>
                <a:spcPts val="0"/>
              </a:spcBef>
              <a:spcAft>
                <a:spcPts val="0"/>
              </a:spcAft>
              <a:buClr>
                <a:srgbClr val="FFFFFF"/>
              </a:buClr>
              <a:buSzPts val="1800"/>
              <a:buFont typeface="Raleway Thin"/>
              <a:buNone/>
            </a:pPr>
            <a:endParaRPr sz="1800" b="0" i="0" u="none" strike="noStrike" cap="none">
              <a:solidFill>
                <a:srgbClr val="000000"/>
              </a:solidFill>
              <a:latin typeface="Raleway Thin"/>
              <a:ea typeface="Raleway Thin"/>
              <a:cs typeface="Raleway Thin"/>
              <a:sym typeface="Raleway Thin"/>
            </a:endParaRPr>
          </a:p>
        </p:txBody>
      </p:sp>
      <p:sp>
        <p:nvSpPr>
          <p:cNvPr id="22" name="Google Shape;22;p37"/>
          <p:cNvSpPr txBox="1">
            <a:spLocks noGrp="1"/>
          </p:cNvSpPr>
          <p:nvPr>
            <p:ph type="sldNum" idx="12"/>
          </p:nvPr>
        </p:nvSpPr>
        <p:spPr>
          <a:xfrm>
            <a:off x="5892800" y="6172200"/>
            <a:ext cx="2844800" cy="368301"/>
          </a:xfrm>
          <a:prstGeom prst="rect">
            <a:avLst/>
          </a:prstGeom>
          <a:noFill/>
          <a:ln>
            <a:noFill/>
          </a:ln>
        </p:spPr>
        <p:txBody>
          <a:bodyPr spcFirstLastPara="1" wrap="square" lIns="45700" tIns="45700" rIns="45700" bIns="45700" anchor="ctr" anchorCtr="0">
            <a:spAutoFit/>
          </a:bodyPr>
          <a:lstStyle>
            <a:lvl1pPr marL="0" lvl="0" indent="0" algn="r">
              <a:lnSpc>
                <a:spcPct val="100000"/>
              </a:lnSpc>
              <a:spcBef>
                <a:spcPts val="0"/>
              </a:spcBef>
              <a:spcAft>
                <a:spcPts val="0"/>
              </a:spcAft>
              <a:buClr>
                <a:srgbClr val="000000"/>
              </a:buClr>
              <a:buSzPts val="1200"/>
              <a:buFont typeface="Raleway Thin"/>
              <a:buNone/>
              <a:defRPr sz="1200"/>
            </a:lvl1pPr>
            <a:lvl2pPr marL="0" lvl="1" indent="0" algn="r">
              <a:lnSpc>
                <a:spcPct val="100000"/>
              </a:lnSpc>
              <a:spcBef>
                <a:spcPts val="0"/>
              </a:spcBef>
              <a:spcAft>
                <a:spcPts val="0"/>
              </a:spcAft>
              <a:buClr>
                <a:srgbClr val="000000"/>
              </a:buClr>
              <a:buSzPts val="1200"/>
              <a:buFont typeface="Raleway Thin"/>
              <a:buNone/>
              <a:defRPr sz="1200"/>
            </a:lvl2pPr>
            <a:lvl3pPr marL="0" lvl="2" indent="0" algn="r">
              <a:lnSpc>
                <a:spcPct val="100000"/>
              </a:lnSpc>
              <a:spcBef>
                <a:spcPts val="0"/>
              </a:spcBef>
              <a:spcAft>
                <a:spcPts val="0"/>
              </a:spcAft>
              <a:buClr>
                <a:srgbClr val="000000"/>
              </a:buClr>
              <a:buSzPts val="1200"/>
              <a:buFont typeface="Raleway Thin"/>
              <a:buNone/>
              <a:defRPr sz="1200"/>
            </a:lvl3pPr>
            <a:lvl4pPr marL="0" lvl="3" indent="0" algn="r">
              <a:lnSpc>
                <a:spcPct val="100000"/>
              </a:lnSpc>
              <a:spcBef>
                <a:spcPts val="0"/>
              </a:spcBef>
              <a:spcAft>
                <a:spcPts val="0"/>
              </a:spcAft>
              <a:buClr>
                <a:srgbClr val="000000"/>
              </a:buClr>
              <a:buSzPts val="1200"/>
              <a:buFont typeface="Raleway Thin"/>
              <a:buNone/>
              <a:defRPr sz="1200"/>
            </a:lvl4pPr>
            <a:lvl5pPr marL="0" lvl="4" indent="0" algn="r">
              <a:lnSpc>
                <a:spcPct val="100000"/>
              </a:lnSpc>
              <a:spcBef>
                <a:spcPts val="0"/>
              </a:spcBef>
              <a:spcAft>
                <a:spcPts val="0"/>
              </a:spcAft>
              <a:buClr>
                <a:srgbClr val="000000"/>
              </a:buClr>
              <a:buSzPts val="1200"/>
              <a:buFont typeface="Raleway Thin"/>
              <a:buNone/>
              <a:defRPr sz="1200"/>
            </a:lvl5pPr>
            <a:lvl6pPr marL="0" lvl="5" indent="0" algn="r">
              <a:lnSpc>
                <a:spcPct val="100000"/>
              </a:lnSpc>
              <a:spcBef>
                <a:spcPts val="0"/>
              </a:spcBef>
              <a:spcAft>
                <a:spcPts val="0"/>
              </a:spcAft>
              <a:buClr>
                <a:srgbClr val="000000"/>
              </a:buClr>
              <a:buSzPts val="1200"/>
              <a:buFont typeface="Raleway Thin"/>
              <a:buNone/>
              <a:defRPr sz="1200"/>
            </a:lvl6pPr>
            <a:lvl7pPr marL="0" lvl="6" indent="0" algn="r">
              <a:lnSpc>
                <a:spcPct val="100000"/>
              </a:lnSpc>
              <a:spcBef>
                <a:spcPts val="0"/>
              </a:spcBef>
              <a:spcAft>
                <a:spcPts val="0"/>
              </a:spcAft>
              <a:buClr>
                <a:srgbClr val="000000"/>
              </a:buClr>
              <a:buSzPts val="1200"/>
              <a:buFont typeface="Raleway Thin"/>
              <a:buNone/>
              <a:defRPr sz="1200"/>
            </a:lvl7pPr>
            <a:lvl8pPr marL="0" lvl="7" indent="0" algn="r">
              <a:lnSpc>
                <a:spcPct val="100000"/>
              </a:lnSpc>
              <a:spcBef>
                <a:spcPts val="0"/>
              </a:spcBef>
              <a:spcAft>
                <a:spcPts val="0"/>
              </a:spcAft>
              <a:buClr>
                <a:srgbClr val="000000"/>
              </a:buClr>
              <a:buSzPts val="1200"/>
              <a:buFont typeface="Raleway Thin"/>
              <a:buNone/>
              <a:defRPr sz="1200"/>
            </a:lvl8pPr>
            <a:lvl9pPr marL="0" lvl="8" indent="0" algn="r">
              <a:lnSpc>
                <a:spcPct val="100000"/>
              </a:lnSpc>
              <a:spcBef>
                <a:spcPts val="0"/>
              </a:spcBef>
              <a:spcAft>
                <a:spcPts val="0"/>
              </a:spcAft>
              <a:buClr>
                <a:srgbClr val="000000"/>
              </a:buClr>
              <a:buSzPts val="1200"/>
              <a:buFont typeface="Raleway Thin"/>
              <a:buNone/>
              <a:defRPr sz="1200"/>
            </a:lvl9p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Default">
  <p:cSld name="Default 4">
    <p:spTree>
      <p:nvGrpSpPr>
        <p:cNvPr id="1" name="Shape 23"/>
        <p:cNvGrpSpPr/>
        <p:nvPr/>
      </p:nvGrpSpPr>
      <p:grpSpPr>
        <a:xfrm>
          <a:off x="0" y="0"/>
          <a:ext cx="0" cy="0"/>
          <a:chOff x="0" y="0"/>
          <a:chExt cx="0" cy="0"/>
        </a:xfrm>
      </p:grpSpPr>
      <p:sp>
        <p:nvSpPr>
          <p:cNvPr id="24" name="Google Shape;24;p38"/>
          <p:cNvSpPr/>
          <p:nvPr/>
        </p:nvSpPr>
        <p:spPr>
          <a:xfrm>
            <a:off x="11495087" y="322262"/>
            <a:ext cx="434976" cy="433388"/>
          </a:xfrm>
          <a:prstGeom prst="ellipse">
            <a:avLst/>
          </a:prstGeom>
          <a:solidFill>
            <a:schemeClr val="accent2"/>
          </a:solidFill>
          <a:ln>
            <a:noFill/>
          </a:ln>
        </p:spPr>
        <p:txBody>
          <a:bodyPr spcFirstLastPara="1" wrap="square" lIns="45700" tIns="45700" rIns="45700" bIns="45700" anchor="ctr" anchorCtr="0">
            <a:noAutofit/>
          </a:bodyPr>
          <a:lstStyle/>
          <a:p>
            <a:pPr marL="0" marR="0" lvl="0" indent="0" algn="ctr" rtl="0">
              <a:lnSpc>
                <a:spcPct val="100000"/>
              </a:lnSpc>
              <a:spcBef>
                <a:spcPts val="0"/>
              </a:spcBef>
              <a:spcAft>
                <a:spcPts val="0"/>
              </a:spcAft>
              <a:buClr>
                <a:srgbClr val="FFFFFF"/>
              </a:buClr>
              <a:buSzPts val="1800"/>
              <a:buFont typeface="Raleway Thin"/>
              <a:buNone/>
            </a:pPr>
            <a:endParaRPr sz="1800" b="0" i="0" u="none" strike="noStrike" cap="none">
              <a:solidFill>
                <a:srgbClr val="000000"/>
              </a:solidFill>
              <a:latin typeface="Raleway Thin"/>
              <a:ea typeface="Raleway Thin"/>
              <a:cs typeface="Raleway Thin"/>
              <a:sym typeface="Raleway Thin"/>
            </a:endParaRPr>
          </a:p>
        </p:txBody>
      </p:sp>
      <p:sp>
        <p:nvSpPr>
          <p:cNvPr id="25" name="Google Shape;25;p38"/>
          <p:cNvSpPr txBox="1">
            <a:spLocks noGrp="1"/>
          </p:cNvSpPr>
          <p:nvPr>
            <p:ph type="sldNum" idx="12"/>
          </p:nvPr>
        </p:nvSpPr>
        <p:spPr>
          <a:xfrm>
            <a:off x="5892800" y="6172200"/>
            <a:ext cx="2844800" cy="368301"/>
          </a:xfrm>
          <a:prstGeom prst="rect">
            <a:avLst/>
          </a:prstGeom>
          <a:noFill/>
          <a:ln>
            <a:noFill/>
          </a:ln>
        </p:spPr>
        <p:txBody>
          <a:bodyPr spcFirstLastPara="1" wrap="square" lIns="45700" tIns="45700" rIns="45700" bIns="45700" anchor="ctr" anchorCtr="0">
            <a:spAutoFit/>
          </a:bodyPr>
          <a:lstStyle>
            <a:lvl1pPr marL="0" lvl="0" indent="0" algn="r">
              <a:lnSpc>
                <a:spcPct val="100000"/>
              </a:lnSpc>
              <a:spcBef>
                <a:spcPts val="0"/>
              </a:spcBef>
              <a:spcAft>
                <a:spcPts val="0"/>
              </a:spcAft>
              <a:buClr>
                <a:srgbClr val="000000"/>
              </a:buClr>
              <a:buSzPts val="1200"/>
              <a:buFont typeface="Raleway Thin"/>
              <a:buNone/>
              <a:defRPr sz="1200"/>
            </a:lvl1pPr>
            <a:lvl2pPr marL="0" lvl="1" indent="0" algn="r">
              <a:lnSpc>
                <a:spcPct val="100000"/>
              </a:lnSpc>
              <a:spcBef>
                <a:spcPts val="0"/>
              </a:spcBef>
              <a:spcAft>
                <a:spcPts val="0"/>
              </a:spcAft>
              <a:buClr>
                <a:srgbClr val="000000"/>
              </a:buClr>
              <a:buSzPts val="1200"/>
              <a:buFont typeface="Raleway Thin"/>
              <a:buNone/>
              <a:defRPr sz="1200"/>
            </a:lvl2pPr>
            <a:lvl3pPr marL="0" lvl="2" indent="0" algn="r">
              <a:lnSpc>
                <a:spcPct val="100000"/>
              </a:lnSpc>
              <a:spcBef>
                <a:spcPts val="0"/>
              </a:spcBef>
              <a:spcAft>
                <a:spcPts val="0"/>
              </a:spcAft>
              <a:buClr>
                <a:srgbClr val="000000"/>
              </a:buClr>
              <a:buSzPts val="1200"/>
              <a:buFont typeface="Raleway Thin"/>
              <a:buNone/>
              <a:defRPr sz="1200"/>
            </a:lvl3pPr>
            <a:lvl4pPr marL="0" lvl="3" indent="0" algn="r">
              <a:lnSpc>
                <a:spcPct val="100000"/>
              </a:lnSpc>
              <a:spcBef>
                <a:spcPts val="0"/>
              </a:spcBef>
              <a:spcAft>
                <a:spcPts val="0"/>
              </a:spcAft>
              <a:buClr>
                <a:srgbClr val="000000"/>
              </a:buClr>
              <a:buSzPts val="1200"/>
              <a:buFont typeface="Raleway Thin"/>
              <a:buNone/>
              <a:defRPr sz="1200"/>
            </a:lvl4pPr>
            <a:lvl5pPr marL="0" lvl="4" indent="0" algn="r">
              <a:lnSpc>
                <a:spcPct val="100000"/>
              </a:lnSpc>
              <a:spcBef>
                <a:spcPts val="0"/>
              </a:spcBef>
              <a:spcAft>
                <a:spcPts val="0"/>
              </a:spcAft>
              <a:buClr>
                <a:srgbClr val="000000"/>
              </a:buClr>
              <a:buSzPts val="1200"/>
              <a:buFont typeface="Raleway Thin"/>
              <a:buNone/>
              <a:defRPr sz="1200"/>
            </a:lvl5pPr>
            <a:lvl6pPr marL="0" lvl="5" indent="0" algn="r">
              <a:lnSpc>
                <a:spcPct val="100000"/>
              </a:lnSpc>
              <a:spcBef>
                <a:spcPts val="0"/>
              </a:spcBef>
              <a:spcAft>
                <a:spcPts val="0"/>
              </a:spcAft>
              <a:buClr>
                <a:srgbClr val="000000"/>
              </a:buClr>
              <a:buSzPts val="1200"/>
              <a:buFont typeface="Raleway Thin"/>
              <a:buNone/>
              <a:defRPr sz="1200"/>
            </a:lvl6pPr>
            <a:lvl7pPr marL="0" lvl="6" indent="0" algn="r">
              <a:lnSpc>
                <a:spcPct val="100000"/>
              </a:lnSpc>
              <a:spcBef>
                <a:spcPts val="0"/>
              </a:spcBef>
              <a:spcAft>
                <a:spcPts val="0"/>
              </a:spcAft>
              <a:buClr>
                <a:srgbClr val="000000"/>
              </a:buClr>
              <a:buSzPts val="1200"/>
              <a:buFont typeface="Raleway Thin"/>
              <a:buNone/>
              <a:defRPr sz="1200"/>
            </a:lvl7pPr>
            <a:lvl8pPr marL="0" lvl="7" indent="0" algn="r">
              <a:lnSpc>
                <a:spcPct val="100000"/>
              </a:lnSpc>
              <a:spcBef>
                <a:spcPts val="0"/>
              </a:spcBef>
              <a:spcAft>
                <a:spcPts val="0"/>
              </a:spcAft>
              <a:buClr>
                <a:srgbClr val="000000"/>
              </a:buClr>
              <a:buSzPts val="1200"/>
              <a:buFont typeface="Raleway Thin"/>
              <a:buNone/>
              <a:defRPr sz="1200"/>
            </a:lvl8pPr>
            <a:lvl9pPr marL="0" lvl="8" indent="0" algn="r">
              <a:lnSpc>
                <a:spcPct val="100000"/>
              </a:lnSpc>
              <a:spcBef>
                <a:spcPts val="0"/>
              </a:spcBef>
              <a:spcAft>
                <a:spcPts val="0"/>
              </a:spcAft>
              <a:buClr>
                <a:srgbClr val="000000"/>
              </a:buClr>
              <a:buSzPts val="1200"/>
              <a:buFont typeface="Raleway Thin"/>
              <a:buNone/>
              <a:defRPr sz="1200"/>
            </a:lvl9p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Default">
  <p:cSld name="Default 5">
    <p:spTree>
      <p:nvGrpSpPr>
        <p:cNvPr id="1" name="Shape 26"/>
        <p:cNvGrpSpPr/>
        <p:nvPr/>
      </p:nvGrpSpPr>
      <p:grpSpPr>
        <a:xfrm>
          <a:off x="0" y="0"/>
          <a:ext cx="0" cy="0"/>
          <a:chOff x="0" y="0"/>
          <a:chExt cx="0" cy="0"/>
        </a:xfrm>
      </p:grpSpPr>
      <p:sp>
        <p:nvSpPr>
          <p:cNvPr id="27" name="Google Shape;27;p39"/>
          <p:cNvSpPr/>
          <p:nvPr/>
        </p:nvSpPr>
        <p:spPr>
          <a:xfrm>
            <a:off x="11495087" y="322262"/>
            <a:ext cx="434976" cy="433388"/>
          </a:xfrm>
          <a:prstGeom prst="ellipse">
            <a:avLst/>
          </a:prstGeom>
          <a:solidFill>
            <a:schemeClr val="accent2"/>
          </a:solidFill>
          <a:ln>
            <a:noFill/>
          </a:ln>
        </p:spPr>
        <p:txBody>
          <a:bodyPr spcFirstLastPara="1" wrap="square" lIns="45700" tIns="45700" rIns="45700" bIns="45700" anchor="ctr" anchorCtr="0">
            <a:noAutofit/>
          </a:bodyPr>
          <a:lstStyle/>
          <a:p>
            <a:pPr marL="0" marR="0" lvl="0" indent="0" algn="ctr" rtl="0">
              <a:lnSpc>
                <a:spcPct val="100000"/>
              </a:lnSpc>
              <a:spcBef>
                <a:spcPts val="0"/>
              </a:spcBef>
              <a:spcAft>
                <a:spcPts val="0"/>
              </a:spcAft>
              <a:buClr>
                <a:srgbClr val="FFFFFF"/>
              </a:buClr>
              <a:buSzPts val="1800"/>
              <a:buFont typeface="Raleway Thin"/>
              <a:buNone/>
            </a:pPr>
            <a:endParaRPr sz="1800" b="0" i="0" u="none" strike="noStrike" cap="none">
              <a:solidFill>
                <a:srgbClr val="000000"/>
              </a:solidFill>
              <a:latin typeface="Raleway Thin"/>
              <a:ea typeface="Raleway Thin"/>
              <a:cs typeface="Raleway Thin"/>
              <a:sym typeface="Raleway Thin"/>
            </a:endParaRPr>
          </a:p>
        </p:txBody>
      </p:sp>
      <p:sp>
        <p:nvSpPr>
          <p:cNvPr id="28" name="Google Shape;28;p39"/>
          <p:cNvSpPr txBox="1">
            <a:spLocks noGrp="1"/>
          </p:cNvSpPr>
          <p:nvPr>
            <p:ph type="sldNum" idx="12"/>
          </p:nvPr>
        </p:nvSpPr>
        <p:spPr>
          <a:xfrm>
            <a:off x="5892800" y="6172200"/>
            <a:ext cx="2844800" cy="368301"/>
          </a:xfrm>
          <a:prstGeom prst="rect">
            <a:avLst/>
          </a:prstGeom>
          <a:noFill/>
          <a:ln>
            <a:noFill/>
          </a:ln>
        </p:spPr>
        <p:txBody>
          <a:bodyPr spcFirstLastPara="1" wrap="square" lIns="45700" tIns="45700" rIns="45700" bIns="45700" anchor="ctr" anchorCtr="0">
            <a:spAutoFit/>
          </a:bodyPr>
          <a:lstStyle>
            <a:lvl1pPr marL="0" lvl="0" indent="0" algn="r">
              <a:lnSpc>
                <a:spcPct val="100000"/>
              </a:lnSpc>
              <a:spcBef>
                <a:spcPts val="0"/>
              </a:spcBef>
              <a:spcAft>
                <a:spcPts val="0"/>
              </a:spcAft>
              <a:buClr>
                <a:srgbClr val="000000"/>
              </a:buClr>
              <a:buSzPts val="1200"/>
              <a:buFont typeface="Raleway Thin"/>
              <a:buNone/>
              <a:defRPr sz="1200"/>
            </a:lvl1pPr>
            <a:lvl2pPr marL="0" lvl="1" indent="0" algn="r">
              <a:lnSpc>
                <a:spcPct val="100000"/>
              </a:lnSpc>
              <a:spcBef>
                <a:spcPts val="0"/>
              </a:spcBef>
              <a:spcAft>
                <a:spcPts val="0"/>
              </a:spcAft>
              <a:buClr>
                <a:srgbClr val="000000"/>
              </a:buClr>
              <a:buSzPts val="1200"/>
              <a:buFont typeface="Raleway Thin"/>
              <a:buNone/>
              <a:defRPr sz="1200"/>
            </a:lvl2pPr>
            <a:lvl3pPr marL="0" lvl="2" indent="0" algn="r">
              <a:lnSpc>
                <a:spcPct val="100000"/>
              </a:lnSpc>
              <a:spcBef>
                <a:spcPts val="0"/>
              </a:spcBef>
              <a:spcAft>
                <a:spcPts val="0"/>
              </a:spcAft>
              <a:buClr>
                <a:srgbClr val="000000"/>
              </a:buClr>
              <a:buSzPts val="1200"/>
              <a:buFont typeface="Raleway Thin"/>
              <a:buNone/>
              <a:defRPr sz="1200"/>
            </a:lvl3pPr>
            <a:lvl4pPr marL="0" lvl="3" indent="0" algn="r">
              <a:lnSpc>
                <a:spcPct val="100000"/>
              </a:lnSpc>
              <a:spcBef>
                <a:spcPts val="0"/>
              </a:spcBef>
              <a:spcAft>
                <a:spcPts val="0"/>
              </a:spcAft>
              <a:buClr>
                <a:srgbClr val="000000"/>
              </a:buClr>
              <a:buSzPts val="1200"/>
              <a:buFont typeface="Raleway Thin"/>
              <a:buNone/>
              <a:defRPr sz="1200"/>
            </a:lvl4pPr>
            <a:lvl5pPr marL="0" lvl="4" indent="0" algn="r">
              <a:lnSpc>
                <a:spcPct val="100000"/>
              </a:lnSpc>
              <a:spcBef>
                <a:spcPts val="0"/>
              </a:spcBef>
              <a:spcAft>
                <a:spcPts val="0"/>
              </a:spcAft>
              <a:buClr>
                <a:srgbClr val="000000"/>
              </a:buClr>
              <a:buSzPts val="1200"/>
              <a:buFont typeface="Raleway Thin"/>
              <a:buNone/>
              <a:defRPr sz="1200"/>
            </a:lvl5pPr>
            <a:lvl6pPr marL="0" lvl="5" indent="0" algn="r">
              <a:lnSpc>
                <a:spcPct val="100000"/>
              </a:lnSpc>
              <a:spcBef>
                <a:spcPts val="0"/>
              </a:spcBef>
              <a:spcAft>
                <a:spcPts val="0"/>
              </a:spcAft>
              <a:buClr>
                <a:srgbClr val="000000"/>
              </a:buClr>
              <a:buSzPts val="1200"/>
              <a:buFont typeface="Raleway Thin"/>
              <a:buNone/>
              <a:defRPr sz="1200"/>
            </a:lvl6pPr>
            <a:lvl7pPr marL="0" lvl="6" indent="0" algn="r">
              <a:lnSpc>
                <a:spcPct val="100000"/>
              </a:lnSpc>
              <a:spcBef>
                <a:spcPts val="0"/>
              </a:spcBef>
              <a:spcAft>
                <a:spcPts val="0"/>
              </a:spcAft>
              <a:buClr>
                <a:srgbClr val="000000"/>
              </a:buClr>
              <a:buSzPts val="1200"/>
              <a:buFont typeface="Raleway Thin"/>
              <a:buNone/>
              <a:defRPr sz="1200"/>
            </a:lvl7pPr>
            <a:lvl8pPr marL="0" lvl="7" indent="0" algn="r">
              <a:lnSpc>
                <a:spcPct val="100000"/>
              </a:lnSpc>
              <a:spcBef>
                <a:spcPts val="0"/>
              </a:spcBef>
              <a:spcAft>
                <a:spcPts val="0"/>
              </a:spcAft>
              <a:buClr>
                <a:srgbClr val="000000"/>
              </a:buClr>
              <a:buSzPts val="1200"/>
              <a:buFont typeface="Raleway Thin"/>
              <a:buNone/>
              <a:defRPr sz="1200"/>
            </a:lvl8pPr>
            <a:lvl9pPr marL="0" lvl="8" indent="0" algn="r">
              <a:lnSpc>
                <a:spcPct val="100000"/>
              </a:lnSpc>
              <a:spcBef>
                <a:spcPts val="0"/>
              </a:spcBef>
              <a:spcAft>
                <a:spcPts val="0"/>
              </a:spcAft>
              <a:buClr>
                <a:srgbClr val="000000"/>
              </a:buClr>
              <a:buSzPts val="1200"/>
              <a:buFont typeface="Raleway Thin"/>
              <a:buNone/>
              <a:defRPr sz="1200"/>
            </a:lvl9p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5"/>
        <p:cNvGrpSpPr/>
        <p:nvPr/>
      </p:nvGrpSpPr>
      <p:grpSpPr>
        <a:xfrm>
          <a:off x="0" y="0"/>
          <a:ext cx="0" cy="0"/>
          <a:chOff x="0" y="0"/>
          <a:chExt cx="0" cy="0"/>
        </a:xfrm>
      </p:grpSpPr>
      <p:sp>
        <p:nvSpPr>
          <p:cNvPr id="6" name="Google Shape;6;p31"/>
          <p:cNvSpPr txBox="1">
            <a:spLocks noGrp="1"/>
          </p:cNvSpPr>
          <p:nvPr>
            <p:ph type="title"/>
          </p:nvPr>
        </p:nvSpPr>
        <p:spPr>
          <a:xfrm>
            <a:off x="609600" y="92074"/>
            <a:ext cx="10972800" cy="1508126"/>
          </a:xfrm>
          <a:prstGeom prst="rect">
            <a:avLst/>
          </a:prstGeom>
          <a:noFill/>
          <a:ln>
            <a:noFill/>
          </a:ln>
        </p:spPr>
        <p:txBody>
          <a:bodyPr spcFirstLastPara="1" wrap="square" lIns="45700" tIns="45700" rIns="45700" bIns="45700" anchor="ctr" anchorCtr="0">
            <a:noAutofit/>
          </a:bodyPr>
          <a:lstStyle>
            <a:lvl1pPr marR="0" lvl="0" algn="l" rtl="0">
              <a:lnSpc>
                <a:spcPct val="90000"/>
              </a:lnSpc>
              <a:spcBef>
                <a:spcPts val="0"/>
              </a:spcBef>
              <a:spcAft>
                <a:spcPts val="0"/>
              </a:spcAft>
              <a:buClr>
                <a:srgbClr val="000000"/>
              </a:buClr>
              <a:buSzPts val="4400"/>
              <a:buFont typeface="Raleway"/>
              <a:buNone/>
              <a:defRPr sz="4400" b="0" i="0" u="none" strike="noStrike" cap="none">
                <a:solidFill>
                  <a:srgbClr val="000000"/>
                </a:solidFill>
                <a:latin typeface="Raleway"/>
                <a:ea typeface="Raleway"/>
                <a:cs typeface="Raleway"/>
                <a:sym typeface="Raleway"/>
              </a:defRPr>
            </a:lvl1pPr>
            <a:lvl2pPr marR="0" lvl="1" algn="l" rtl="0">
              <a:lnSpc>
                <a:spcPct val="90000"/>
              </a:lnSpc>
              <a:spcBef>
                <a:spcPts val="0"/>
              </a:spcBef>
              <a:spcAft>
                <a:spcPts val="0"/>
              </a:spcAft>
              <a:buClr>
                <a:srgbClr val="000000"/>
              </a:buClr>
              <a:buSzPts val="4400"/>
              <a:buFont typeface="Raleway"/>
              <a:buNone/>
              <a:defRPr sz="4400" b="0" i="0" u="none" strike="noStrike" cap="none">
                <a:solidFill>
                  <a:srgbClr val="000000"/>
                </a:solidFill>
                <a:latin typeface="Raleway"/>
                <a:ea typeface="Raleway"/>
                <a:cs typeface="Raleway"/>
                <a:sym typeface="Raleway"/>
              </a:defRPr>
            </a:lvl2pPr>
            <a:lvl3pPr marR="0" lvl="2" algn="l" rtl="0">
              <a:lnSpc>
                <a:spcPct val="90000"/>
              </a:lnSpc>
              <a:spcBef>
                <a:spcPts val="0"/>
              </a:spcBef>
              <a:spcAft>
                <a:spcPts val="0"/>
              </a:spcAft>
              <a:buClr>
                <a:srgbClr val="000000"/>
              </a:buClr>
              <a:buSzPts val="4400"/>
              <a:buFont typeface="Raleway"/>
              <a:buNone/>
              <a:defRPr sz="4400" b="0" i="0" u="none" strike="noStrike" cap="none">
                <a:solidFill>
                  <a:srgbClr val="000000"/>
                </a:solidFill>
                <a:latin typeface="Raleway"/>
                <a:ea typeface="Raleway"/>
                <a:cs typeface="Raleway"/>
                <a:sym typeface="Raleway"/>
              </a:defRPr>
            </a:lvl3pPr>
            <a:lvl4pPr marR="0" lvl="3" algn="l" rtl="0">
              <a:lnSpc>
                <a:spcPct val="90000"/>
              </a:lnSpc>
              <a:spcBef>
                <a:spcPts val="0"/>
              </a:spcBef>
              <a:spcAft>
                <a:spcPts val="0"/>
              </a:spcAft>
              <a:buClr>
                <a:srgbClr val="000000"/>
              </a:buClr>
              <a:buSzPts val="4400"/>
              <a:buFont typeface="Raleway"/>
              <a:buNone/>
              <a:defRPr sz="4400" b="0" i="0" u="none" strike="noStrike" cap="none">
                <a:solidFill>
                  <a:srgbClr val="000000"/>
                </a:solidFill>
                <a:latin typeface="Raleway"/>
                <a:ea typeface="Raleway"/>
                <a:cs typeface="Raleway"/>
                <a:sym typeface="Raleway"/>
              </a:defRPr>
            </a:lvl4pPr>
            <a:lvl5pPr marR="0" lvl="4" algn="l" rtl="0">
              <a:lnSpc>
                <a:spcPct val="90000"/>
              </a:lnSpc>
              <a:spcBef>
                <a:spcPts val="0"/>
              </a:spcBef>
              <a:spcAft>
                <a:spcPts val="0"/>
              </a:spcAft>
              <a:buClr>
                <a:srgbClr val="000000"/>
              </a:buClr>
              <a:buSzPts val="4400"/>
              <a:buFont typeface="Raleway"/>
              <a:buNone/>
              <a:defRPr sz="4400" b="0" i="0" u="none" strike="noStrike" cap="none">
                <a:solidFill>
                  <a:srgbClr val="000000"/>
                </a:solidFill>
                <a:latin typeface="Raleway"/>
                <a:ea typeface="Raleway"/>
                <a:cs typeface="Raleway"/>
                <a:sym typeface="Raleway"/>
              </a:defRPr>
            </a:lvl5pPr>
            <a:lvl6pPr marR="0" lvl="5" algn="l" rtl="0">
              <a:lnSpc>
                <a:spcPct val="90000"/>
              </a:lnSpc>
              <a:spcBef>
                <a:spcPts val="0"/>
              </a:spcBef>
              <a:spcAft>
                <a:spcPts val="0"/>
              </a:spcAft>
              <a:buClr>
                <a:srgbClr val="000000"/>
              </a:buClr>
              <a:buSzPts val="4400"/>
              <a:buFont typeface="Raleway"/>
              <a:buNone/>
              <a:defRPr sz="4400" b="0" i="0" u="none" strike="noStrike" cap="none">
                <a:solidFill>
                  <a:srgbClr val="000000"/>
                </a:solidFill>
                <a:latin typeface="Raleway"/>
                <a:ea typeface="Raleway"/>
                <a:cs typeface="Raleway"/>
                <a:sym typeface="Raleway"/>
              </a:defRPr>
            </a:lvl6pPr>
            <a:lvl7pPr marR="0" lvl="6" algn="l" rtl="0">
              <a:lnSpc>
                <a:spcPct val="90000"/>
              </a:lnSpc>
              <a:spcBef>
                <a:spcPts val="0"/>
              </a:spcBef>
              <a:spcAft>
                <a:spcPts val="0"/>
              </a:spcAft>
              <a:buClr>
                <a:srgbClr val="000000"/>
              </a:buClr>
              <a:buSzPts val="4400"/>
              <a:buFont typeface="Raleway"/>
              <a:buNone/>
              <a:defRPr sz="4400" b="0" i="0" u="none" strike="noStrike" cap="none">
                <a:solidFill>
                  <a:srgbClr val="000000"/>
                </a:solidFill>
                <a:latin typeface="Raleway"/>
                <a:ea typeface="Raleway"/>
                <a:cs typeface="Raleway"/>
                <a:sym typeface="Raleway"/>
              </a:defRPr>
            </a:lvl7pPr>
            <a:lvl8pPr marR="0" lvl="7" algn="l" rtl="0">
              <a:lnSpc>
                <a:spcPct val="90000"/>
              </a:lnSpc>
              <a:spcBef>
                <a:spcPts val="0"/>
              </a:spcBef>
              <a:spcAft>
                <a:spcPts val="0"/>
              </a:spcAft>
              <a:buClr>
                <a:srgbClr val="000000"/>
              </a:buClr>
              <a:buSzPts val="4400"/>
              <a:buFont typeface="Raleway"/>
              <a:buNone/>
              <a:defRPr sz="4400" b="0" i="0" u="none" strike="noStrike" cap="none">
                <a:solidFill>
                  <a:srgbClr val="000000"/>
                </a:solidFill>
                <a:latin typeface="Raleway"/>
                <a:ea typeface="Raleway"/>
                <a:cs typeface="Raleway"/>
                <a:sym typeface="Raleway"/>
              </a:defRPr>
            </a:lvl8pPr>
            <a:lvl9pPr marR="0" lvl="8" algn="l" rtl="0">
              <a:lnSpc>
                <a:spcPct val="90000"/>
              </a:lnSpc>
              <a:spcBef>
                <a:spcPts val="0"/>
              </a:spcBef>
              <a:spcAft>
                <a:spcPts val="0"/>
              </a:spcAft>
              <a:buClr>
                <a:srgbClr val="000000"/>
              </a:buClr>
              <a:buSzPts val="4400"/>
              <a:buFont typeface="Raleway"/>
              <a:buNone/>
              <a:defRPr sz="4400" b="0" i="0" u="none" strike="noStrike" cap="none">
                <a:solidFill>
                  <a:srgbClr val="000000"/>
                </a:solidFill>
                <a:latin typeface="Raleway"/>
                <a:ea typeface="Raleway"/>
                <a:cs typeface="Raleway"/>
                <a:sym typeface="Raleway"/>
              </a:defRPr>
            </a:lvl9pPr>
          </a:lstStyle>
          <a:p>
            <a:endParaRPr/>
          </a:p>
        </p:txBody>
      </p:sp>
      <p:sp>
        <p:nvSpPr>
          <p:cNvPr id="7" name="Google Shape;7;p31"/>
          <p:cNvSpPr txBox="1">
            <a:spLocks noGrp="1"/>
          </p:cNvSpPr>
          <p:nvPr>
            <p:ph type="body" idx="1"/>
          </p:nvPr>
        </p:nvSpPr>
        <p:spPr>
          <a:xfrm>
            <a:off x="609600" y="1600200"/>
            <a:ext cx="10972800" cy="5257800"/>
          </a:xfrm>
          <a:prstGeom prst="rect">
            <a:avLst/>
          </a:prstGeom>
          <a:noFill/>
          <a:ln>
            <a:noFill/>
          </a:ln>
        </p:spPr>
        <p:txBody>
          <a:bodyPr spcFirstLastPara="1" wrap="square" lIns="45700" tIns="45700" rIns="45700" bIns="45700" anchor="t" anchorCtr="0">
            <a:noAutofit/>
          </a:bodyPr>
          <a:lstStyle>
            <a:lvl1pPr marL="457200" marR="0" lvl="0" indent="-406400" algn="l" rtl="0">
              <a:lnSpc>
                <a:spcPct val="90000"/>
              </a:lnSpc>
              <a:spcBef>
                <a:spcPts val="1000"/>
              </a:spcBef>
              <a:spcAft>
                <a:spcPts val="0"/>
              </a:spcAft>
              <a:buClr>
                <a:srgbClr val="000000"/>
              </a:buClr>
              <a:buSzPts val="2800"/>
              <a:buFont typeface="Arial"/>
              <a:buChar char="•"/>
              <a:defRPr sz="2800" b="0" i="0" u="none" strike="noStrike" cap="none">
                <a:solidFill>
                  <a:srgbClr val="000000"/>
                </a:solidFill>
                <a:latin typeface="Raleway Thin"/>
                <a:ea typeface="Raleway Thin"/>
                <a:cs typeface="Raleway Thin"/>
                <a:sym typeface="Raleway Thin"/>
              </a:defRPr>
            </a:lvl1pPr>
            <a:lvl2pPr marL="914400" marR="0" lvl="1" indent="-406400" algn="l" rtl="0">
              <a:lnSpc>
                <a:spcPct val="90000"/>
              </a:lnSpc>
              <a:spcBef>
                <a:spcPts val="1000"/>
              </a:spcBef>
              <a:spcAft>
                <a:spcPts val="0"/>
              </a:spcAft>
              <a:buClr>
                <a:srgbClr val="000000"/>
              </a:buClr>
              <a:buSzPts val="2800"/>
              <a:buFont typeface="Arial"/>
              <a:buChar char="•"/>
              <a:defRPr sz="2800" b="0" i="0" u="none" strike="noStrike" cap="none">
                <a:solidFill>
                  <a:srgbClr val="000000"/>
                </a:solidFill>
                <a:latin typeface="Raleway Thin"/>
                <a:ea typeface="Raleway Thin"/>
                <a:cs typeface="Raleway Thin"/>
                <a:sym typeface="Raleway Thin"/>
              </a:defRPr>
            </a:lvl2pPr>
            <a:lvl3pPr marL="1371600" marR="0" lvl="2" indent="-406400" algn="l" rtl="0">
              <a:lnSpc>
                <a:spcPct val="90000"/>
              </a:lnSpc>
              <a:spcBef>
                <a:spcPts val="1000"/>
              </a:spcBef>
              <a:spcAft>
                <a:spcPts val="0"/>
              </a:spcAft>
              <a:buClr>
                <a:srgbClr val="000000"/>
              </a:buClr>
              <a:buSzPts val="2800"/>
              <a:buFont typeface="Arial"/>
              <a:buChar char="•"/>
              <a:defRPr sz="2800" b="0" i="0" u="none" strike="noStrike" cap="none">
                <a:solidFill>
                  <a:srgbClr val="000000"/>
                </a:solidFill>
                <a:latin typeface="Raleway Thin"/>
                <a:ea typeface="Raleway Thin"/>
                <a:cs typeface="Raleway Thin"/>
                <a:sym typeface="Raleway Thin"/>
              </a:defRPr>
            </a:lvl3pPr>
            <a:lvl4pPr marL="1828800" marR="0" lvl="3" indent="-406400" algn="l" rtl="0">
              <a:lnSpc>
                <a:spcPct val="90000"/>
              </a:lnSpc>
              <a:spcBef>
                <a:spcPts val="1000"/>
              </a:spcBef>
              <a:spcAft>
                <a:spcPts val="0"/>
              </a:spcAft>
              <a:buClr>
                <a:srgbClr val="000000"/>
              </a:buClr>
              <a:buSzPts val="2800"/>
              <a:buFont typeface="Arial"/>
              <a:buChar char="•"/>
              <a:defRPr sz="2800" b="0" i="0" u="none" strike="noStrike" cap="none">
                <a:solidFill>
                  <a:srgbClr val="000000"/>
                </a:solidFill>
                <a:latin typeface="Raleway Thin"/>
                <a:ea typeface="Raleway Thin"/>
                <a:cs typeface="Raleway Thin"/>
                <a:sym typeface="Raleway Thin"/>
              </a:defRPr>
            </a:lvl4pPr>
            <a:lvl5pPr marL="2286000" marR="0" lvl="4" indent="-406400" algn="l" rtl="0">
              <a:lnSpc>
                <a:spcPct val="90000"/>
              </a:lnSpc>
              <a:spcBef>
                <a:spcPts val="1000"/>
              </a:spcBef>
              <a:spcAft>
                <a:spcPts val="0"/>
              </a:spcAft>
              <a:buClr>
                <a:srgbClr val="000000"/>
              </a:buClr>
              <a:buSzPts val="2800"/>
              <a:buFont typeface="Arial"/>
              <a:buChar char="•"/>
              <a:defRPr sz="2800" b="0" i="0" u="none" strike="noStrike" cap="none">
                <a:solidFill>
                  <a:srgbClr val="000000"/>
                </a:solidFill>
                <a:latin typeface="Raleway Thin"/>
                <a:ea typeface="Raleway Thin"/>
                <a:cs typeface="Raleway Thin"/>
                <a:sym typeface="Raleway Thin"/>
              </a:defRPr>
            </a:lvl5pPr>
            <a:lvl6pPr marL="2743200" marR="0" lvl="5" indent="-406400" algn="l" rtl="0">
              <a:lnSpc>
                <a:spcPct val="90000"/>
              </a:lnSpc>
              <a:spcBef>
                <a:spcPts val="1000"/>
              </a:spcBef>
              <a:spcAft>
                <a:spcPts val="0"/>
              </a:spcAft>
              <a:buClr>
                <a:srgbClr val="000000"/>
              </a:buClr>
              <a:buSzPts val="2800"/>
              <a:buFont typeface="Arial"/>
              <a:buChar char="●"/>
              <a:defRPr sz="2800" b="0" i="0" u="none" strike="noStrike" cap="none">
                <a:solidFill>
                  <a:srgbClr val="000000"/>
                </a:solidFill>
                <a:latin typeface="Raleway Thin"/>
                <a:ea typeface="Raleway Thin"/>
                <a:cs typeface="Raleway Thin"/>
                <a:sym typeface="Raleway Thin"/>
              </a:defRPr>
            </a:lvl6pPr>
            <a:lvl7pPr marL="3200400" marR="0" lvl="6" indent="-406400" algn="l" rtl="0">
              <a:lnSpc>
                <a:spcPct val="90000"/>
              </a:lnSpc>
              <a:spcBef>
                <a:spcPts val="1000"/>
              </a:spcBef>
              <a:spcAft>
                <a:spcPts val="0"/>
              </a:spcAft>
              <a:buClr>
                <a:srgbClr val="000000"/>
              </a:buClr>
              <a:buSzPts val="2800"/>
              <a:buFont typeface="Arial"/>
              <a:buChar char="●"/>
              <a:defRPr sz="2800" b="0" i="0" u="none" strike="noStrike" cap="none">
                <a:solidFill>
                  <a:srgbClr val="000000"/>
                </a:solidFill>
                <a:latin typeface="Raleway Thin"/>
                <a:ea typeface="Raleway Thin"/>
                <a:cs typeface="Raleway Thin"/>
                <a:sym typeface="Raleway Thin"/>
              </a:defRPr>
            </a:lvl7pPr>
            <a:lvl8pPr marL="3657600" marR="0" lvl="7" indent="-406400" algn="l" rtl="0">
              <a:lnSpc>
                <a:spcPct val="90000"/>
              </a:lnSpc>
              <a:spcBef>
                <a:spcPts val="1000"/>
              </a:spcBef>
              <a:spcAft>
                <a:spcPts val="0"/>
              </a:spcAft>
              <a:buClr>
                <a:srgbClr val="000000"/>
              </a:buClr>
              <a:buSzPts val="2800"/>
              <a:buFont typeface="Arial"/>
              <a:buChar char="●"/>
              <a:defRPr sz="2800" b="0" i="0" u="none" strike="noStrike" cap="none">
                <a:solidFill>
                  <a:srgbClr val="000000"/>
                </a:solidFill>
                <a:latin typeface="Raleway Thin"/>
                <a:ea typeface="Raleway Thin"/>
                <a:cs typeface="Raleway Thin"/>
                <a:sym typeface="Raleway Thin"/>
              </a:defRPr>
            </a:lvl8pPr>
            <a:lvl9pPr marL="4114800" marR="0" lvl="8" indent="-406400" algn="l" rtl="0">
              <a:lnSpc>
                <a:spcPct val="90000"/>
              </a:lnSpc>
              <a:spcBef>
                <a:spcPts val="1000"/>
              </a:spcBef>
              <a:spcAft>
                <a:spcPts val="0"/>
              </a:spcAft>
              <a:buClr>
                <a:srgbClr val="000000"/>
              </a:buClr>
              <a:buSzPts val="2800"/>
              <a:buFont typeface="Arial"/>
              <a:buChar char="●"/>
              <a:defRPr sz="2800" b="0" i="0" u="none" strike="noStrike" cap="none">
                <a:solidFill>
                  <a:srgbClr val="000000"/>
                </a:solidFill>
                <a:latin typeface="Raleway Thin"/>
                <a:ea typeface="Raleway Thin"/>
                <a:cs typeface="Raleway Thin"/>
                <a:sym typeface="Raleway Thin"/>
              </a:defRPr>
            </a:lvl9pPr>
          </a:lstStyle>
          <a:p>
            <a:endParaRPr/>
          </a:p>
        </p:txBody>
      </p:sp>
      <p:sp>
        <p:nvSpPr>
          <p:cNvPr id="8" name="Google Shape;8;p31"/>
          <p:cNvSpPr txBox="1">
            <a:spLocks noGrp="1"/>
          </p:cNvSpPr>
          <p:nvPr>
            <p:ph type="sldNum" idx="12"/>
          </p:nvPr>
        </p:nvSpPr>
        <p:spPr>
          <a:xfrm>
            <a:off x="5892800" y="6172200"/>
            <a:ext cx="2844800" cy="368301"/>
          </a:xfrm>
          <a:prstGeom prst="rect">
            <a:avLst/>
          </a:prstGeom>
          <a:noFill/>
          <a:ln>
            <a:noFill/>
          </a:ln>
        </p:spPr>
        <p:txBody>
          <a:bodyPr spcFirstLastPara="1" wrap="square" lIns="45700" tIns="45700" rIns="45700" bIns="45700" anchor="ctr" anchorCtr="0">
            <a:spAutoFit/>
          </a:bodyPr>
          <a:lstStyle>
            <a:lvl1pPr marL="0" marR="0" lvl="0" indent="0" algn="r" rtl="0">
              <a:lnSpc>
                <a:spcPct val="100000"/>
              </a:lnSpc>
              <a:spcBef>
                <a:spcPts val="0"/>
              </a:spcBef>
              <a:spcAft>
                <a:spcPts val="0"/>
              </a:spcAft>
              <a:buClr>
                <a:srgbClr val="000000"/>
              </a:buClr>
              <a:buSzPts val="1200"/>
              <a:buFont typeface="Raleway Thin"/>
              <a:buNone/>
              <a:defRPr sz="1200" b="0" i="0" u="none" strike="noStrike" cap="none">
                <a:solidFill>
                  <a:srgbClr val="000000"/>
                </a:solidFill>
                <a:latin typeface="Raleway Thin"/>
                <a:ea typeface="Raleway Thin"/>
                <a:cs typeface="Raleway Thin"/>
                <a:sym typeface="Raleway Thin"/>
              </a:defRPr>
            </a:lvl1pPr>
            <a:lvl2pPr marL="0" marR="0" lvl="1" indent="0" algn="r" rtl="0">
              <a:lnSpc>
                <a:spcPct val="100000"/>
              </a:lnSpc>
              <a:spcBef>
                <a:spcPts val="0"/>
              </a:spcBef>
              <a:spcAft>
                <a:spcPts val="0"/>
              </a:spcAft>
              <a:buClr>
                <a:srgbClr val="000000"/>
              </a:buClr>
              <a:buSzPts val="1200"/>
              <a:buFont typeface="Raleway Thin"/>
              <a:buNone/>
              <a:defRPr sz="1200" b="0" i="0" u="none" strike="noStrike" cap="none">
                <a:solidFill>
                  <a:srgbClr val="000000"/>
                </a:solidFill>
                <a:latin typeface="Raleway Thin"/>
                <a:ea typeface="Raleway Thin"/>
                <a:cs typeface="Raleway Thin"/>
                <a:sym typeface="Raleway Thin"/>
              </a:defRPr>
            </a:lvl2pPr>
            <a:lvl3pPr marL="0" marR="0" lvl="2" indent="0" algn="r" rtl="0">
              <a:lnSpc>
                <a:spcPct val="100000"/>
              </a:lnSpc>
              <a:spcBef>
                <a:spcPts val="0"/>
              </a:spcBef>
              <a:spcAft>
                <a:spcPts val="0"/>
              </a:spcAft>
              <a:buClr>
                <a:srgbClr val="000000"/>
              </a:buClr>
              <a:buSzPts val="1200"/>
              <a:buFont typeface="Raleway Thin"/>
              <a:buNone/>
              <a:defRPr sz="1200" b="0" i="0" u="none" strike="noStrike" cap="none">
                <a:solidFill>
                  <a:srgbClr val="000000"/>
                </a:solidFill>
                <a:latin typeface="Raleway Thin"/>
                <a:ea typeface="Raleway Thin"/>
                <a:cs typeface="Raleway Thin"/>
                <a:sym typeface="Raleway Thin"/>
              </a:defRPr>
            </a:lvl3pPr>
            <a:lvl4pPr marL="0" marR="0" lvl="3" indent="0" algn="r" rtl="0">
              <a:lnSpc>
                <a:spcPct val="100000"/>
              </a:lnSpc>
              <a:spcBef>
                <a:spcPts val="0"/>
              </a:spcBef>
              <a:spcAft>
                <a:spcPts val="0"/>
              </a:spcAft>
              <a:buClr>
                <a:srgbClr val="000000"/>
              </a:buClr>
              <a:buSzPts val="1200"/>
              <a:buFont typeface="Raleway Thin"/>
              <a:buNone/>
              <a:defRPr sz="1200" b="0" i="0" u="none" strike="noStrike" cap="none">
                <a:solidFill>
                  <a:srgbClr val="000000"/>
                </a:solidFill>
                <a:latin typeface="Raleway Thin"/>
                <a:ea typeface="Raleway Thin"/>
                <a:cs typeface="Raleway Thin"/>
                <a:sym typeface="Raleway Thin"/>
              </a:defRPr>
            </a:lvl4pPr>
            <a:lvl5pPr marL="0" marR="0" lvl="4" indent="0" algn="r" rtl="0">
              <a:lnSpc>
                <a:spcPct val="100000"/>
              </a:lnSpc>
              <a:spcBef>
                <a:spcPts val="0"/>
              </a:spcBef>
              <a:spcAft>
                <a:spcPts val="0"/>
              </a:spcAft>
              <a:buClr>
                <a:srgbClr val="000000"/>
              </a:buClr>
              <a:buSzPts val="1200"/>
              <a:buFont typeface="Raleway Thin"/>
              <a:buNone/>
              <a:defRPr sz="1200" b="0" i="0" u="none" strike="noStrike" cap="none">
                <a:solidFill>
                  <a:srgbClr val="000000"/>
                </a:solidFill>
                <a:latin typeface="Raleway Thin"/>
                <a:ea typeface="Raleway Thin"/>
                <a:cs typeface="Raleway Thin"/>
                <a:sym typeface="Raleway Thin"/>
              </a:defRPr>
            </a:lvl5pPr>
            <a:lvl6pPr marL="0" marR="0" lvl="5" indent="0" algn="r" rtl="0">
              <a:lnSpc>
                <a:spcPct val="100000"/>
              </a:lnSpc>
              <a:spcBef>
                <a:spcPts val="0"/>
              </a:spcBef>
              <a:spcAft>
                <a:spcPts val="0"/>
              </a:spcAft>
              <a:buClr>
                <a:srgbClr val="000000"/>
              </a:buClr>
              <a:buSzPts val="1200"/>
              <a:buFont typeface="Raleway Thin"/>
              <a:buNone/>
              <a:defRPr sz="1200" b="0" i="0" u="none" strike="noStrike" cap="none">
                <a:solidFill>
                  <a:srgbClr val="000000"/>
                </a:solidFill>
                <a:latin typeface="Raleway Thin"/>
                <a:ea typeface="Raleway Thin"/>
                <a:cs typeface="Raleway Thin"/>
                <a:sym typeface="Raleway Thin"/>
              </a:defRPr>
            </a:lvl6pPr>
            <a:lvl7pPr marL="0" marR="0" lvl="6" indent="0" algn="r" rtl="0">
              <a:lnSpc>
                <a:spcPct val="100000"/>
              </a:lnSpc>
              <a:spcBef>
                <a:spcPts val="0"/>
              </a:spcBef>
              <a:spcAft>
                <a:spcPts val="0"/>
              </a:spcAft>
              <a:buClr>
                <a:srgbClr val="000000"/>
              </a:buClr>
              <a:buSzPts val="1200"/>
              <a:buFont typeface="Raleway Thin"/>
              <a:buNone/>
              <a:defRPr sz="1200" b="0" i="0" u="none" strike="noStrike" cap="none">
                <a:solidFill>
                  <a:srgbClr val="000000"/>
                </a:solidFill>
                <a:latin typeface="Raleway Thin"/>
                <a:ea typeface="Raleway Thin"/>
                <a:cs typeface="Raleway Thin"/>
                <a:sym typeface="Raleway Thin"/>
              </a:defRPr>
            </a:lvl7pPr>
            <a:lvl8pPr marL="0" marR="0" lvl="7" indent="0" algn="r" rtl="0">
              <a:lnSpc>
                <a:spcPct val="100000"/>
              </a:lnSpc>
              <a:spcBef>
                <a:spcPts val="0"/>
              </a:spcBef>
              <a:spcAft>
                <a:spcPts val="0"/>
              </a:spcAft>
              <a:buClr>
                <a:srgbClr val="000000"/>
              </a:buClr>
              <a:buSzPts val="1200"/>
              <a:buFont typeface="Raleway Thin"/>
              <a:buNone/>
              <a:defRPr sz="1200" b="0" i="0" u="none" strike="noStrike" cap="none">
                <a:solidFill>
                  <a:srgbClr val="000000"/>
                </a:solidFill>
                <a:latin typeface="Raleway Thin"/>
                <a:ea typeface="Raleway Thin"/>
                <a:cs typeface="Raleway Thin"/>
                <a:sym typeface="Raleway Thin"/>
              </a:defRPr>
            </a:lvl8pPr>
            <a:lvl9pPr marL="0" marR="0" lvl="8" indent="0" algn="r" rtl="0">
              <a:lnSpc>
                <a:spcPct val="100000"/>
              </a:lnSpc>
              <a:spcBef>
                <a:spcPts val="0"/>
              </a:spcBef>
              <a:spcAft>
                <a:spcPts val="0"/>
              </a:spcAft>
              <a:buClr>
                <a:srgbClr val="000000"/>
              </a:buClr>
              <a:buSzPts val="1200"/>
              <a:buFont typeface="Raleway Thin"/>
              <a:buNone/>
              <a:defRPr sz="1200" b="0" i="0" u="none" strike="noStrike" cap="none">
                <a:solidFill>
                  <a:srgbClr val="000000"/>
                </a:solidFill>
                <a:latin typeface="Raleway Thin"/>
                <a:ea typeface="Raleway Thin"/>
                <a:cs typeface="Raleway Thin"/>
                <a:sym typeface="Raleway Thin"/>
              </a:defRPr>
            </a:lvl9p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8" Type="http://schemas.openxmlformats.org/officeDocument/2006/relationships/hyperlink" Target="https://etc-corporate.org/?page=research-intelligence" TargetMode="External"/><Relationship Id="rId3" Type="http://schemas.openxmlformats.org/officeDocument/2006/relationships/image" Target="../media/image1.png"/><Relationship Id="rId7" Type="http://schemas.openxmlformats.org/officeDocument/2006/relationships/hyperlink" Target="https://ec.europa.eu/eurostat/statistics-explained/index.php/Tourism_statistics" TargetMode="External"/><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hyperlink" Target="https://ec.europa.eu/growth/tools-databases/vto/" TargetMode="External"/><Relationship Id="rId5" Type="http://schemas.openxmlformats.org/officeDocument/2006/relationships/image" Target="../media/image2.png"/><Relationship Id="rId4" Type="http://schemas.openxmlformats.org/officeDocument/2006/relationships/image" Target="../media/image4.png"/></Relationships>
</file>

<file path=ppt/slides/_rels/slide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2.png"/><Relationship Id="rId4" Type="http://schemas.openxmlformats.org/officeDocument/2006/relationships/image" Target="../media/image4.png"/></Relationships>
</file>

<file path=ppt/slides/_rels/slide12.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1.png"/><Relationship Id="rId7" Type="http://schemas.openxmlformats.org/officeDocument/2006/relationships/image" Target="../media/image10.png"/><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image" Target="../media/image9.png"/><Relationship Id="rId5" Type="http://schemas.openxmlformats.org/officeDocument/2006/relationships/image" Target="../media/image2.png"/><Relationship Id="rId4" Type="http://schemas.openxmlformats.org/officeDocument/2006/relationships/image" Target="../media/image4.png"/></Relationships>
</file>

<file path=ppt/slides/_rels/slide13.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image" Target="../media/image1.png"/><Relationship Id="rId7" Type="http://schemas.openxmlformats.org/officeDocument/2006/relationships/image" Target="../media/image13.png"/><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image" Target="../media/image12.png"/><Relationship Id="rId5" Type="http://schemas.openxmlformats.org/officeDocument/2006/relationships/image" Target="../media/image2.png"/><Relationship Id="rId4" Type="http://schemas.openxmlformats.org/officeDocument/2006/relationships/image" Target="../media/image4.png"/></Relationships>
</file>

<file path=ppt/slides/_rels/slide14.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image" Target="../media/image1.png"/><Relationship Id="rId7" Type="http://schemas.openxmlformats.org/officeDocument/2006/relationships/hyperlink" Target="https://ec.europa.eu/eurostat/data/database" TargetMode="External"/><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hyperlink" Target="https://ec.europa.eu/growth/tools-databases/vto/country-fact-sheets" TargetMode="External"/><Relationship Id="rId5" Type="http://schemas.openxmlformats.org/officeDocument/2006/relationships/image" Target="../media/image2.png"/><Relationship Id="rId4" Type="http://schemas.openxmlformats.org/officeDocument/2006/relationships/image" Target="../media/image4.png"/><Relationship Id="rId9" Type="http://schemas.openxmlformats.org/officeDocument/2006/relationships/image" Target="../media/image16.png"/></Relationships>
</file>

<file path=ppt/slides/_rels/slide1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image" Target="../media/image17.png"/><Relationship Id="rId5" Type="http://schemas.openxmlformats.org/officeDocument/2006/relationships/image" Target="../media/image2.png"/><Relationship Id="rId4" Type="http://schemas.openxmlformats.org/officeDocument/2006/relationships/image" Target="../media/image4.png"/></Relationships>
</file>

<file path=ppt/slides/_rels/slide1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image" Target="../media/image18.png"/><Relationship Id="rId5" Type="http://schemas.openxmlformats.org/officeDocument/2006/relationships/image" Target="../media/image2.png"/><Relationship Id="rId4" Type="http://schemas.openxmlformats.org/officeDocument/2006/relationships/image" Target="../media/image4.png"/></Relationships>
</file>

<file path=ppt/slides/_rels/slide1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image" Target="../media/image19.emf"/><Relationship Id="rId5" Type="http://schemas.openxmlformats.org/officeDocument/2006/relationships/image" Target="../media/image2.png"/><Relationship Id="rId4" Type="http://schemas.openxmlformats.org/officeDocument/2006/relationships/image" Target="../media/image4.png"/></Relationships>
</file>

<file path=ppt/slides/_rels/slide1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8.xml"/><Relationship Id="rId1" Type="http://schemas.openxmlformats.org/officeDocument/2006/relationships/slideLayout" Target="../slideLayouts/slideLayout1.xml"/><Relationship Id="rId5" Type="http://schemas.openxmlformats.org/officeDocument/2006/relationships/image" Target="../media/image2.png"/><Relationship Id="rId4" Type="http://schemas.openxmlformats.org/officeDocument/2006/relationships/image" Target="../media/image4.png"/></Relationships>
</file>

<file path=ppt/slides/_rels/slide1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9.xml"/><Relationship Id="rId1" Type="http://schemas.openxmlformats.org/officeDocument/2006/relationships/slideLayout" Target="../slideLayouts/slideLayout1.xml"/><Relationship Id="rId5" Type="http://schemas.openxmlformats.org/officeDocument/2006/relationships/image" Target="../media/image2.png"/><Relationship Id="rId4" Type="http://schemas.openxmlformats.org/officeDocument/2006/relationships/image" Target="../media/image4.png"/></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2.png"/><Relationship Id="rId4" Type="http://schemas.openxmlformats.org/officeDocument/2006/relationships/image" Target="../media/image4.png"/></Relationships>
</file>

<file path=ppt/slides/_rels/slide2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0.xml"/><Relationship Id="rId1" Type="http://schemas.openxmlformats.org/officeDocument/2006/relationships/slideLayout" Target="../slideLayouts/slideLayout1.xml"/><Relationship Id="rId5" Type="http://schemas.openxmlformats.org/officeDocument/2006/relationships/image" Target="../media/image2.png"/><Relationship Id="rId4" Type="http://schemas.openxmlformats.org/officeDocument/2006/relationships/image" Target="../media/image4.png"/></Relationships>
</file>

<file path=ppt/slides/_rels/slide2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1.xml"/><Relationship Id="rId1" Type="http://schemas.openxmlformats.org/officeDocument/2006/relationships/slideLayout" Target="../slideLayouts/slideLayout1.xml"/><Relationship Id="rId6" Type="http://schemas.openxmlformats.org/officeDocument/2006/relationships/image" Target="../media/image20.png"/><Relationship Id="rId5" Type="http://schemas.openxmlformats.org/officeDocument/2006/relationships/image" Target="../media/image2.png"/><Relationship Id="rId4" Type="http://schemas.openxmlformats.org/officeDocument/2006/relationships/image" Target="../media/image4.png"/></Relationships>
</file>

<file path=ppt/slides/_rels/slide2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2.xml"/><Relationship Id="rId1" Type="http://schemas.openxmlformats.org/officeDocument/2006/relationships/slideLayout" Target="../slideLayouts/slideLayout1.xml"/><Relationship Id="rId5" Type="http://schemas.openxmlformats.org/officeDocument/2006/relationships/image" Target="../media/image2.png"/><Relationship Id="rId4" Type="http://schemas.openxmlformats.org/officeDocument/2006/relationships/image" Target="../media/image4.png"/></Relationships>
</file>

<file path=ppt/slides/_rels/slide2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3.xml"/><Relationship Id="rId1" Type="http://schemas.openxmlformats.org/officeDocument/2006/relationships/slideLayout" Target="../slideLayouts/slideLayout1.xml"/><Relationship Id="rId5" Type="http://schemas.openxmlformats.org/officeDocument/2006/relationships/image" Target="../media/image2.png"/><Relationship Id="rId4" Type="http://schemas.openxmlformats.org/officeDocument/2006/relationships/image" Target="../media/image4.png"/></Relationships>
</file>

<file path=ppt/slides/_rels/slide2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4.xml"/><Relationship Id="rId1" Type="http://schemas.openxmlformats.org/officeDocument/2006/relationships/slideLayout" Target="../slideLayouts/slideLayout1.xml"/><Relationship Id="rId5" Type="http://schemas.openxmlformats.org/officeDocument/2006/relationships/image" Target="../media/image2.png"/><Relationship Id="rId4" Type="http://schemas.openxmlformats.org/officeDocument/2006/relationships/image" Target="../media/image4.png"/></Relationships>
</file>

<file path=ppt/slides/_rels/slide2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5.xml"/><Relationship Id="rId1" Type="http://schemas.openxmlformats.org/officeDocument/2006/relationships/slideLayout" Target="../slideLayouts/slideLayout1.xml"/><Relationship Id="rId5" Type="http://schemas.openxmlformats.org/officeDocument/2006/relationships/image" Target="../media/image2.png"/><Relationship Id="rId4" Type="http://schemas.openxmlformats.org/officeDocument/2006/relationships/image" Target="../media/image4.png"/></Relationships>
</file>

<file path=ppt/slides/_rels/slide2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6.xml"/><Relationship Id="rId1" Type="http://schemas.openxmlformats.org/officeDocument/2006/relationships/slideLayout" Target="../slideLayouts/slideLayout1.xml"/><Relationship Id="rId5" Type="http://schemas.openxmlformats.org/officeDocument/2006/relationships/image" Target="../media/image2.png"/><Relationship Id="rId4" Type="http://schemas.openxmlformats.org/officeDocument/2006/relationships/image" Target="../media/image4.png"/></Relationships>
</file>

<file path=ppt/slides/_rels/slide2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7.xml"/><Relationship Id="rId1" Type="http://schemas.openxmlformats.org/officeDocument/2006/relationships/slideLayout" Target="../slideLayouts/slideLayout1.xml"/><Relationship Id="rId5" Type="http://schemas.openxmlformats.org/officeDocument/2006/relationships/image" Target="../media/image2.png"/><Relationship Id="rId4" Type="http://schemas.openxmlformats.org/officeDocument/2006/relationships/image" Target="../media/image4.png"/></Relationships>
</file>

<file path=ppt/slides/_rels/slide2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8.xml"/><Relationship Id="rId1" Type="http://schemas.openxmlformats.org/officeDocument/2006/relationships/slideLayout" Target="../slideLayouts/slideLayout1.xml"/><Relationship Id="rId5" Type="http://schemas.openxmlformats.org/officeDocument/2006/relationships/image" Target="../media/image2.png"/><Relationship Id="rId4" Type="http://schemas.openxmlformats.org/officeDocument/2006/relationships/image" Target="../media/image4.png"/></Relationships>
</file>

<file path=ppt/slides/_rels/slide2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9.xml"/><Relationship Id="rId1" Type="http://schemas.openxmlformats.org/officeDocument/2006/relationships/slideLayout" Target="../slideLayouts/slideLayout1.xml"/><Relationship Id="rId6" Type="http://schemas.openxmlformats.org/officeDocument/2006/relationships/image" Target="../media/image21.png"/><Relationship Id="rId5" Type="http://schemas.openxmlformats.org/officeDocument/2006/relationships/image" Target="../media/image2.png"/><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2.png"/><Relationship Id="rId4" Type="http://schemas.openxmlformats.org/officeDocument/2006/relationships/image" Target="../media/image4.png"/></Relationships>
</file>

<file path=ppt/slides/_rels/slide3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0.xml"/><Relationship Id="rId1" Type="http://schemas.openxmlformats.org/officeDocument/2006/relationships/slideLayout" Target="../slideLayouts/slideLayout1.xml"/><Relationship Id="rId6" Type="http://schemas.openxmlformats.org/officeDocument/2006/relationships/image" Target="../media/image22.png"/><Relationship Id="rId5" Type="http://schemas.openxmlformats.org/officeDocument/2006/relationships/image" Target="../media/image2.png"/><Relationship Id="rId4" Type="http://schemas.openxmlformats.org/officeDocument/2006/relationships/image" Target="../media/image4.png"/></Relationships>
</file>

<file path=ppt/slides/_rels/slide3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1.xml"/><Relationship Id="rId1" Type="http://schemas.openxmlformats.org/officeDocument/2006/relationships/slideLayout" Target="../slideLayouts/slideLayout1.xml"/><Relationship Id="rId6" Type="http://schemas.openxmlformats.org/officeDocument/2006/relationships/image" Target="../media/image23.png"/><Relationship Id="rId5" Type="http://schemas.openxmlformats.org/officeDocument/2006/relationships/image" Target="../media/image2.png"/><Relationship Id="rId4" Type="http://schemas.openxmlformats.org/officeDocument/2006/relationships/image" Target="../media/image4.png"/></Relationships>
</file>

<file path=ppt/slides/_rels/slide32.xml.rels><?xml version="1.0" encoding="UTF-8" standalone="yes"?>
<Relationships xmlns="http://schemas.openxmlformats.org/package/2006/relationships"><Relationship Id="rId3" Type="http://schemas.openxmlformats.org/officeDocument/2006/relationships/notesSlide" Target="../notesSlides/notesSlide32.xml"/><Relationship Id="rId7" Type="http://schemas.openxmlformats.org/officeDocument/2006/relationships/oleObject" Target="../embeddings/oleObject1.bin"/><Relationship Id="rId2" Type="http://schemas.openxmlformats.org/officeDocument/2006/relationships/slideLayout" Target="../slideLayouts/slideLayout1.xml"/><Relationship Id="rId1" Type="http://schemas.openxmlformats.org/officeDocument/2006/relationships/vmlDrawing" Target="../drawings/vmlDrawing1.vml"/><Relationship Id="rId6" Type="http://schemas.openxmlformats.org/officeDocument/2006/relationships/image" Target="../media/image2.png"/><Relationship Id="rId5" Type="http://schemas.openxmlformats.org/officeDocument/2006/relationships/image" Target="../media/image4.png"/><Relationship Id="rId4" Type="http://schemas.openxmlformats.org/officeDocument/2006/relationships/image" Target="../media/image1.png"/></Relationships>
</file>

<file path=ppt/slides/_rels/slide33.xml.rels><?xml version="1.0" encoding="UTF-8" standalone="yes"?>
<Relationships xmlns="http://schemas.openxmlformats.org/package/2006/relationships"><Relationship Id="rId8" Type="http://schemas.openxmlformats.org/officeDocument/2006/relationships/oleObject" Target="../embeddings/oleObject3.bin"/><Relationship Id="rId3" Type="http://schemas.openxmlformats.org/officeDocument/2006/relationships/notesSlide" Target="../notesSlides/notesSlide33.xml"/><Relationship Id="rId7" Type="http://schemas.openxmlformats.org/officeDocument/2006/relationships/image" Target="../media/image2.png"/><Relationship Id="rId2" Type="http://schemas.openxmlformats.org/officeDocument/2006/relationships/slideLayout" Target="../slideLayouts/slideLayout1.xml"/><Relationship Id="rId1" Type="http://schemas.openxmlformats.org/officeDocument/2006/relationships/vmlDrawing" Target="../drawings/vmlDrawing2.vml"/><Relationship Id="rId6" Type="http://schemas.openxmlformats.org/officeDocument/2006/relationships/image" Target="../media/image4.png"/><Relationship Id="rId5" Type="http://schemas.openxmlformats.org/officeDocument/2006/relationships/image" Target="../media/image1.png"/><Relationship Id="rId4" Type="http://schemas.openxmlformats.org/officeDocument/2006/relationships/oleObject" Target="../embeddings/oleObject2.bin"/></Relationships>
</file>

<file path=ppt/slides/_rels/slide34.xml.rels><?xml version="1.0" encoding="UTF-8" standalone="yes"?>
<Relationships xmlns="http://schemas.openxmlformats.org/package/2006/relationships"><Relationship Id="rId3" Type="http://schemas.openxmlformats.org/officeDocument/2006/relationships/notesSlide" Target="../notesSlides/notesSlide34.xml"/><Relationship Id="rId7" Type="http://schemas.openxmlformats.org/officeDocument/2006/relationships/oleObject" Target="../embeddings/oleObject4.bin"/><Relationship Id="rId2" Type="http://schemas.openxmlformats.org/officeDocument/2006/relationships/slideLayout" Target="../slideLayouts/slideLayout1.xml"/><Relationship Id="rId1" Type="http://schemas.openxmlformats.org/officeDocument/2006/relationships/vmlDrawing" Target="../drawings/vmlDrawing3.vml"/><Relationship Id="rId6" Type="http://schemas.openxmlformats.org/officeDocument/2006/relationships/image" Target="../media/image2.png"/><Relationship Id="rId5" Type="http://schemas.openxmlformats.org/officeDocument/2006/relationships/image" Target="../media/image4.png"/><Relationship Id="rId4" Type="http://schemas.openxmlformats.org/officeDocument/2006/relationships/image" Target="../media/image1.png"/></Relationships>
</file>

<file path=ppt/slides/_rels/slide35.xml.rels><?xml version="1.0" encoding="UTF-8" standalone="yes"?>
<Relationships xmlns="http://schemas.openxmlformats.org/package/2006/relationships"><Relationship Id="rId3" Type="http://schemas.openxmlformats.org/officeDocument/2006/relationships/notesSlide" Target="../notesSlides/notesSlide35.xml"/><Relationship Id="rId7" Type="http://schemas.openxmlformats.org/officeDocument/2006/relationships/oleObject" Target="../embeddings/oleObject5.bin"/><Relationship Id="rId2" Type="http://schemas.openxmlformats.org/officeDocument/2006/relationships/slideLayout" Target="../slideLayouts/slideLayout1.xml"/><Relationship Id="rId1" Type="http://schemas.openxmlformats.org/officeDocument/2006/relationships/vmlDrawing" Target="../drawings/vmlDrawing4.vml"/><Relationship Id="rId6" Type="http://schemas.openxmlformats.org/officeDocument/2006/relationships/image" Target="../media/image2.png"/><Relationship Id="rId5" Type="http://schemas.openxmlformats.org/officeDocument/2006/relationships/image" Target="../media/image4.png"/><Relationship Id="rId4" Type="http://schemas.openxmlformats.org/officeDocument/2006/relationships/image" Target="../media/image1.png"/></Relationships>
</file>

<file path=ppt/slides/_rels/slide36.xml.rels><?xml version="1.0" encoding="UTF-8" standalone="yes"?>
<Relationships xmlns="http://schemas.openxmlformats.org/package/2006/relationships"><Relationship Id="rId3" Type="http://schemas.openxmlformats.org/officeDocument/2006/relationships/notesSlide" Target="../notesSlides/notesSlide36.xml"/><Relationship Id="rId7" Type="http://schemas.openxmlformats.org/officeDocument/2006/relationships/oleObject" Target="../embeddings/oleObject6.bin"/><Relationship Id="rId2" Type="http://schemas.openxmlformats.org/officeDocument/2006/relationships/slideLayout" Target="../slideLayouts/slideLayout1.xml"/><Relationship Id="rId1" Type="http://schemas.openxmlformats.org/officeDocument/2006/relationships/vmlDrawing" Target="../drawings/vmlDrawing5.vml"/><Relationship Id="rId6" Type="http://schemas.openxmlformats.org/officeDocument/2006/relationships/image" Target="../media/image2.png"/><Relationship Id="rId5" Type="http://schemas.openxmlformats.org/officeDocument/2006/relationships/image" Target="../media/image4.png"/><Relationship Id="rId4" Type="http://schemas.openxmlformats.org/officeDocument/2006/relationships/image" Target="../media/image1.png"/></Relationships>
</file>

<file path=ppt/slides/_rels/slide37.xml.rels><?xml version="1.0" encoding="UTF-8" standalone="yes"?>
<Relationships xmlns="http://schemas.openxmlformats.org/package/2006/relationships"><Relationship Id="rId3" Type="http://schemas.openxmlformats.org/officeDocument/2006/relationships/notesSlide" Target="../notesSlides/notesSlide37.xml"/><Relationship Id="rId7" Type="http://schemas.openxmlformats.org/officeDocument/2006/relationships/oleObject" Target="../embeddings/oleObject7.bin"/><Relationship Id="rId2" Type="http://schemas.openxmlformats.org/officeDocument/2006/relationships/slideLayout" Target="../slideLayouts/slideLayout1.xml"/><Relationship Id="rId1" Type="http://schemas.openxmlformats.org/officeDocument/2006/relationships/vmlDrawing" Target="../drawings/vmlDrawing6.vml"/><Relationship Id="rId6" Type="http://schemas.openxmlformats.org/officeDocument/2006/relationships/image" Target="../media/image2.png"/><Relationship Id="rId5" Type="http://schemas.openxmlformats.org/officeDocument/2006/relationships/image" Target="../media/image4.png"/><Relationship Id="rId4" Type="http://schemas.openxmlformats.org/officeDocument/2006/relationships/image" Target="../media/image1.png"/></Relationships>
</file>

<file path=ppt/slides/_rels/slide38.xml.rels><?xml version="1.0" encoding="UTF-8" standalone="yes"?>
<Relationships xmlns="http://schemas.openxmlformats.org/package/2006/relationships"><Relationship Id="rId3" Type="http://schemas.openxmlformats.org/officeDocument/2006/relationships/notesSlide" Target="../notesSlides/notesSlide38.xml"/><Relationship Id="rId7" Type="http://schemas.openxmlformats.org/officeDocument/2006/relationships/oleObject" Target="../embeddings/oleObject8.bin"/><Relationship Id="rId2" Type="http://schemas.openxmlformats.org/officeDocument/2006/relationships/slideLayout" Target="../slideLayouts/slideLayout1.xml"/><Relationship Id="rId1" Type="http://schemas.openxmlformats.org/officeDocument/2006/relationships/vmlDrawing" Target="../drawings/vmlDrawing7.vml"/><Relationship Id="rId6" Type="http://schemas.openxmlformats.org/officeDocument/2006/relationships/image" Target="../media/image2.png"/><Relationship Id="rId5" Type="http://schemas.openxmlformats.org/officeDocument/2006/relationships/image" Target="../media/image4.png"/><Relationship Id="rId4" Type="http://schemas.openxmlformats.org/officeDocument/2006/relationships/image" Target="../media/image1.png"/></Relationships>
</file>

<file path=ppt/slides/_rels/slide3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9.xml"/><Relationship Id="rId1" Type="http://schemas.openxmlformats.org/officeDocument/2006/relationships/slideLayout" Target="../slideLayouts/slideLayout1.xml"/><Relationship Id="rId6" Type="http://schemas.openxmlformats.org/officeDocument/2006/relationships/image" Target="../media/image32.emf"/><Relationship Id="rId5" Type="http://schemas.openxmlformats.org/officeDocument/2006/relationships/image" Target="../media/image2.png"/><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2.png"/><Relationship Id="rId4" Type="http://schemas.openxmlformats.org/officeDocument/2006/relationships/image" Target="../media/image4.png"/></Relationships>
</file>

<file path=ppt/slides/_rels/slide4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0.xml"/><Relationship Id="rId1" Type="http://schemas.openxmlformats.org/officeDocument/2006/relationships/slideLayout" Target="../slideLayouts/slideLayout1.xml"/><Relationship Id="rId5" Type="http://schemas.openxmlformats.org/officeDocument/2006/relationships/image" Target="../media/image2.png"/><Relationship Id="rId4" Type="http://schemas.openxmlformats.org/officeDocument/2006/relationships/image" Target="../media/image4.png"/></Relationships>
</file>

<file path=ppt/slides/_rels/slide4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1.xml"/><Relationship Id="rId1" Type="http://schemas.openxmlformats.org/officeDocument/2006/relationships/slideLayout" Target="../slideLayouts/slideLayout3.xml"/><Relationship Id="rId5" Type="http://schemas.openxmlformats.org/officeDocument/2006/relationships/image" Target="../media/image3.png"/><Relationship Id="rId4" Type="http://schemas.openxmlformats.org/officeDocument/2006/relationships/image" Target="../media/image2.png"/></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2.png"/><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2.png"/><Relationship Id="rId4" Type="http://schemas.openxmlformats.org/officeDocument/2006/relationships/image" Target="../media/image4.png"/></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2.png"/><Relationship Id="rId4" Type="http://schemas.openxmlformats.org/officeDocument/2006/relationships/image" Target="../media/image4.png"/></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2.png"/><Relationship Id="rId4" Type="http://schemas.openxmlformats.org/officeDocument/2006/relationships/image" Target="../media/image4.png"/></Relationships>
</file>

<file path=ppt/slides/_rels/slide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9.xml"/><Relationship Id="rId1" Type="http://schemas.openxmlformats.org/officeDocument/2006/relationships/slideLayout" Target="../slideLayouts/slideLayout1.xml"/><Relationship Id="rId5" Type="http://schemas.openxmlformats.org/officeDocument/2006/relationships/image" Target="../media/image2.png"/><Relationship Id="rId4"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32"/>
        <p:cNvGrpSpPr/>
        <p:nvPr/>
      </p:nvGrpSpPr>
      <p:grpSpPr>
        <a:xfrm>
          <a:off x="0" y="0"/>
          <a:ext cx="0" cy="0"/>
          <a:chOff x="0" y="0"/>
          <a:chExt cx="0" cy="0"/>
        </a:xfrm>
      </p:grpSpPr>
      <p:pic>
        <p:nvPicPr>
          <p:cNvPr id="33" name="Google Shape;33;p1" descr="image.png"/>
          <p:cNvPicPr preferRelativeResize="0"/>
          <p:nvPr/>
        </p:nvPicPr>
        <p:blipFill rotWithShape="1">
          <a:blip r:embed="rId3">
            <a:alphaModFix/>
          </a:blip>
          <a:srcRect/>
          <a:stretch/>
        </p:blipFill>
        <p:spPr>
          <a:xfrm>
            <a:off x="9186862" y="204787"/>
            <a:ext cx="2763838" cy="603251"/>
          </a:xfrm>
          <a:prstGeom prst="rect">
            <a:avLst/>
          </a:prstGeom>
          <a:noFill/>
          <a:ln>
            <a:noFill/>
          </a:ln>
        </p:spPr>
      </p:pic>
      <p:pic>
        <p:nvPicPr>
          <p:cNvPr id="34" name="Google Shape;34;p1" descr="image.png"/>
          <p:cNvPicPr preferRelativeResize="0"/>
          <p:nvPr/>
        </p:nvPicPr>
        <p:blipFill rotWithShape="1">
          <a:blip r:embed="rId4">
            <a:alphaModFix/>
          </a:blip>
          <a:srcRect/>
          <a:stretch/>
        </p:blipFill>
        <p:spPr>
          <a:xfrm>
            <a:off x="401637" y="225425"/>
            <a:ext cx="6096001" cy="1905000"/>
          </a:xfrm>
          <a:prstGeom prst="rect">
            <a:avLst/>
          </a:prstGeom>
          <a:noFill/>
          <a:ln>
            <a:noFill/>
          </a:ln>
        </p:spPr>
      </p:pic>
      <p:pic>
        <p:nvPicPr>
          <p:cNvPr id="35" name="Google Shape;35;p1" descr="image.png"/>
          <p:cNvPicPr preferRelativeResize="0"/>
          <p:nvPr/>
        </p:nvPicPr>
        <p:blipFill rotWithShape="1">
          <a:blip r:embed="rId5">
            <a:alphaModFix/>
          </a:blip>
          <a:srcRect/>
          <a:stretch/>
        </p:blipFill>
        <p:spPr>
          <a:xfrm>
            <a:off x="0" y="4073525"/>
            <a:ext cx="12192000" cy="2846388"/>
          </a:xfrm>
          <a:prstGeom prst="rect">
            <a:avLst/>
          </a:prstGeom>
          <a:noFill/>
          <a:ln>
            <a:noFill/>
          </a:ln>
        </p:spPr>
      </p:pic>
      <p:sp>
        <p:nvSpPr>
          <p:cNvPr id="36" name="Google Shape;36;p1"/>
          <p:cNvSpPr txBox="1"/>
          <p:nvPr/>
        </p:nvSpPr>
        <p:spPr>
          <a:xfrm>
            <a:off x="1089823" y="2395854"/>
            <a:ext cx="9690349" cy="615513"/>
          </a:xfrm>
          <a:prstGeom prst="rect">
            <a:avLst/>
          </a:prstGeom>
          <a:noFill/>
          <a:ln>
            <a:noFill/>
          </a:ln>
        </p:spPr>
        <p:txBody>
          <a:bodyPr spcFirstLastPara="1" wrap="square" lIns="45700" tIns="45700" rIns="45700" bIns="45700" anchor="t" anchorCtr="0">
            <a:spAutoFit/>
          </a:bodyPr>
          <a:lstStyle/>
          <a:p>
            <a:pPr algn="ctr">
              <a:buSzPts val="3400"/>
            </a:pPr>
            <a:r>
              <a:rPr lang="el-GR" sz="3400" b="1" smtClean="0">
                <a:effectLst>
                  <a:outerShdw blurRad="38100" dist="38100" dir="2700000" algn="tl">
                    <a:srgbClr val="000000">
                      <a:alpha val="43137"/>
                    </a:srgbClr>
                  </a:outerShdw>
                </a:effectLst>
                <a:latin typeface="Arial" panose="020B0604020202020204" pitchFamily="34" charset="0"/>
                <a:ea typeface="Arial Rounded"/>
                <a:cs typeface="Arial" panose="020B0604020202020204" pitchFamily="34" charset="0"/>
                <a:sym typeface="Arial Rounded"/>
              </a:rPr>
              <a:t>Συλλογή και Ανάλυση Δεδομένων</a:t>
            </a:r>
            <a:endParaRPr sz="3400" b="1" i="0" u="none" strike="noStrike" cap="none">
              <a:solidFill>
                <a:srgbClr val="000000"/>
              </a:solidFill>
              <a:effectLst>
                <a:outerShdw blurRad="38100" dist="38100" dir="2700000" algn="tl">
                  <a:srgbClr val="000000">
                    <a:alpha val="43137"/>
                  </a:srgbClr>
                </a:outerShdw>
              </a:effectLst>
              <a:latin typeface="Arial" panose="020B0604020202020204" pitchFamily="34" charset="0"/>
              <a:ea typeface="Arial Rounded"/>
              <a:cs typeface="Arial" panose="020B0604020202020204" pitchFamily="34" charset="0"/>
              <a:sym typeface="Arial Rounded"/>
            </a:endParaRPr>
          </a:p>
        </p:txBody>
      </p:sp>
      <p:sp>
        <p:nvSpPr>
          <p:cNvPr id="37" name="Google Shape;37;p1"/>
          <p:cNvSpPr txBox="1"/>
          <p:nvPr/>
        </p:nvSpPr>
        <p:spPr>
          <a:xfrm>
            <a:off x="3888951" y="3174044"/>
            <a:ext cx="4092092" cy="461624"/>
          </a:xfrm>
          <a:prstGeom prst="rect">
            <a:avLst/>
          </a:prstGeom>
          <a:noFill/>
          <a:ln>
            <a:noFill/>
          </a:ln>
        </p:spPr>
        <p:txBody>
          <a:bodyPr spcFirstLastPara="1" wrap="square" lIns="45700" tIns="45700" rIns="45700" bIns="45700" anchor="t" anchorCtr="0">
            <a:spAutoFit/>
          </a:bodyPr>
          <a:lstStyle/>
          <a:p>
            <a:pPr algn="ctr">
              <a:buSzPts val="2300"/>
            </a:pPr>
            <a:r>
              <a:rPr lang="en-US" sz="2400" b="1" i="0" u="none" strike="noStrike" cap="none" smtClean="0">
                <a:solidFill>
                  <a:srgbClr val="000000"/>
                </a:solidFill>
                <a:latin typeface="Arial" panose="020B0604020202020204" pitchFamily="34" charset="0"/>
                <a:ea typeface="Arial Rounded"/>
                <a:cs typeface="Arial" panose="020B0604020202020204" pitchFamily="34" charset="0"/>
                <a:sym typeface="Arial Rounded"/>
              </a:rPr>
              <a:t>(</a:t>
            </a:r>
            <a:r>
              <a:rPr lang="el-GR" sz="2400" b="1" i="1" smtClean="0">
                <a:solidFill>
                  <a:schemeClr val="tx1"/>
                </a:solidFill>
                <a:effectLst>
                  <a:outerShdw blurRad="38100" dist="38100" dir="2700000" algn="tl">
                    <a:srgbClr val="000000">
                      <a:alpha val="43137"/>
                    </a:srgbClr>
                  </a:outerShdw>
                </a:effectLst>
                <a:latin typeface="Arial" panose="020B0604020202020204" pitchFamily="34" charset="0"/>
                <a:ea typeface="Arial Rounded"/>
                <a:cs typeface="Arial" panose="020B0604020202020204" pitchFamily="34" charset="0"/>
                <a:sym typeface="Arial Rounded"/>
              </a:rPr>
              <a:t>Επιχειρηματικότητα</a:t>
            </a:r>
            <a:r>
              <a:rPr lang="en-US" sz="2400" b="1" i="0" u="none" strike="noStrike" cap="none" smtClean="0">
                <a:solidFill>
                  <a:srgbClr val="000000"/>
                </a:solidFill>
                <a:latin typeface="Arial" panose="020B0604020202020204" pitchFamily="34" charset="0"/>
                <a:ea typeface="Arial Rounded"/>
                <a:cs typeface="Arial" panose="020B0604020202020204" pitchFamily="34" charset="0"/>
                <a:sym typeface="Arial Rounded"/>
              </a:rPr>
              <a:t>)</a:t>
            </a:r>
            <a:endParaRPr sz="2400">
              <a:latin typeface="Arial" panose="020B0604020202020204" pitchFamily="34" charset="0"/>
              <a:cs typeface="Arial" panose="020B0604020202020204" pitchFamily="34" charset="0"/>
            </a:endParaRPr>
          </a:p>
        </p:txBody>
      </p:sp>
      <p:sp>
        <p:nvSpPr>
          <p:cNvPr id="38" name="Google Shape;38;p1"/>
          <p:cNvSpPr txBox="1"/>
          <p:nvPr/>
        </p:nvSpPr>
        <p:spPr>
          <a:xfrm>
            <a:off x="9209087" y="892175"/>
            <a:ext cx="2581276" cy="980440"/>
          </a:xfrm>
          <a:prstGeom prst="rect">
            <a:avLst/>
          </a:prstGeom>
          <a:noFill/>
          <a:ln>
            <a:noFill/>
          </a:ln>
        </p:spPr>
        <p:txBody>
          <a:bodyPr spcFirstLastPara="1" wrap="square" lIns="45700" tIns="45700" rIns="45700" bIns="45700" anchor="t" anchorCtr="0">
            <a:spAutoFit/>
          </a:bodyPr>
          <a:lstStyle/>
          <a:p>
            <a:pPr marL="0" marR="0" lvl="0" indent="0" algn="l" rtl="0">
              <a:lnSpc>
                <a:spcPct val="100000"/>
              </a:lnSpc>
              <a:spcBef>
                <a:spcPts val="0"/>
              </a:spcBef>
              <a:spcAft>
                <a:spcPts val="0"/>
              </a:spcAft>
              <a:buClr>
                <a:srgbClr val="000000"/>
              </a:buClr>
              <a:buSzPts val="900"/>
              <a:buFont typeface="Raleway Thin"/>
              <a:buNone/>
            </a:pPr>
            <a:r>
              <a:rPr lang="en-US" sz="900" b="0" i="0" u="none" strike="noStrike" cap="none">
                <a:solidFill>
                  <a:srgbClr val="000000"/>
                </a:solidFill>
                <a:latin typeface="Raleway Thin"/>
                <a:ea typeface="Raleway Thin"/>
                <a:cs typeface="Raleway Thin"/>
                <a:sym typeface="Raleway Thin"/>
              </a:rPr>
              <a:t>With the support of the Erasmus+ programme of the European Union. This document and its contents reflects the views only of the authors, and the Commission cannot be held responsible for any use which may be made of the information contained therein.</a:t>
            </a:r>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fade">
                                      <p:cBhvr>
                                        <p:cTn id="7" dur="20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17"/>
        <p:cNvGrpSpPr/>
        <p:nvPr/>
      </p:nvGrpSpPr>
      <p:grpSpPr>
        <a:xfrm>
          <a:off x="0" y="0"/>
          <a:ext cx="0" cy="0"/>
          <a:chOff x="0" y="0"/>
          <a:chExt cx="0" cy="0"/>
        </a:xfrm>
      </p:grpSpPr>
      <p:pic>
        <p:nvPicPr>
          <p:cNvPr id="118" name="Google Shape;118;g99f1de2ff6_0_3" descr="image.png"/>
          <p:cNvPicPr preferRelativeResize="0"/>
          <p:nvPr/>
        </p:nvPicPr>
        <p:blipFill rotWithShape="1">
          <a:blip r:embed="rId3">
            <a:alphaModFix/>
          </a:blip>
          <a:srcRect/>
          <a:stretch/>
        </p:blipFill>
        <p:spPr>
          <a:xfrm>
            <a:off x="293687" y="6243637"/>
            <a:ext cx="2303463" cy="501651"/>
          </a:xfrm>
          <a:prstGeom prst="rect">
            <a:avLst/>
          </a:prstGeom>
          <a:noFill/>
          <a:ln>
            <a:noFill/>
          </a:ln>
        </p:spPr>
      </p:pic>
      <p:pic>
        <p:nvPicPr>
          <p:cNvPr id="119" name="Google Shape;119;g99f1de2ff6_0_3" descr="image.png"/>
          <p:cNvPicPr preferRelativeResize="0"/>
          <p:nvPr/>
        </p:nvPicPr>
        <p:blipFill rotWithShape="1">
          <a:blip r:embed="rId4">
            <a:alphaModFix/>
          </a:blip>
          <a:srcRect/>
          <a:stretch/>
        </p:blipFill>
        <p:spPr>
          <a:xfrm>
            <a:off x="2705100" y="6289675"/>
            <a:ext cx="9193213" cy="506413"/>
          </a:xfrm>
          <a:prstGeom prst="rect">
            <a:avLst/>
          </a:prstGeom>
          <a:noFill/>
          <a:ln>
            <a:noFill/>
          </a:ln>
        </p:spPr>
      </p:pic>
      <p:pic>
        <p:nvPicPr>
          <p:cNvPr id="120" name="Google Shape;120;g99f1de2ff6_0_3" descr="image.png"/>
          <p:cNvPicPr preferRelativeResize="0"/>
          <p:nvPr/>
        </p:nvPicPr>
        <p:blipFill rotWithShape="1">
          <a:blip r:embed="rId5">
            <a:alphaModFix/>
          </a:blip>
          <a:srcRect/>
          <a:stretch/>
        </p:blipFill>
        <p:spPr>
          <a:xfrm>
            <a:off x="293687" y="438150"/>
            <a:ext cx="3902076" cy="1219200"/>
          </a:xfrm>
          <a:prstGeom prst="rect">
            <a:avLst/>
          </a:prstGeom>
          <a:noFill/>
          <a:ln>
            <a:noFill/>
          </a:ln>
        </p:spPr>
      </p:pic>
      <p:sp>
        <p:nvSpPr>
          <p:cNvPr id="122" name="Google Shape;122;g99f1de2ff6_0_3"/>
          <p:cNvSpPr txBox="1"/>
          <p:nvPr/>
        </p:nvSpPr>
        <p:spPr>
          <a:xfrm>
            <a:off x="492369" y="2135953"/>
            <a:ext cx="11408899" cy="4039763"/>
          </a:xfrm>
          <a:prstGeom prst="rect">
            <a:avLst/>
          </a:prstGeom>
          <a:noFill/>
          <a:ln>
            <a:noFill/>
          </a:ln>
        </p:spPr>
        <p:txBody>
          <a:bodyPr spcFirstLastPara="1" wrap="square" lIns="45700" tIns="45700" rIns="45700" bIns="45700" anchor="t" anchorCtr="0">
            <a:noAutofit/>
          </a:bodyPr>
          <a:lstStyle/>
          <a:p>
            <a:pPr lvl="0">
              <a:lnSpc>
                <a:spcPct val="150000"/>
              </a:lnSpc>
              <a:buClr>
                <a:schemeClr val="dk1"/>
              </a:buClr>
              <a:buSzPts val="1100"/>
            </a:pPr>
            <a:r>
              <a:rPr lang="el-GR" sz="2400" b="1" i="1" dirty="0" smtClean="0">
                <a:solidFill>
                  <a:srgbClr val="0D0D0D"/>
                </a:solidFill>
              </a:rPr>
              <a:t>Συμβουλέψου τις δημόσιες βάσεις πολιτιστικού τουρισμού / επιχειρηματικότητας</a:t>
            </a:r>
            <a:endParaRPr lang="el-GR" sz="1800" dirty="0" smtClean="0"/>
          </a:p>
          <a:p>
            <a:pPr marL="914400" indent="-381000">
              <a:lnSpc>
                <a:spcPct val="150000"/>
              </a:lnSpc>
              <a:buClr>
                <a:srgbClr val="0D0D0D"/>
              </a:buClr>
              <a:buSzPts val="2400"/>
              <a:buFont typeface="Arial"/>
              <a:buChar char="➔"/>
            </a:pPr>
            <a:r>
              <a:rPr lang="el-GR" sz="2400" dirty="0" smtClean="0">
                <a:solidFill>
                  <a:srgbClr val="0D0D0D"/>
                </a:solidFill>
              </a:rPr>
              <a:t>Παρατηρητήριο Εικονικού Τουρισμού</a:t>
            </a:r>
            <a:r>
              <a:rPr lang="en-US" sz="2400" dirty="0" smtClean="0">
                <a:solidFill>
                  <a:srgbClr val="0D0D0D"/>
                </a:solidFill>
              </a:rPr>
              <a:t>:</a:t>
            </a:r>
            <a:endParaRPr sz="2400" dirty="0">
              <a:solidFill>
                <a:srgbClr val="0D0D0D"/>
              </a:solidFill>
            </a:endParaRPr>
          </a:p>
          <a:p>
            <a:pPr marL="914400" lvl="0" indent="0" algn="l" rtl="0">
              <a:lnSpc>
                <a:spcPct val="150000"/>
              </a:lnSpc>
              <a:spcBef>
                <a:spcPts val="0"/>
              </a:spcBef>
              <a:spcAft>
                <a:spcPts val="0"/>
              </a:spcAft>
              <a:buNone/>
            </a:pPr>
            <a:r>
              <a:rPr lang="en-US" sz="1800" u="sng" dirty="0" err="1">
                <a:solidFill>
                  <a:schemeClr val="hlink"/>
                </a:solidFill>
                <a:hlinkClick r:id="rId6"/>
              </a:rPr>
              <a:t>https://ec.europa.eu/growth/tools-databases/vto/</a:t>
            </a:r>
            <a:endParaRPr sz="1800" dirty="0">
              <a:solidFill>
                <a:srgbClr val="0D0D0D"/>
              </a:solidFill>
            </a:endParaRPr>
          </a:p>
          <a:p>
            <a:pPr marL="914400" lvl="0" indent="-381000" algn="l" rtl="0">
              <a:lnSpc>
                <a:spcPct val="150000"/>
              </a:lnSpc>
              <a:spcBef>
                <a:spcPts val="0"/>
              </a:spcBef>
              <a:spcAft>
                <a:spcPts val="0"/>
              </a:spcAft>
              <a:buClr>
                <a:srgbClr val="0D0D0D"/>
              </a:buClr>
              <a:buSzPts val="2400"/>
              <a:buChar char="➔"/>
            </a:pPr>
            <a:r>
              <a:rPr lang="en-US" sz="2400" dirty="0" err="1">
                <a:solidFill>
                  <a:srgbClr val="0D0D0D"/>
                </a:solidFill>
              </a:rPr>
              <a:t>Eurostat</a:t>
            </a:r>
            <a:endParaRPr sz="2400" dirty="0">
              <a:solidFill>
                <a:srgbClr val="0D0D0D"/>
              </a:solidFill>
            </a:endParaRPr>
          </a:p>
          <a:p>
            <a:pPr marL="914400" lvl="0" indent="0" algn="l" rtl="0">
              <a:lnSpc>
                <a:spcPct val="150000"/>
              </a:lnSpc>
              <a:spcBef>
                <a:spcPts val="0"/>
              </a:spcBef>
              <a:spcAft>
                <a:spcPts val="0"/>
              </a:spcAft>
              <a:buNone/>
            </a:pPr>
            <a:r>
              <a:rPr lang="en-US" sz="1800" u="sng" dirty="0">
                <a:solidFill>
                  <a:schemeClr val="hlink"/>
                </a:solidFill>
                <a:hlinkClick r:id="rId7"/>
              </a:rPr>
              <a:t>https://ec.europa.eu/eurostat/statistics-explained/index.php/Tourism_statistics</a:t>
            </a:r>
            <a:endParaRPr sz="1800" dirty="0">
              <a:solidFill>
                <a:srgbClr val="0D0D0D"/>
              </a:solidFill>
            </a:endParaRPr>
          </a:p>
          <a:p>
            <a:pPr marL="914400" indent="-368300">
              <a:lnSpc>
                <a:spcPct val="150000"/>
              </a:lnSpc>
              <a:buClr>
                <a:srgbClr val="0D0D0D"/>
              </a:buClr>
              <a:buSzPts val="2200"/>
              <a:buFont typeface="Arial"/>
              <a:buChar char="➔"/>
            </a:pPr>
            <a:r>
              <a:rPr lang="el-GR" sz="2200" dirty="0" smtClean="0">
                <a:solidFill>
                  <a:srgbClr val="0D0D0D"/>
                </a:solidFill>
              </a:rPr>
              <a:t>Ευρωπαϊκή Επιτροπή </a:t>
            </a:r>
            <a:r>
              <a:rPr lang="el-GR" sz="2200" dirty="0" smtClean="0">
                <a:solidFill>
                  <a:srgbClr val="0D0D0D"/>
                </a:solidFill>
              </a:rPr>
              <a:t>Ταξιδιών</a:t>
            </a:r>
            <a:endParaRPr sz="2200" dirty="0">
              <a:solidFill>
                <a:srgbClr val="0D0D0D"/>
              </a:solidFill>
            </a:endParaRPr>
          </a:p>
          <a:p>
            <a:pPr marL="914400" lvl="0" indent="0" algn="l" rtl="0">
              <a:lnSpc>
                <a:spcPct val="150000"/>
              </a:lnSpc>
              <a:spcBef>
                <a:spcPts val="0"/>
              </a:spcBef>
              <a:spcAft>
                <a:spcPts val="0"/>
              </a:spcAft>
              <a:buNone/>
            </a:pPr>
            <a:r>
              <a:rPr lang="en-US" sz="1800" u="sng" dirty="0">
                <a:solidFill>
                  <a:schemeClr val="hlink"/>
                </a:solidFill>
                <a:hlinkClick r:id="rId8"/>
              </a:rPr>
              <a:t>https://etc-</a:t>
            </a:r>
            <a:r>
              <a:rPr lang="en-US" sz="1800" u="sng" dirty="0" err="1">
                <a:solidFill>
                  <a:schemeClr val="hlink"/>
                </a:solidFill>
                <a:hlinkClick r:id="rId8"/>
              </a:rPr>
              <a:t>corporate.org</a:t>
            </a:r>
            <a:r>
              <a:rPr lang="en-US" sz="1800" u="sng" dirty="0">
                <a:solidFill>
                  <a:schemeClr val="hlink"/>
                </a:solidFill>
                <a:hlinkClick r:id="rId8"/>
              </a:rPr>
              <a:t>/?page=research-intelligence</a:t>
            </a:r>
            <a:endParaRPr sz="1800" dirty="0">
              <a:solidFill>
                <a:srgbClr val="0D0D0D"/>
              </a:solidFill>
            </a:endParaRPr>
          </a:p>
          <a:p>
            <a:pPr marL="914400" lvl="0" indent="0" algn="l" rtl="0">
              <a:lnSpc>
                <a:spcPct val="150000"/>
              </a:lnSpc>
              <a:spcBef>
                <a:spcPts val="0"/>
              </a:spcBef>
              <a:spcAft>
                <a:spcPts val="0"/>
              </a:spcAft>
              <a:buNone/>
            </a:pPr>
            <a:endParaRPr sz="1800" dirty="0">
              <a:solidFill>
                <a:srgbClr val="0D0D0D"/>
              </a:solidFill>
            </a:endParaRPr>
          </a:p>
          <a:p>
            <a:pPr marL="914400" lvl="0" indent="0" algn="l" rtl="0">
              <a:lnSpc>
                <a:spcPct val="150000"/>
              </a:lnSpc>
              <a:spcBef>
                <a:spcPts val="0"/>
              </a:spcBef>
              <a:spcAft>
                <a:spcPts val="0"/>
              </a:spcAft>
              <a:buNone/>
            </a:pPr>
            <a:endParaRPr sz="2400" dirty="0">
              <a:solidFill>
                <a:srgbClr val="0D0D0D"/>
              </a:solidFill>
            </a:endParaRPr>
          </a:p>
        </p:txBody>
      </p:sp>
      <p:sp>
        <p:nvSpPr>
          <p:cNvPr id="7" name="Google Shape;55;g53637bb0de_1_2"/>
          <p:cNvSpPr txBox="1"/>
          <p:nvPr/>
        </p:nvSpPr>
        <p:spPr>
          <a:xfrm>
            <a:off x="4195763" y="438150"/>
            <a:ext cx="7564828" cy="1536000"/>
          </a:xfrm>
          <a:prstGeom prst="rect">
            <a:avLst/>
          </a:prstGeom>
          <a:noFill/>
          <a:ln>
            <a:noFill/>
          </a:ln>
        </p:spPr>
        <p:txBody>
          <a:bodyPr spcFirstLastPara="1" wrap="square" lIns="45700" tIns="45700" rIns="45700" bIns="45700" anchor="t" anchorCtr="0">
            <a:noAutofit/>
          </a:bodyPr>
          <a:lstStyle/>
          <a:p>
            <a:pPr algn="r">
              <a:lnSpc>
                <a:spcPct val="150000"/>
              </a:lnSpc>
              <a:buClr>
                <a:schemeClr val="dk1"/>
              </a:buClr>
              <a:buSzPts val="1100"/>
            </a:pPr>
            <a:r>
              <a:rPr lang="en-US" sz="3200" b="1" dirty="0" smtClean="0">
                <a:solidFill>
                  <a:schemeClr val="dk1"/>
                </a:solidFill>
                <a:effectLst>
                  <a:outerShdw blurRad="38100" dist="38100" dir="2700000" algn="tl">
                    <a:srgbClr val="000000">
                      <a:alpha val="43137"/>
                    </a:srgbClr>
                  </a:outerShdw>
                </a:effectLst>
                <a:latin typeface="+mj-lt"/>
                <a:ea typeface="Arial Rounded"/>
                <a:cs typeface="Arial Rounded"/>
                <a:sym typeface="Arial Rounded"/>
              </a:rPr>
              <a:t>1</a:t>
            </a:r>
            <a:r>
              <a:rPr lang="en-US" sz="3200" b="1" dirty="0">
                <a:solidFill>
                  <a:schemeClr val="dk1"/>
                </a:solidFill>
                <a:effectLst>
                  <a:outerShdw blurRad="38100" dist="38100" dir="2700000" algn="tl">
                    <a:srgbClr val="000000">
                      <a:alpha val="43137"/>
                    </a:srgbClr>
                  </a:outerShdw>
                </a:effectLst>
                <a:latin typeface="+mj-lt"/>
                <a:ea typeface="Arial Rounded"/>
                <a:cs typeface="Arial Rounded"/>
                <a:sym typeface="Arial Rounded"/>
              </a:rPr>
              <a:t>.  	</a:t>
            </a:r>
            <a:r>
              <a:rPr lang="el-GR" sz="3200" b="1" dirty="0" smtClean="0">
                <a:solidFill>
                  <a:schemeClr val="dk1"/>
                </a:solidFill>
                <a:effectLst>
                  <a:outerShdw blurRad="38100" dist="38100" dir="2700000" algn="tl">
                    <a:srgbClr val="000000">
                      <a:alpha val="43137"/>
                    </a:srgbClr>
                  </a:outerShdw>
                </a:effectLst>
                <a:latin typeface="+mj-lt"/>
                <a:ea typeface="Arial Rounded"/>
                <a:cs typeface="Arial Rounded"/>
                <a:sym typeface="Arial Rounded"/>
              </a:rPr>
              <a:t>Αποκωδικοποιώντας την περιοχή: ανάγκες και ευκαιρίες</a:t>
            </a:r>
            <a:endParaRPr sz="3600" dirty="0">
              <a:solidFill>
                <a:schemeClr val="dk1"/>
              </a:solidFill>
              <a:effectLst>
                <a:outerShdw blurRad="38100" dist="38100" dir="2700000" algn="tl">
                  <a:srgbClr val="000000">
                    <a:alpha val="43137"/>
                  </a:srgbClr>
                </a:outerShdw>
              </a:effectLst>
              <a:latin typeface="+mj-lt"/>
              <a:ea typeface="Arial Rounded"/>
              <a:cs typeface="Arial Rounded"/>
              <a:sym typeface="Arial Rounded"/>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20"/>
                                        </p:tgtEl>
                                        <p:attrNameLst>
                                          <p:attrName>style.visibility</p:attrName>
                                        </p:attrNameLst>
                                      </p:cBhvr>
                                      <p:to>
                                        <p:strVal val="visible"/>
                                      </p:to>
                                    </p:set>
                                    <p:animEffect transition="in" filter="fade">
                                      <p:cBhvr>
                                        <p:cTn id="7" dur="500"/>
                                        <p:tgtEl>
                                          <p:spTgt spid="1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26"/>
        <p:cNvGrpSpPr/>
        <p:nvPr/>
      </p:nvGrpSpPr>
      <p:grpSpPr>
        <a:xfrm>
          <a:off x="0" y="0"/>
          <a:ext cx="0" cy="0"/>
          <a:chOff x="0" y="0"/>
          <a:chExt cx="0" cy="0"/>
        </a:xfrm>
      </p:grpSpPr>
      <p:pic>
        <p:nvPicPr>
          <p:cNvPr id="127" name="Google Shape;127;g99f1de2ff6_0_16" descr="image.png"/>
          <p:cNvPicPr preferRelativeResize="0"/>
          <p:nvPr/>
        </p:nvPicPr>
        <p:blipFill rotWithShape="1">
          <a:blip r:embed="rId3">
            <a:alphaModFix/>
          </a:blip>
          <a:srcRect/>
          <a:stretch/>
        </p:blipFill>
        <p:spPr>
          <a:xfrm>
            <a:off x="293687" y="6243637"/>
            <a:ext cx="2303463" cy="501651"/>
          </a:xfrm>
          <a:prstGeom prst="rect">
            <a:avLst/>
          </a:prstGeom>
          <a:noFill/>
          <a:ln>
            <a:noFill/>
          </a:ln>
        </p:spPr>
      </p:pic>
      <p:pic>
        <p:nvPicPr>
          <p:cNvPr id="128" name="Google Shape;128;g99f1de2ff6_0_16" descr="image.png"/>
          <p:cNvPicPr preferRelativeResize="0"/>
          <p:nvPr/>
        </p:nvPicPr>
        <p:blipFill rotWithShape="1">
          <a:blip r:embed="rId4">
            <a:alphaModFix/>
          </a:blip>
          <a:srcRect/>
          <a:stretch/>
        </p:blipFill>
        <p:spPr>
          <a:xfrm>
            <a:off x="2705100" y="6289675"/>
            <a:ext cx="9193213" cy="506413"/>
          </a:xfrm>
          <a:prstGeom prst="rect">
            <a:avLst/>
          </a:prstGeom>
          <a:noFill/>
          <a:ln>
            <a:noFill/>
          </a:ln>
        </p:spPr>
      </p:pic>
      <p:pic>
        <p:nvPicPr>
          <p:cNvPr id="129" name="Google Shape;129;g99f1de2ff6_0_16" descr="image.png"/>
          <p:cNvPicPr preferRelativeResize="0"/>
          <p:nvPr/>
        </p:nvPicPr>
        <p:blipFill rotWithShape="1">
          <a:blip r:embed="rId5">
            <a:alphaModFix/>
          </a:blip>
          <a:srcRect/>
          <a:stretch/>
        </p:blipFill>
        <p:spPr>
          <a:xfrm>
            <a:off x="293687" y="438150"/>
            <a:ext cx="3902076" cy="1219200"/>
          </a:xfrm>
          <a:prstGeom prst="rect">
            <a:avLst/>
          </a:prstGeom>
          <a:noFill/>
          <a:ln>
            <a:noFill/>
          </a:ln>
        </p:spPr>
      </p:pic>
      <p:sp>
        <p:nvSpPr>
          <p:cNvPr id="131" name="Google Shape;131;g99f1de2ff6_0_16"/>
          <p:cNvSpPr txBox="1"/>
          <p:nvPr/>
        </p:nvSpPr>
        <p:spPr>
          <a:xfrm>
            <a:off x="501375" y="2197975"/>
            <a:ext cx="6954502" cy="3786900"/>
          </a:xfrm>
          <a:prstGeom prst="rect">
            <a:avLst/>
          </a:prstGeom>
          <a:noFill/>
          <a:ln>
            <a:noFill/>
          </a:ln>
        </p:spPr>
        <p:txBody>
          <a:bodyPr spcFirstLastPara="1" wrap="square" lIns="45700" tIns="45700" rIns="45700" bIns="45700" anchor="t" anchorCtr="0">
            <a:noAutofit/>
          </a:bodyPr>
          <a:lstStyle/>
          <a:p>
            <a:pPr>
              <a:lnSpc>
                <a:spcPct val="150000"/>
              </a:lnSpc>
            </a:pPr>
            <a:r>
              <a:rPr lang="en-US" sz="2400" b="1" dirty="0">
                <a:solidFill>
                  <a:srgbClr val="0D0D0D"/>
                </a:solidFill>
              </a:rPr>
              <a:t>1.1. </a:t>
            </a:r>
            <a:r>
              <a:rPr lang="el-GR" sz="2400" b="1" dirty="0" smtClean="0">
                <a:solidFill>
                  <a:srgbClr val="0D0D0D"/>
                </a:solidFill>
              </a:rPr>
              <a:t>Παρατηρητήριο </a:t>
            </a:r>
            <a:r>
              <a:rPr lang="el-GR" sz="2400" b="1" dirty="0" smtClean="0">
                <a:solidFill>
                  <a:srgbClr val="0D0D0D"/>
                </a:solidFill>
              </a:rPr>
              <a:t>Εικονικού Τουρισμού </a:t>
            </a:r>
            <a:endParaRPr sz="2400" b="1" dirty="0">
              <a:solidFill>
                <a:srgbClr val="0D0D0D"/>
              </a:solidFill>
            </a:endParaRPr>
          </a:p>
          <a:p>
            <a:pPr>
              <a:lnSpc>
                <a:spcPct val="150000"/>
              </a:lnSpc>
            </a:pPr>
            <a:r>
              <a:rPr lang="el-GR" sz="1800" dirty="0" smtClean="0">
                <a:solidFill>
                  <a:srgbClr val="4B4B4B"/>
                </a:solidFill>
                <a:highlight>
                  <a:srgbClr val="FFFFFF"/>
                </a:highlight>
              </a:rPr>
              <a:t>Στόχος του είναι να </a:t>
            </a:r>
            <a:r>
              <a:rPr lang="el-GR" sz="1800" dirty="0" smtClean="0">
                <a:solidFill>
                  <a:srgbClr val="4B4B4B"/>
                </a:solidFill>
                <a:highlight>
                  <a:srgbClr val="FFFFFF"/>
                </a:highlight>
              </a:rPr>
              <a:t>υποστηρίξει τους υπεύθυνους χάραξης πολιτικής και τις επιχειρήσεις να αναπτύξουν καλύτερες στρατηγικές για έναν πιο ανταγωνιστικό Ευρωπαϊκό τουριστικό τομέα</a:t>
            </a:r>
            <a:r>
              <a:rPr lang="el-GR" sz="1800" dirty="0" smtClean="0">
                <a:solidFill>
                  <a:srgbClr val="4B4B4B"/>
                </a:solidFill>
                <a:highlight>
                  <a:srgbClr val="FFFFFF"/>
                </a:highlight>
              </a:rPr>
              <a:t>.</a:t>
            </a:r>
            <a:endParaRPr sz="1800" dirty="0">
              <a:solidFill>
                <a:srgbClr val="4B4B4B"/>
              </a:solidFill>
              <a:highlight>
                <a:srgbClr val="FFFFFF"/>
              </a:highlight>
            </a:endParaRPr>
          </a:p>
          <a:p>
            <a:pPr>
              <a:lnSpc>
                <a:spcPct val="150000"/>
              </a:lnSpc>
            </a:pPr>
            <a:r>
              <a:rPr lang="el-GR" sz="1800" dirty="0" smtClean="0">
                <a:solidFill>
                  <a:srgbClr val="4B4B4B"/>
                </a:solidFill>
                <a:highlight>
                  <a:srgbClr val="FFFFFF"/>
                </a:highlight>
              </a:rPr>
              <a:t>Μια πρώτη </a:t>
            </a:r>
            <a:r>
              <a:rPr lang="el-GR" sz="1800" dirty="0" smtClean="0">
                <a:solidFill>
                  <a:srgbClr val="4B4B4B"/>
                </a:solidFill>
                <a:highlight>
                  <a:srgbClr val="FFFFFF"/>
                </a:highlight>
              </a:rPr>
              <a:t>γραφική αναπαράσταση των </a:t>
            </a:r>
            <a:r>
              <a:rPr lang="el-GR" sz="1800" dirty="0" smtClean="0">
                <a:solidFill>
                  <a:srgbClr val="4B4B4B"/>
                </a:solidFill>
                <a:highlight>
                  <a:srgbClr val="FFFFFF"/>
                </a:highlight>
              </a:rPr>
              <a:t>δεδομένων βοηθάει να </a:t>
            </a:r>
            <a:r>
              <a:rPr lang="el-GR" sz="1800" dirty="0" smtClean="0">
                <a:solidFill>
                  <a:srgbClr val="4B4B4B"/>
                </a:solidFill>
                <a:highlight>
                  <a:srgbClr val="FFFFFF"/>
                </a:highlight>
              </a:rPr>
              <a:t>πάρεις </a:t>
            </a:r>
            <a:r>
              <a:rPr lang="el-GR" sz="1800" dirty="0" smtClean="0">
                <a:solidFill>
                  <a:srgbClr val="4B4B4B"/>
                </a:solidFill>
                <a:highlight>
                  <a:srgbClr val="FFFFFF"/>
                </a:highlight>
              </a:rPr>
              <a:t>μια πρώτη </a:t>
            </a:r>
            <a:r>
              <a:rPr lang="el-GR" sz="1800" dirty="0" smtClean="0">
                <a:solidFill>
                  <a:srgbClr val="4B4B4B"/>
                </a:solidFill>
                <a:highlight>
                  <a:srgbClr val="FFFFFF"/>
                </a:highlight>
              </a:rPr>
              <a:t>ιδέα για το </a:t>
            </a:r>
            <a:r>
              <a:rPr lang="el-GR" sz="1800" dirty="0" smtClean="0">
                <a:solidFill>
                  <a:srgbClr val="4B4B4B"/>
                </a:solidFill>
                <a:highlight>
                  <a:srgbClr val="FFFFFF"/>
                </a:highlight>
              </a:rPr>
              <a:t>τι συμβαίνει στον τομέα</a:t>
            </a:r>
            <a:r>
              <a:rPr lang="en-US" sz="1800" dirty="0" smtClean="0">
                <a:solidFill>
                  <a:srgbClr val="4B4B4B"/>
                </a:solidFill>
                <a:highlight>
                  <a:srgbClr val="FFFFFF"/>
                </a:highlight>
              </a:rPr>
              <a:t>. </a:t>
            </a:r>
            <a:r>
              <a:rPr lang="el-GR" sz="1800" dirty="0" smtClean="0">
                <a:solidFill>
                  <a:srgbClr val="4B4B4B"/>
                </a:solidFill>
                <a:highlight>
                  <a:srgbClr val="FFFFFF"/>
                </a:highlight>
              </a:rPr>
              <a:t>Οι επιλογές οπτικοποίησης είναι προσαρμόσιμες, καθώς και το επίπεδο (είτε σε παγκόσμιο επίπεδο ΕΕ είτε σε επίπεδο χώρας) που πρέπει να εξεταστεί</a:t>
            </a:r>
            <a:r>
              <a:rPr lang="en-US" sz="1800" dirty="0" smtClean="0">
                <a:solidFill>
                  <a:srgbClr val="4B4B4B"/>
                </a:solidFill>
                <a:highlight>
                  <a:srgbClr val="FFFFFF"/>
                </a:highlight>
              </a:rPr>
              <a:t>.</a:t>
            </a:r>
            <a:endParaRPr sz="1800" dirty="0">
              <a:solidFill>
                <a:srgbClr val="4B4B4B"/>
              </a:solidFill>
              <a:highlight>
                <a:srgbClr val="FFFFFF"/>
              </a:highlight>
            </a:endParaRPr>
          </a:p>
          <a:p>
            <a:pPr marL="914400" lvl="0" indent="0" algn="l" rtl="0">
              <a:lnSpc>
                <a:spcPct val="150000"/>
              </a:lnSpc>
              <a:spcBef>
                <a:spcPts val="0"/>
              </a:spcBef>
              <a:spcAft>
                <a:spcPts val="0"/>
              </a:spcAft>
              <a:buNone/>
            </a:pPr>
            <a:endParaRPr sz="1800" b="1" dirty="0">
              <a:solidFill>
                <a:srgbClr val="0D0D0D"/>
              </a:solidFill>
            </a:endParaRPr>
          </a:p>
          <a:p>
            <a:pPr marL="914400" lvl="0" indent="0" algn="l" rtl="0">
              <a:lnSpc>
                <a:spcPct val="150000"/>
              </a:lnSpc>
              <a:spcBef>
                <a:spcPts val="0"/>
              </a:spcBef>
              <a:spcAft>
                <a:spcPts val="0"/>
              </a:spcAft>
              <a:buNone/>
            </a:pPr>
            <a:endParaRPr sz="2400" b="1" dirty="0">
              <a:solidFill>
                <a:srgbClr val="0D0D0D"/>
              </a:solidFill>
            </a:endParaRPr>
          </a:p>
        </p:txBody>
      </p:sp>
      <p:pic>
        <p:nvPicPr>
          <p:cNvPr id="132" name="Google Shape;132;g99f1de2ff6_0_16"/>
          <p:cNvPicPr preferRelativeResize="0"/>
          <p:nvPr/>
        </p:nvPicPr>
        <p:blipFill>
          <a:blip r:embed="rId6">
            <a:alphaModFix/>
          </a:blip>
          <a:stretch>
            <a:fillRect/>
          </a:stretch>
        </p:blipFill>
        <p:spPr>
          <a:xfrm>
            <a:off x="7613350" y="2197975"/>
            <a:ext cx="3818902" cy="3786900"/>
          </a:xfrm>
          <a:prstGeom prst="rect">
            <a:avLst/>
          </a:prstGeom>
          <a:noFill/>
          <a:ln>
            <a:noFill/>
          </a:ln>
        </p:spPr>
      </p:pic>
      <p:sp>
        <p:nvSpPr>
          <p:cNvPr id="8" name="Google Shape;55;g53637bb0de_1_2"/>
          <p:cNvSpPr txBox="1"/>
          <p:nvPr/>
        </p:nvSpPr>
        <p:spPr>
          <a:xfrm>
            <a:off x="4195763" y="438150"/>
            <a:ext cx="7564828" cy="1536000"/>
          </a:xfrm>
          <a:prstGeom prst="rect">
            <a:avLst/>
          </a:prstGeom>
          <a:noFill/>
          <a:ln>
            <a:noFill/>
          </a:ln>
        </p:spPr>
        <p:txBody>
          <a:bodyPr spcFirstLastPara="1" wrap="square" lIns="45700" tIns="45700" rIns="45700" bIns="45700" anchor="t" anchorCtr="0">
            <a:noAutofit/>
          </a:bodyPr>
          <a:lstStyle/>
          <a:p>
            <a:pPr algn="r">
              <a:lnSpc>
                <a:spcPct val="150000"/>
              </a:lnSpc>
              <a:buClr>
                <a:schemeClr val="dk1"/>
              </a:buClr>
              <a:buSzPts val="1100"/>
            </a:pPr>
            <a:r>
              <a:rPr lang="en-US" sz="3200" b="1" dirty="0" smtClean="0">
                <a:solidFill>
                  <a:schemeClr val="dk1"/>
                </a:solidFill>
                <a:effectLst>
                  <a:outerShdw blurRad="38100" dist="38100" dir="2700000" algn="tl">
                    <a:srgbClr val="000000">
                      <a:alpha val="43137"/>
                    </a:srgbClr>
                  </a:outerShdw>
                </a:effectLst>
                <a:latin typeface="+mj-lt"/>
                <a:ea typeface="Arial Rounded"/>
                <a:cs typeface="Arial Rounded"/>
                <a:sym typeface="Arial Rounded"/>
              </a:rPr>
              <a:t>1</a:t>
            </a:r>
            <a:r>
              <a:rPr lang="en-US" sz="3200" b="1" dirty="0">
                <a:solidFill>
                  <a:schemeClr val="dk1"/>
                </a:solidFill>
                <a:effectLst>
                  <a:outerShdw blurRad="38100" dist="38100" dir="2700000" algn="tl">
                    <a:srgbClr val="000000">
                      <a:alpha val="43137"/>
                    </a:srgbClr>
                  </a:outerShdw>
                </a:effectLst>
                <a:latin typeface="+mj-lt"/>
                <a:ea typeface="Arial Rounded"/>
                <a:cs typeface="Arial Rounded"/>
                <a:sym typeface="Arial Rounded"/>
              </a:rPr>
              <a:t>.  	</a:t>
            </a:r>
            <a:r>
              <a:rPr lang="el-GR" sz="3200" b="1" dirty="0" smtClean="0">
                <a:solidFill>
                  <a:schemeClr val="dk1"/>
                </a:solidFill>
                <a:effectLst>
                  <a:outerShdw blurRad="38100" dist="38100" dir="2700000" algn="tl">
                    <a:srgbClr val="000000">
                      <a:alpha val="43137"/>
                    </a:srgbClr>
                  </a:outerShdw>
                </a:effectLst>
                <a:latin typeface="+mj-lt"/>
                <a:ea typeface="Arial Rounded"/>
                <a:cs typeface="Arial Rounded"/>
                <a:sym typeface="Arial Rounded"/>
              </a:rPr>
              <a:t>Αποκωδικοποιώντας την περιοχή: ανάγκες και ευκαιρίες</a:t>
            </a:r>
            <a:endParaRPr sz="3600" dirty="0">
              <a:solidFill>
                <a:schemeClr val="dk1"/>
              </a:solidFill>
              <a:effectLst>
                <a:outerShdw blurRad="38100" dist="38100" dir="2700000" algn="tl">
                  <a:srgbClr val="000000">
                    <a:alpha val="43137"/>
                  </a:srgbClr>
                </a:outerShdw>
              </a:effectLst>
              <a:latin typeface="+mj-lt"/>
              <a:ea typeface="Arial Rounded"/>
              <a:cs typeface="Arial Rounded"/>
              <a:sym typeface="Arial Rounded"/>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29"/>
                                        </p:tgtEl>
                                        <p:attrNameLst>
                                          <p:attrName>style.visibility</p:attrName>
                                        </p:attrNameLst>
                                      </p:cBhvr>
                                      <p:to>
                                        <p:strVal val="visible"/>
                                      </p:to>
                                    </p:set>
                                    <p:animEffect transition="in" filter="fade">
                                      <p:cBhvr>
                                        <p:cTn id="7" dur="500"/>
                                        <p:tgtEl>
                                          <p:spTgt spid="1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36"/>
        <p:cNvGrpSpPr/>
        <p:nvPr/>
      </p:nvGrpSpPr>
      <p:grpSpPr>
        <a:xfrm>
          <a:off x="0" y="0"/>
          <a:ext cx="0" cy="0"/>
          <a:chOff x="0" y="0"/>
          <a:chExt cx="0" cy="0"/>
        </a:xfrm>
      </p:grpSpPr>
      <p:pic>
        <p:nvPicPr>
          <p:cNvPr id="137" name="Google Shape;137;g99f1de2ff6_0_26" descr="image.png"/>
          <p:cNvPicPr preferRelativeResize="0"/>
          <p:nvPr/>
        </p:nvPicPr>
        <p:blipFill rotWithShape="1">
          <a:blip r:embed="rId3">
            <a:alphaModFix/>
          </a:blip>
          <a:srcRect/>
          <a:stretch/>
        </p:blipFill>
        <p:spPr>
          <a:xfrm>
            <a:off x="293687" y="6243637"/>
            <a:ext cx="2303463" cy="501651"/>
          </a:xfrm>
          <a:prstGeom prst="rect">
            <a:avLst/>
          </a:prstGeom>
          <a:noFill/>
          <a:ln>
            <a:noFill/>
          </a:ln>
        </p:spPr>
      </p:pic>
      <p:pic>
        <p:nvPicPr>
          <p:cNvPr id="138" name="Google Shape;138;g99f1de2ff6_0_26" descr="image.png"/>
          <p:cNvPicPr preferRelativeResize="0"/>
          <p:nvPr/>
        </p:nvPicPr>
        <p:blipFill rotWithShape="1">
          <a:blip r:embed="rId4">
            <a:alphaModFix/>
          </a:blip>
          <a:srcRect/>
          <a:stretch/>
        </p:blipFill>
        <p:spPr>
          <a:xfrm>
            <a:off x="2705100" y="6289675"/>
            <a:ext cx="9193213" cy="506413"/>
          </a:xfrm>
          <a:prstGeom prst="rect">
            <a:avLst/>
          </a:prstGeom>
          <a:noFill/>
          <a:ln>
            <a:noFill/>
          </a:ln>
        </p:spPr>
      </p:pic>
      <p:pic>
        <p:nvPicPr>
          <p:cNvPr id="139" name="Google Shape;139;g99f1de2ff6_0_26" descr="image.png"/>
          <p:cNvPicPr preferRelativeResize="0"/>
          <p:nvPr/>
        </p:nvPicPr>
        <p:blipFill rotWithShape="1">
          <a:blip r:embed="rId5">
            <a:alphaModFix/>
          </a:blip>
          <a:srcRect/>
          <a:stretch/>
        </p:blipFill>
        <p:spPr>
          <a:xfrm>
            <a:off x="293687" y="438150"/>
            <a:ext cx="3902076" cy="1219200"/>
          </a:xfrm>
          <a:prstGeom prst="rect">
            <a:avLst/>
          </a:prstGeom>
          <a:noFill/>
          <a:ln>
            <a:noFill/>
          </a:ln>
        </p:spPr>
      </p:pic>
      <p:sp>
        <p:nvSpPr>
          <p:cNvPr id="141" name="Google Shape;141;g99f1de2ff6_0_26"/>
          <p:cNvSpPr txBox="1"/>
          <p:nvPr/>
        </p:nvSpPr>
        <p:spPr>
          <a:xfrm>
            <a:off x="501375" y="2197975"/>
            <a:ext cx="9758700" cy="501600"/>
          </a:xfrm>
          <a:prstGeom prst="rect">
            <a:avLst/>
          </a:prstGeom>
          <a:noFill/>
          <a:ln>
            <a:noFill/>
          </a:ln>
        </p:spPr>
        <p:txBody>
          <a:bodyPr spcFirstLastPara="1" wrap="square" lIns="45700" tIns="45700" rIns="45700" bIns="45700" anchor="t" anchorCtr="0">
            <a:noAutofit/>
          </a:bodyPr>
          <a:lstStyle/>
          <a:p>
            <a:pPr lvl="0">
              <a:lnSpc>
                <a:spcPct val="150000"/>
              </a:lnSpc>
            </a:pPr>
            <a:r>
              <a:rPr lang="en-US" sz="2400" b="1" dirty="0">
                <a:solidFill>
                  <a:srgbClr val="0D0D0D"/>
                </a:solidFill>
              </a:rPr>
              <a:t>1.1. </a:t>
            </a:r>
            <a:r>
              <a:rPr lang="el-GR" sz="2400" b="1" dirty="0" smtClean="0">
                <a:solidFill>
                  <a:srgbClr val="0D0D0D"/>
                </a:solidFill>
              </a:rPr>
              <a:t>Παρατηρητήριο Εικονικού </a:t>
            </a:r>
            <a:r>
              <a:rPr lang="el-GR" sz="2400" b="1" dirty="0" smtClean="0">
                <a:solidFill>
                  <a:srgbClr val="0D0D0D"/>
                </a:solidFill>
              </a:rPr>
              <a:t>Τουρισμού</a:t>
            </a:r>
            <a:r>
              <a:rPr lang="en-US" sz="2400" b="1" dirty="0" smtClean="0">
                <a:solidFill>
                  <a:srgbClr val="0D0D0D"/>
                </a:solidFill>
              </a:rPr>
              <a:t>.</a:t>
            </a:r>
            <a:r>
              <a:rPr lang="en-US" sz="2000" dirty="0" smtClean="0">
                <a:solidFill>
                  <a:srgbClr val="0D0D0D"/>
                </a:solidFill>
              </a:rPr>
              <a:t> </a:t>
            </a:r>
            <a:r>
              <a:rPr lang="el-GR" sz="2000" dirty="0" smtClean="0">
                <a:solidFill>
                  <a:srgbClr val="0D0D0D"/>
                </a:solidFill>
              </a:rPr>
              <a:t>Δυναμική πληροφορία για</a:t>
            </a:r>
            <a:endParaRPr sz="2000" dirty="0">
              <a:solidFill>
                <a:srgbClr val="0D0D0D"/>
              </a:solidFill>
            </a:endParaRPr>
          </a:p>
          <a:p>
            <a:pPr marL="0" lvl="0" indent="0" algn="l" rtl="0">
              <a:lnSpc>
                <a:spcPct val="150000"/>
              </a:lnSpc>
              <a:spcBef>
                <a:spcPts val="0"/>
              </a:spcBef>
              <a:spcAft>
                <a:spcPts val="0"/>
              </a:spcAft>
              <a:buNone/>
            </a:pPr>
            <a:endParaRPr sz="2000" dirty="0">
              <a:solidFill>
                <a:srgbClr val="0D0D0D"/>
              </a:solidFill>
            </a:endParaRPr>
          </a:p>
          <a:p>
            <a:pPr marL="0" lvl="0" indent="0" algn="l" rtl="0">
              <a:lnSpc>
                <a:spcPct val="150000"/>
              </a:lnSpc>
              <a:spcBef>
                <a:spcPts val="0"/>
              </a:spcBef>
              <a:spcAft>
                <a:spcPts val="0"/>
              </a:spcAft>
              <a:buNone/>
            </a:pPr>
            <a:endParaRPr sz="2000" dirty="0">
              <a:solidFill>
                <a:srgbClr val="0D0D0D"/>
              </a:solidFill>
            </a:endParaRPr>
          </a:p>
          <a:p>
            <a:pPr marL="0" lvl="0" indent="0" algn="l" rtl="0">
              <a:lnSpc>
                <a:spcPct val="150000"/>
              </a:lnSpc>
              <a:spcBef>
                <a:spcPts val="0"/>
              </a:spcBef>
              <a:spcAft>
                <a:spcPts val="0"/>
              </a:spcAft>
              <a:buNone/>
            </a:pPr>
            <a:endParaRPr sz="2000" dirty="0">
              <a:solidFill>
                <a:srgbClr val="0D0D0D"/>
              </a:solidFill>
            </a:endParaRPr>
          </a:p>
          <a:p>
            <a:pPr marL="0" lvl="0" indent="0" algn="l" rtl="0">
              <a:lnSpc>
                <a:spcPct val="150000"/>
              </a:lnSpc>
              <a:spcBef>
                <a:spcPts val="0"/>
              </a:spcBef>
              <a:spcAft>
                <a:spcPts val="0"/>
              </a:spcAft>
              <a:buNone/>
            </a:pPr>
            <a:endParaRPr sz="2000" dirty="0">
              <a:solidFill>
                <a:srgbClr val="0D0D0D"/>
              </a:solidFill>
            </a:endParaRPr>
          </a:p>
          <a:p>
            <a:pPr marL="0" lvl="0" indent="0" algn="l" rtl="0">
              <a:lnSpc>
                <a:spcPct val="150000"/>
              </a:lnSpc>
              <a:spcBef>
                <a:spcPts val="0"/>
              </a:spcBef>
              <a:spcAft>
                <a:spcPts val="0"/>
              </a:spcAft>
              <a:buNone/>
            </a:pPr>
            <a:endParaRPr sz="2000" dirty="0">
              <a:solidFill>
                <a:srgbClr val="0D0D0D"/>
              </a:solidFill>
            </a:endParaRPr>
          </a:p>
          <a:p>
            <a:pPr marL="0" lvl="0" indent="0" algn="l" rtl="0">
              <a:lnSpc>
                <a:spcPct val="150000"/>
              </a:lnSpc>
              <a:spcBef>
                <a:spcPts val="0"/>
              </a:spcBef>
              <a:spcAft>
                <a:spcPts val="0"/>
              </a:spcAft>
              <a:buNone/>
            </a:pPr>
            <a:endParaRPr lang="en-US" sz="1600" dirty="0">
              <a:solidFill>
                <a:srgbClr val="0D0D0D"/>
              </a:solidFill>
            </a:endParaRPr>
          </a:p>
          <a:p>
            <a:pPr lvl="0">
              <a:lnSpc>
                <a:spcPct val="150000"/>
              </a:lnSpc>
            </a:pPr>
            <a:r>
              <a:rPr lang="el-GR" sz="1600" dirty="0" smtClean="0"/>
              <a:t>Οι γραφικές αναπαραστάσεις (όπως ραβδογράμματα έναντι οριζόντιων γραμμών, διαφορετικού χρώματος σημεία, διαφορετικές ράβδοι) επιτρέπουν συγκρίσεις και διευκολύνουν την ερμηνεία των δεδομένων</a:t>
            </a:r>
            <a:r>
              <a:rPr lang="el-GR" sz="1600" dirty="0" smtClean="0"/>
              <a:t>.</a:t>
            </a:r>
            <a:endParaRPr sz="1600" dirty="0">
              <a:solidFill>
                <a:srgbClr val="0D0D0D"/>
              </a:solidFill>
            </a:endParaRPr>
          </a:p>
          <a:p>
            <a:pPr marL="914400" lvl="0" indent="0" algn="l" rtl="0">
              <a:lnSpc>
                <a:spcPct val="150000"/>
              </a:lnSpc>
              <a:spcBef>
                <a:spcPts val="0"/>
              </a:spcBef>
              <a:spcAft>
                <a:spcPts val="0"/>
              </a:spcAft>
              <a:buNone/>
            </a:pPr>
            <a:endParaRPr sz="1800" b="1" dirty="0">
              <a:solidFill>
                <a:srgbClr val="0D0D0D"/>
              </a:solidFill>
            </a:endParaRPr>
          </a:p>
          <a:p>
            <a:pPr marL="914400" lvl="0" indent="0" algn="l" rtl="0">
              <a:lnSpc>
                <a:spcPct val="150000"/>
              </a:lnSpc>
              <a:spcBef>
                <a:spcPts val="0"/>
              </a:spcBef>
              <a:spcAft>
                <a:spcPts val="0"/>
              </a:spcAft>
              <a:buNone/>
            </a:pPr>
            <a:endParaRPr sz="2400" b="1" dirty="0">
              <a:solidFill>
                <a:srgbClr val="0D0D0D"/>
              </a:solidFill>
            </a:endParaRPr>
          </a:p>
        </p:txBody>
      </p:sp>
      <p:grpSp>
        <p:nvGrpSpPr>
          <p:cNvPr id="3" name="Group 2">
            <a:extLst>
              <a:ext uri="{FF2B5EF4-FFF2-40B4-BE49-F238E27FC236}">
                <a16:creationId xmlns:a16="http://schemas.microsoft.com/office/drawing/2014/main" xmlns="" id="{82580758-0962-485D-994F-7C041FB65EF7}"/>
              </a:ext>
            </a:extLst>
          </p:cNvPr>
          <p:cNvGrpSpPr/>
          <p:nvPr/>
        </p:nvGrpSpPr>
        <p:grpSpPr>
          <a:xfrm>
            <a:off x="681257" y="2884487"/>
            <a:ext cx="10342825" cy="2587823"/>
            <a:chOff x="501375" y="2699573"/>
            <a:chExt cx="10342825" cy="2587823"/>
          </a:xfrm>
        </p:grpSpPr>
        <p:pic>
          <p:nvPicPr>
            <p:cNvPr id="142" name="Google Shape;142;g99f1de2ff6_0_26"/>
            <p:cNvPicPr preferRelativeResize="0"/>
            <p:nvPr/>
          </p:nvPicPr>
          <p:blipFill rotWithShape="1">
            <a:blip r:embed="rId6">
              <a:alphaModFix/>
            </a:blip>
            <a:srcRect b="16749"/>
            <a:stretch/>
          </p:blipFill>
          <p:spPr>
            <a:xfrm>
              <a:off x="4032706" y="2705185"/>
              <a:ext cx="3138260" cy="2278672"/>
            </a:xfrm>
            <a:prstGeom prst="rect">
              <a:avLst/>
            </a:prstGeom>
            <a:noFill/>
            <a:ln>
              <a:noFill/>
            </a:ln>
          </p:spPr>
        </p:pic>
        <p:pic>
          <p:nvPicPr>
            <p:cNvPr id="143" name="Google Shape;143;g99f1de2ff6_0_26"/>
            <p:cNvPicPr preferRelativeResize="0"/>
            <p:nvPr/>
          </p:nvPicPr>
          <p:blipFill>
            <a:blip r:embed="rId7">
              <a:alphaModFix/>
            </a:blip>
            <a:stretch>
              <a:fillRect/>
            </a:stretch>
          </p:blipFill>
          <p:spPr>
            <a:xfrm>
              <a:off x="7705938" y="2699573"/>
              <a:ext cx="3138262" cy="2289900"/>
            </a:xfrm>
            <a:prstGeom prst="rect">
              <a:avLst/>
            </a:prstGeom>
            <a:noFill/>
            <a:ln>
              <a:noFill/>
            </a:ln>
          </p:spPr>
        </p:pic>
        <p:pic>
          <p:nvPicPr>
            <p:cNvPr id="144" name="Google Shape;144;g99f1de2ff6_0_26"/>
            <p:cNvPicPr preferRelativeResize="0"/>
            <p:nvPr/>
          </p:nvPicPr>
          <p:blipFill>
            <a:blip r:embed="rId8">
              <a:alphaModFix/>
            </a:blip>
            <a:stretch>
              <a:fillRect/>
            </a:stretch>
          </p:blipFill>
          <p:spPr>
            <a:xfrm>
              <a:off x="595475" y="2705184"/>
              <a:ext cx="3070440" cy="2278676"/>
            </a:xfrm>
            <a:prstGeom prst="rect">
              <a:avLst/>
            </a:prstGeom>
            <a:noFill/>
            <a:ln>
              <a:noFill/>
            </a:ln>
          </p:spPr>
        </p:pic>
        <p:sp>
          <p:nvSpPr>
            <p:cNvPr id="11" name="TextBox 10">
              <a:extLst>
                <a:ext uri="{FF2B5EF4-FFF2-40B4-BE49-F238E27FC236}">
                  <a16:creationId xmlns:a16="http://schemas.microsoft.com/office/drawing/2014/main" xmlns="" id="{5708250A-4079-418D-999D-02E3B283154D}"/>
                </a:ext>
              </a:extLst>
            </p:cNvPr>
            <p:cNvSpPr txBox="1"/>
            <p:nvPr/>
          </p:nvSpPr>
          <p:spPr>
            <a:xfrm>
              <a:off x="501375" y="4871898"/>
              <a:ext cx="9758700" cy="415498"/>
            </a:xfrm>
            <a:prstGeom prst="rect">
              <a:avLst/>
            </a:prstGeom>
            <a:noFill/>
          </p:spPr>
          <p:txBody>
            <a:bodyPr wrap="square">
              <a:spAutoFit/>
            </a:bodyPr>
            <a:lstStyle/>
            <a:p>
              <a:pPr>
                <a:lnSpc>
                  <a:spcPct val="150000"/>
                </a:lnSpc>
              </a:pPr>
              <a:r>
                <a:rPr lang="el-GR" i="1" dirty="0" smtClean="0">
                  <a:solidFill>
                    <a:srgbClr val="0D0D0D"/>
                  </a:solidFill>
                </a:rPr>
                <a:t> Πληρότητα</a:t>
              </a:r>
              <a:r>
                <a:rPr lang="en-US" sz="1400" i="1" dirty="0">
                  <a:solidFill>
                    <a:srgbClr val="0D0D0D"/>
                  </a:solidFill>
                </a:rPr>
                <a:t>	        	 </a:t>
              </a:r>
              <a:r>
                <a:rPr lang="el-GR" sz="1400" i="1" dirty="0" smtClean="0">
                  <a:solidFill>
                    <a:srgbClr val="0D0D0D"/>
                  </a:solidFill>
                </a:rPr>
                <a:t>                                                </a:t>
              </a:r>
              <a:r>
                <a:rPr lang="el-GR" i="1" dirty="0" smtClean="0">
                  <a:solidFill>
                    <a:srgbClr val="0D0D0D"/>
                  </a:solidFill>
                </a:rPr>
                <a:t>Εποχικότητα</a:t>
              </a:r>
              <a:r>
                <a:rPr lang="en-US" sz="1400" i="1" dirty="0">
                  <a:solidFill>
                    <a:srgbClr val="0D0D0D"/>
                  </a:solidFill>
                </a:rPr>
                <a:t>			 </a:t>
              </a:r>
              <a:r>
                <a:rPr lang="el-GR" sz="1400" i="1" dirty="0" smtClean="0">
                  <a:solidFill>
                    <a:srgbClr val="0D0D0D"/>
                  </a:solidFill>
                </a:rPr>
                <a:t>      </a:t>
              </a:r>
              <a:r>
                <a:rPr lang="el-GR" i="1" dirty="0" smtClean="0">
                  <a:solidFill>
                    <a:srgbClr val="0D0D0D"/>
                  </a:solidFill>
                </a:rPr>
                <a:t>Δαπάνη</a:t>
              </a:r>
              <a:endParaRPr lang="en-US" sz="1400" i="1" dirty="0">
                <a:solidFill>
                  <a:srgbClr val="0D0D0D"/>
                </a:solidFill>
              </a:endParaRPr>
            </a:p>
          </p:txBody>
        </p:sp>
      </p:grpSp>
      <p:sp>
        <p:nvSpPr>
          <p:cNvPr id="12" name="Google Shape;55;g53637bb0de_1_2"/>
          <p:cNvSpPr txBox="1"/>
          <p:nvPr/>
        </p:nvSpPr>
        <p:spPr>
          <a:xfrm>
            <a:off x="4195763" y="438150"/>
            <a:ext cx="7564828" cy="1536000"/>
          </a:xfrm>
          <a:prstGeom prst="rect">
            <a:avLst/>
          </a:prstGeom>
          <a:noFill/>
          <a:ln>
            <a:noFill/>
          </a:ln>
        </p:spPr>
        <p:txBody>
          <a:bodyPr spcFirstLastPara="1" wrap="square" lIns="45700" tIns="45700" rIns="45700" bIns="45700" anchor="t" anchorCtr="0">
            <a:noAutofit/>
          </a:bodyPr>
          <a:lstStyle/>
          <a:p>
            <a:pPr algn="r">
              <a:lnSpc>
                <a:spcPct val="150000"/>
              </a:lnSpc>
              <a:buClr>
                <a:schemeClr val="dk1"/>
              </a:buClr>
              <a:buSzPts val="1100"/>
            </a:pPr>
            <a:r>
              <a:rPr lang="en-US" sz="3200" b="1" dirty="0" smtClean="0">
                <a:solidFill>
                  <a:schemeClr val="dk1"/>
                </a:solidFill>
                <a:effectLst>
                  <a:outerShdw blurRad="38100" dist="38100" dir="2700000" algn="tl">
                    <a:srgbClr val="000000">
                      <a:alpha val="43137"/>
                    </a:srgbClr>
                  </a:outerShdw>
                </a:effectLst>
                <a:latin typeface="+mj-lt"/>
                <a:ea typeface="Arial Rounded"/>
                <a:cs typeface="Arial Rounded"/>
                <a:sym typeface="Arial Rounded"/>
              </a:rPr>
              <a:t>1</a:t>
            </a:r>
            <a:r>
              <a:rPr lang="en-US" sz="3200" b="1" dirty="0">
                <a:solidFill>
                  <a:schemeClr val="dk1"/>
                </a:solidFill>
                <a:effectLst>
                  <a:outerShdw blurRad="38100" dist="38100" dir="2700000" algn="tl">
                    <a:srgbClr val="000000">
                      <a:alpha val="43137"/>
                    </a:srgbClr>
                  </a:outerShdw>
                </a:effectLst>
                <a:latin typeface="+mj-lt"/>
                <a:ea typeface="Arial Rounded"/>
                <a:cs typeface="Arial Rounded"/>
                <a:sym typeface="Arial Rounded"/>
              </a:rPr>
              <a:t>.  	</a:t>
            </a:r>
            <a:r>
              <a:rPr lang="el-GR" sz="3200" b="1" dirty="0" smtClean="0">
                <a:solidFill>
                  <a:schemeClr val="dk1"/>
                </a:solidFill>
                <a:effectLst>
                  <a:outerShdw blurRad="38100" dist="38100" dir="2700000" algn="tl">
                    <a:srgbClr val="000000">
                      <a:alpha val="43137"/>
                    </a:srgbClr>
                  </a:outerShdw>
                </a:effectLst>
                <a:latin typeface="+mj-lt"/>
                <a:ea typeface="Arial Rounded"/>
                <a:cs typeface="Arial Rounded"/>
                <a:sym typeface="Arial Rounded"/>
              </a:rPr>
              <a:t>Αποκωδικοποιώντας την περιοχή: ανάγκες και ευκαιρίες</a:t>
            </a:r>
            <a:endParaRPr sz="3600" dirty="0">
              <a:solidFill>
                <a:schemeClr val="dk1"/>
              </a:solidFill>
              <a:effectLst>
                <a:outerShdw blurRad="38100" dist="38100" dir="2700000" algn="tl">
                  <a:srgbClr val="000000">
                    <a:alpha val="43137"/>
                  </a:srgbClr>
                </a:outerShdw>
              </a:effectLst>
              <a:latin typeface="+mj-lt"/>
              <a:ea typeface="Arial Rounded"/>
              <a:cs typeface="Arial Rounded"/>
              <a:sym typeface="Arial Rounded"/>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39"/>
                                        </p:tgtEl>
                                        <p:attrNameLst>
                                          <p:attrName>style.visibility</p:attrName>
                                        </p:attrNameLst>
                                      </p:cBhvr>
                                      <p:to>
                                        <p:strVal val="visible"/>
                                      </p:to>
                                    </p:set>
                                    <p:animEffect transition="in" filter="fade">
                                      <p:cBhvr>
                                        <p:cTn id="7" dur="500"/>
                                        <p:tgtEl>
                                          <p:spTgt spid="1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48"/>
        <p:cNvGrpSpPr/>
        <p:nvPr/>
      </p:nvGrpSpPr>
      <p:grpSpPr>
        <a:xfrm>
          <a:off x="0" y="0"/>
          <a:ext cx="0" cy="0"/>
          <a:chOff x="0" y="0"/>
          <a:chExt cx="0" cy="0"/>
        </a:xfrm>
      </p:grpSpPr>
      <p:pic>
        <p:nvPicPr>
          <p:cNvPr id="149" name="Google Shape;149;g99f1de2ff6_0_39" descr="image.png"/>
          <p:cNvPicPr preferRelativeResize="0"/>
          <p:nvPr/>
        </p:nvPicPr>
        <p:blipFill rotWithShape="1">
          <a:blip r:embed="rId3">
            <a:alphaModFix/>
          </a:blip>
          <a:srcRect/>
          <a:stretch/>
        </p:blipFill>
        <p:spPr>
          <a:xfrm>
            <a:off x="293687" y="6243637"/>
            <a:ext cx="2303463" cy="501651"/>
          </a:xfrm>
          <a:prstGeom prst="rect">
            <a:avLst/>
          </a:prstGeom>
          <a:noFill/>
          <a:ln>
            <a:noFill/>
          </a:ln>
        </p:spPr>
      </p:pic>
      <p:pic>
        <p:nvPicPr>
          <p:cNvPr id="150" name="Google Shape;150;g99f1de2ff6_0_39" descr="image.png"/>
          <p:cNvPicPr preferRelativeResize="0"/>
          <p:nvPr/>
        </p:nvPicPr>
        <p:blipFill rotWithShape="1">
          <a:blip r:embed="rId4">
            <a:alphaModFix/>
          </a:blip>
          <a:srcRect/>
          <a:stretch/>
        </p:blipFill>
        <p:spPr>
          <a:xfrm>
            <a:off x="2705100" y="6289675"/>
            <a:ext cx="9193213" cy="506413"/>
          </a:xfrm>
          <a:prstGeom prst="rect">
            <a:avLst/>
          </a:prstGeom>
          <a:noFill/>
          <a:ln>
            <a:noFill/>
          </a:ln>
        </p:spPr>
      </p:pic>
      <p:pic>
        <p:nvPicPr>
          <p:cNvPr id="151" name="Google Shape;151;g99f1de2ff6_0_39" descr="image.png"/>
          <p:cNvPicPr preferRelativeResize="0"/>
          <p:nvPr/>
        </p:nvPicPr>
        <p:blipFill rotWithShape="1">
          <a:blip r:embed="rId5">
            <a:alphaModFix/>
          </a:blip>
          <a:srcRect/>
          <a:stretch/>
        </p:blipFill>
        <p:spPr>
          <a:xfrm>
            <a:off x="293687" y="438150"/>
            <a:ext cx="3902076" cy="1219200"/>
          </a:xfrm>
          <a:prstGeom prst="rect">
            <a:avLst/>
          </a:prstGeom>
          <a:noFill/>
          <a:ln>
            <a:noFill/>
          </a:ln>
        </p:spPr>
      </p:pic>
      <p:sp>
        <p:nvSpPr>
          <p:cNvPr id="153" name="Google Shape;153;g99f1de2ff6_0_39"/>
          <p:cNvSpPr txBox="1"/>
          <p:nvPr/>
        </p:nvSpPr>
        <p:spPr>
          <a:xfrm>
            <a:off x="501375" y="2197975"/>
            <a:ext cx="11020500" cy="4045500"/>
          </a:xfrm>
          <a:prstGeom prst="rect">
            <a:avLst/>
          </a:prstGeom>
          <a:noFill/>
          <a:ln>
            <a:noFill/>
          </a:ln>
        </p:spPr>
        <p:txBody>
          <a:bodyPr spcFirstLastPara="1" wrap="square" lIns="45700" tIns="45700" rIns="45700" bIns="45700" anchor="t" anchorCtr="0">
            <a:noAutofit/>
          </a:bodyPr>
          <a:lstStyle/>
          <a:p>
            <a:pPr lvl="0">
              <a:lnSpc>
                <a:spcPct val="150000"/>
              </a:lnSpc>
            </a:pPr>
            <a:r>
              <a:rPr lang="en-US" sz="2400" b="1" dirty="0">
                <a:solidFill>
                  <a:srgbClr val="0D0D0D"/>
                </a:solidFill>
              </a:rPr>
              <a:t>1.1. </a:t>
            </a:r>
            <a:r>
              <a:rPr lang="el-GR" sz="2400" b="1" dirty="0" smtClean="0">
                <a:solidFill>
                  <a:srgbClr val="0D0D0D"/>
                </a:solidFill>
              </a:rPr>
              <a:t>Παρατηρητήριο Εικονικού </a:t>
            </a:r>
            <a:r>
              <a:rPr lang="el-GR" sz="2400" b="1" dirty="0" smtClean="0">
                <a:solidFill>
                  <a:srgbClr val="0D0D0D"/>
                </a:solidFill>
              </a:rPr>
              <a:t>Τουρισμού</a:t>
            </a:r>
            <a:r>
              <a:rPr lang="en-US" sz="2400" b="1" dirty="0" smtClean="0">
                <a:solidFill>
                  <a:srgbClr val="0D0D0D"/>
                </a:solidFill>
              </a:rPr>
              <a:t>.</a:t>
            </a:r>
            <a:r>
              <a:rPr lang="en-US" sz="2000" dirty="0" smtClean="0">
                <a:solidFill>
                  <a:srgbClr val="0D0D0D"/>
                </a:solidFill>
              </a:rPr>
              <a:t> </a:t>
            </a:r>
            <a:r>
              <a:rPr lang="el-GR" sz="2000" dirty="0" smtClean="0">
                <a:solidFill>
                  <a:srgbClr val="0D0D0D"/>
                </a:solidFill>
              </a:rPr>
              <a:t>Δυναμική πληροφορία για</a:t>
            </a:r>
            <a:endParaRPr sz="2000" dirty="0">
              <a:solidFill>
                <a:srgbClr val="0D0D0D"/>
              </a:solidFill>
            </a:endParaRPr>
          </a:p>
          <a:p>
            <a:pPr marL="0" lvl="0" indent="0" algn="l" rtl="0">
              <a:lnSpc>
                <a:spcPct val="150000"/>
              </a:lnSpc>
              <a:spcBef>
                <a:spcPts val="0"/>
              </a:spcBef>
              <a:spcAft>
                <a:spcPts val="0"/>
              </a:spcAft>
              <a:buNone/>
            </a:pPr>
            <a:endParaRPr sz="2000" dirty="0">
              <a:solidFill>
                <a:srgbClr val="0D0D0D"/>
              </a:solidFill>
            </a:endParaRPr>
          </a:p>
          <a:p>
            <a:pPr marL="0" lvl="0" indent="0" algn="l" rtl="0">
              <a:lnSpc>
                <a:spcPct val="150000"/>
              </a:lnSpc>
              <a:spcBef>
                <a:spcPts val="0"/>
              </a:spcBef>
              <a:spcAft>
                <a:spcPts val="0"/>
              </a:spcAft>
              <a:buNone/>
            </a:pPr>
            <a:endParaRPr sz="2000" dirty="0">
              <a:solidFill>
                <a:srgbClr val="0D0D0D"/>
              </a:solidFill>
            </a:endParaRPr>
          </a:p>
          <a:p>
            <a:pPr marL="0" lvl="0" indent="0" algn="l" rtl="0">
              <a:lnSpc>
                <a:spcPct val="150000"/>
              </a:lnSpc>
              <a:spcBef>
                <a:spcPts val="0"/>
              </a:spcBef>
              <a:spcAft>
                <a:spcPts val="0"/>
              </a:spcAft>
              <a:buNone/>
            </a:pPr>
            <a:endParaRPr sz="2000" dirty="0">
              <a:solidFill>
                <a:srgbClr val="0D0D0D"/>
              </a:solidFill>
            </a:endParaRPr>
          </a:p>
          <a:p>
            <a:pPr marL="0" lvl="0" indent="0" algn="l" rtl="0">
              <a:lnSpc>
                <a:spcPct val="150000"/>
              </a:lnSpc>
              <a:spcBef>
                <a:spcPts val="0"/>
              </a:spcBef>
              <a:spcAft>
                <a:spcPts val="0"/>
              </a:spcAft>
              <a:buNone/>
            </a:pPr>
            <a:endParaRPr sz="2000" dirty="0">
              <a:solidFill>
                <a:srgbClr val="0D0D0D"/>
              </a:solidFill>
            </a:endParaRPr>
          </a:p>
          <a:p>
            <a:pPr marL="0" lvl="0" indent="0" algn="l" rtl="0">
              <a:lnSpc>
                <a:spcPct val="150000"/>
              </a:lnSpc>
              <a:spcBef>
                <a:spcPts val="0"/>
              </a:spcBef>
              <a:spcAft>
                <a:spcPts val="0"/>
              </a:spcAft>
              <a:buNone/>
            </a:pPr>
            <a:endParaRPr sz="2000" dirty="0">
              <a:solidFill>
                <a:srgbClr val="0D0D0D"/>
              </a:solidFill>
            </a:endParaRPr>
          </a:p>
          <a:p>
            <a:pPr marL="0" lvl="0" indent="0" algn="l" rtl="0">
              <a:lnSpc>
                <a:spcPct val="150000"/>
              </a:lnSpc>
              <a:spcBef>
                <a:spcPts val="0"/>
              </a:spcBef>
              <a:spcAft>
                <a:spcPts val="0"/>
              </a:spcAft>
              <a:buClr>
                <a:schemeClr val="dk1"/>
              </a:buClr>
              <a:buSzPts val="1100"/>
              <a:buFont typeface="Arial"/>
              <a:buNone/>
            </a:pPr>
            <a:endParaRPr lang="en-US" sz="1600" dirty="0">
              <a:solidFill>
                <a:srgbClr val="0D0D0D"/>
              </a:solidFill>
            </a:endParaRPr>
          </a:p>
          <a:p>
            <a:pPr lvl="0">
              <a:lnSpc>
                <a:spcPct val="150000"/>
              </a:lnSpc>
              <a:buClr>
                <a:schemeClr val="dk1"/>
              </a:buClr>
              <a:buSzPts val="1100"/>
            </a:pPr>
            <a:r>
              <a:rPr lang="el-GR" sz="1600" dirty="0" smtClean="0"/>
              <a:t>Η δυνατότητα </a:t>
            </a:r>
            <a:r>
              <a:rPr lang="el-GR" sz="1600" dirty="0" smtClean="0"/>
              <a:t>ρύθμισης των επιλογών και η ανταπόκριση στο κλικ του ποντικιού επιτρέπει να περιορίσεις τα πάντα και να οπτικοποιήσεις τις πληροφορίες που σε </a:t>
            </a:r>
            <a:r>
              <a:rPr lang="el-GR" sz="1600" dirty="0" smtClean="0"/>
              <a:t>ενδιαφέρουν.</a:t>
            </a:r>
            <a:endParaRPr sz="1800" b="1" dirty="0">
              <a:solidFill>
                <a:srgbClr val="0D0D0D"/>
              </a:solidFill>
            </a:endParaRPr>
          </a:p>
          <a:p>
            <a:pPr marL="914400" lvl="0" indent="0" algn="l" rtl="0">
              <a:lnSpc>
                <a:spcPct val="150000"/>
              </a:lnSpc>
              <a:spcBef>
                <a:spcPts val="0"/>
              </a:spcBef>
              <a:spcAft>
                <a:spcPts val="0"/>
              </a:spcAft>
              <a:buNone/>
            </a:pPr>
            <a:endParaRPr sz="2400" b="1" dirty="0">
              <a:solidFill>
                <a:srgbClr val="0D0D0D"/>
              </a:solidFill>
            </a:endParaRPr>
          </a:p>
        </p:txBody>
      </p:sp>
      <p:grpSp>
        <p:nvGrpSpPr>
          <p:cNvPr id="3" name="Group 2">
            <a:extLst>
              <a:ext uri="{FF2B5EF4-FFF2-40B4-BE49-F238E27FC236}">
                <a16:creationId xmlns:a16="http://schemas.microsoft.com/office/drawing/2014/main" xmlns="" id="{4369A841-BB18-43B2-AE10-B8DF5D0BC49D}"/>
              </a:ext>
            </a:extLst>
          </p:cNvPr>
          <p:cNvGrpSpPr/>
          <p:nvPr/>
        </p:nvGrpSpPr>
        <p:grpSpPr>
          <a:xfrm>
            <a:off x="670125" y="2979957"/>
            <a:ext cx="10186612" cy="2435661"/>
            <a:chOff x="514764" y="2699572"/>
            <a:chExt cx="10186612" cy="2435661"/>
          </a:xfrm>
        </p:grpSpPr>
        <p:pic>
          <p:nvPicPr>
            <p:cNvPr id="154" name="Google Shape;154;g99f1de2ff6_0_39"/>
            <p:cNvPicPr preferRelativeResize="0"/>
            <p:nvPr/>
          </p:nvPicPr>
          <p:blipFill>
            <a:blip r:embed="rId6">
              <a:alphaModFix/>
            </a:blip>
            <a:stretch>
              <a:fillRect/>
            </a:stretch>
          </p:blipFill>
          <p:spPr>
            <a:xfrm>
              <a:off x="604025" y="2699572"/>
              <a:ext cx="3027881" cy="2183524"/>
            </a:xfrm>
            <a:prstGeom prst="rect">
              <a:avLst/>
            </a:prstGeom>
            <a:noFill/>
            <a:ln>
              <a:noFill/>
            </a:ln>
          </p:spPr>
        </p:pic>
        <p:pic>
          <p:nvPicPr>
            <p:cNvPr id="155" name="Google Shape;155;g99f1de2ff6_0_39"/>
            <p:cNvPicPr preferRelativeResize="0"/>
            <p:nvPr/>
          </p:nvPicPr>
          <p:blipFill>
            <a:blip r:embed="rId7">
              <a:alphaModFix/>
            </a:blip>
            <a:stretch>
              <a:fillRect/>
            </a:stretch>
          </p:blipFill>
          <p:spPr>
            <a:xfrm>
              <a:off x="3929608" y="2699582"/>
              <a:ext cx="3356925" cy="2183508"/>
            </a:xfrm>
            <a:prstGeom prst="rect">
              <a:avLst/>
            </a:prstGeom>
            <a:noFill/>
            <a:ln>
              <a:noFill/>
            </a:ln>
          </p:spPr>
        </p:pic>
        <p:pic>
          <p:nvPicPr>
            <p:cNvPr id="156" name="Google Shape;156;g99f1de2ff6_0_39"/>
            <p:cNvPicPr preferRelativeResize="0"/>
            <p:nvPr/>
          </p:nvPicPr>
          <p:blipFill>
            <a:blip r:embed="rId8">
              <a:alphaModFix/>
            </a:blip>
            <a:stretch>
              <a:fillRect/>
            </a:stretch>
          </p:blipFill>
          <p:spPr>
            <a:xfrm>
              <a:off x="7756149" y="2699582"/>
              <a:ext cx="2606575" cy="2183508"/>
            </a:xfrm>
            <a:prstGeom prst="rect">
              <a:avLst/>
            </a:prstGeom>
            <a:noFill/>
            <a:ln>
              <a:noFill/>
            </a:ln>
          </p:spPr>
        </p:pic>
        <p:sp>
          <p:nvSpPr>
            <p:cNvPr id="11" name="TextBox 10">
              <a:extLst>
                <a:ext uri="{FF2B5EF4-FFF2-40B4-BE49-F238E27FC236}">
                  <a16:creationId xmlns:a16="http://schemas.microsoft.com/office/drawing/2014/main" xmlns="" id="{2D3121D4-D3DA-4A0F-A98D-209F1726C34F}"/>
                </a:ext>
              </a:extLst>
            </p:cNvPr>
            <p:cNvSpPr txBox="1"/>
            <p:nvPr/>
          </p:nvSpPr>
          <p:spPr>
            <a:xfrm>
              <a:off x="514764" y="4759681"/>
              <a:ext cx="10186612" cy="375552"/>
            </a:xfrm>
            <a:prstGeom prst="rect">
              <a:avLst/>
            </a:prstGeom>
            <a:noFill/>
          </p:spPr>
          <p:txBody>
            <a:bodyPr wrap="square">
              <a:spAutoFit/>
            </a:bodyPr>
            <a:lstStyle/>
            <a:p>
              <a:pPr>
                <a:lnSpc>
                  <a:spcPct val="150000"/>
                </a:lnSpc>
              </a:pPr>
              <a:r>
                <a:rPr lang="el-GR" i="1" dirty="0" smtClean="0">
                  <a:solidFill>
                    <a:srgbClr val="0D0D0D"/>
                  </a:solidFill>
                </a:rPr>
                <a:t>Εργασία </a:t>
              </a:r>
              <a:r>
                <a:rPr lang="en-US" sz="1400" i="1" dirty="0">
                  <a:solidFill>
                    <a:srgbClr val="0D0D0D"/>
                  </a:solidFill>
                </a:rPr>
                <a:t>		 </a:t>
              </a:r>
              <a:r>
                <a:rPr lang="el-GR" sz="1400" i="1" dirty="0" smtClean="0">
                  <a:solidFill>
                    <a:srgbClr val="0D0D0D"/>
                  </a:solidFill>
                </a:rPr>
                <a:t>                              </a:t>
              </a:r>
              <a:r>
                <a:rPr lang="el-GR" i="1" dirty="0" smtClean="0">
                  <a:solidFill>
                    <a:srgbClr val="0D0D0D"/>
                  </a:solidFill>
                </a:rPr>
                <a:t>Τουριστική παρουσία </a:t>
              </a:r>
              <a:r>
                <a:rPr lang="el-GR" i="1" dirty="0" smtClean="0">
                  <a:solidFill>
                    <a:srgbClr val="0D0D0D"/>
                  </a:solidFill>
                </a:rPr>
                <a:t>εκτός ΕΕ </a:t>
              </a:r>
              <a:r>
                <a:rPr lang="en-US" sz="1400" i="1" dirty="0">
                  <a:solidFill>
                    <a:srgbClr val="0D0D0D"/>
                  </a:solidFill>
                </a:rPr>
                <a:t>		</a:t>
              </a:r>
              <a:r>
                <a:rPr lang="en-US" i="1" dirty="0">
                  <a:solidFill>
                    <a:srgbClr val="0D0D0D"/>
                  </a:solidFill>
                </a:rPr>
                <a:t> </a:t>
              </a:r>
              <a:r>
                <a:rPr lang="el-GR" i="1" dirty="0" smtClean="0">
                  <a:solidFill>
                    <a:srgbClr val="0D0D0D"/>
                  </a:solidFill>
                </a:rPr>
                <a:t>Περιφερειακά δεδομένα</a:t>
              </a:r>
              <a:endParaRPr lang="en-US" sz="1400" i="1" dirty="0">
                <a:solidFill>
                  <a:srgbClr val="0D0D0D"/>
                </a:solidFill>
              </a:endParaRPr>
            </a:p>
          </p:txBody>
        </p:sp>
      </p:grpSp>
      <p:sp>
        <p:nvSpPr>
          <p:cNvPr id="12" name="Google Shape;55;g53637bb0de_1_2"/>
          <p:cNvSpPr txBox="1"/>
          <p:nvPr/>
        </p:nvSpPr>
        <p:spPr>
          <a:xfrm>
            <a:off x="4195763" y="438150"/>
            <a:ext cx="7564828" cy="1536000"/>
          </a:xfrm>
          <a:prstGeom prst="rect">
            <a:avLst/>
          </a:prstGeom>
          <a:noFill/>
          <a:ln>
            <a:noFill/>
          </a:ln>
        </p:spPr>
        <p:txBody>
          <a:bodyPr spcFirstLastPara="1" wrap="square" lIns="45700" tIns="45700" rIns="45700" bIns="45700" anchor="t" anchorCtr="0">
            <a:noAutofit/>
          </a:bodyPr>
          <a:lstStyle/>
          <a:p>
            <a:pPr algn="r">
              <a:lnSpc>
                <a:spcPct val="150000"/>
              </a:lnSpc>
              <a:buClr>
                <a:schemeClr val="dk1"/>
              </a:buClr>
              <a:buSzPts val="1100"/>
            </a:pPr>
            <a:r>
              <a:rPr lang="en-US" sz="3200" b="1" dirty="0" smtClean="0">
                <a:solidFill>
                  <a:schemeClr val="dk1"/>
                </a:solidFill>
                <a:effectLst>
                  <a:outerShdw blurRad="38100" dist="38100" dir="2700000" algn="tl">
                    <a:srgbClr val="000000">
                      <a:alpha val="43137"/>
                    </a:srgbClr>
                  </a:outerShdw>
                </a:effectLst>
                <a:latin typeface="+mj-lt"/>
                <a:ea typeface="Arial Rounded"/>
                <a:cs typeface="Arial Rounded"/>
                <a:sym typeface="Arial Rounded"/>
              </a:rPr>
              <a:t>1</a:t>
            </a:r>
            <a:r>
              <a:rPr lang="en-US" sz="3200" b="1" dirty="0">
                <a:solidFill>
                  <a:schemeClr val="dk1"/>
                </a:solidFill>
                <a:effectLst>
                  <a:outerShdw blurRad="38100" dist="38100" dir="2700000" algn="tl">
                    <a:srgbClr val="000000">
                      <a:alpha val="43137"/>
                    </a:srgbClr>
                  </a:outerShdw>
                </a:effectLst>
                <a:latin typeface="+mj-lt"/>
                <a:ea typeface="Arial Rounded"/>
                <a:cs typeface="Arial Rounded"/>
                <a:sym typeface="Arial Rounded"/>
              </a:rPr>
              <a:t>.  	</a:t>
            </a:r>
            <a:r>
              <a:rPr lang="el-GR" sz="3200" b="1" dirty="0" smtClean="0">
                <a:solidFill>
                  <a:schemeClr val="dk1"/>
                </a:solidFill>
                <a:effectLst>
                  <a:outerShdw blurRad="38100" dist="38100" dir="2700000" algn="tl">
                    <a:srgbClr val="000000">
                      <a:alpha val="43137"/>
                    </a:srgbClr>
                  </a:outerShdw>
                </a:effectLst>
                <a:latin typeface="+mj-lt"/>
                <a:ea typeface="Arial Rounded"/>
                <a:cs typeface="Arial Rounded"/>
                <a:sym typeface="Arial Rounded"/>
              </a:rPr>
              <a:t>Αποκωδικοποιώντας την περιοχή: ανάγκες και ευκαιρίες</a:t>
            </a:r>
            <a:endParaRPr sz="3600" dirty="0">
              <a:solidFill>
                <a:schemeClr val="dk1"/>
              </a:solidFill>
              <a:effectLst>
                <a:outerShdw blurRad="38100" dist="38100" dir="2700000" algn="tl">
                  <a:srgbClr val="000000">
                    <a:alpha val="43137"/>
                  </a:srgbClr>
                </a:outerShdw>
              </a:effectLst>
              <a:latin typeface="+mj-lt"/>
              <a:ea typeface="Arial Rounded"/>
              <a:cs typeface="Arial Rounded"/>
              <a:sym typeface="Arial Rounded"/>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51"/>
                                        </p:tgtEl>
                                        <p:attrNameLst>
                                          <p:attrName>style.visibility</p:attrName>
                                        </p:attrNameLst>
                                      </p:cBhvr>
                                      <p:to>
                                        <p:strVal val="visible"/>
                                      </p:to>
                                    </p:set>
                                    <p:animEffect transition="in" filter="fade">
                                      <p:cBhvr>
                                        <p:cTn id="7" dur="500"/>
                                        <p:tgtEl>
                                          <p:spTgt spid="1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60"/>
        <p:cNvGrpSpPr/>
        <p:nvPr/>
      </p:nvGrpSpPr>
      <p:grpSpPr>
        <a:xfrm>
          <a:off x="0" y="0"/>
          <a:ext cx="0" cy="0"/>
          <a:chOff x="0" y="0"/>
          <a:chExt cx="0" cy="0"/>
        </a:xfrm>
      </p:grpSpPr>
      <p:pic>
        <p:nvPicPr>
          <p:cNvPr id="161" name="Google Shape;161;g99f1de2ff6_0_64" descr="image.png"/>
          <p:cNvPicPr preferRelativeResize="0"/>
          <p:nvPr/>
        </p:nvPicPr>
        <p:blipFill rotWithShape="1">
          <a:blip r:embed="rId3">
            <a:alphaModFix/>
          </a:blip>
          <a:srcRect/>
          <a:stretch/>
        </p:blipFill>
        <p:spPr>
          <a:xfrm>
            <a:off x="293687" y="6243637"/>
            <a:ext cx="2303463" cy="501651"/>
          </a:xfrm>
          <a:prstGeom prst="rect">
            <a:avLst/>
          </a:prstGeom>
          <a:noFill/>
          <a:ln>
            <a:noFill/>
          </a:ln>
        </p:spPr>
      </p:pic>
      <p:pic>
        <p:nvPicPr>
          <p:cNvPr id="162" name="Google Shape;162;g99f1de2ff6_0_64" descr="image.png"/>
          <p:cNvPicPr preferRelativeResize="0"/>
          <p:nvPr/>
        </p:nvPicPr>
        <p:blipFill rotWithShape="1">
          <a:blip r:embed="rId4">
            <a:alphaModFix/>
          </a:blip>
          <a:srcRect/>
          <a:stretch/>
        </p:blipFill>
        <p:spPr>
          <a:xfrm>
            <a:off x="2705100" y="6289675"/>
            <a:ext cx="9193213" cy="506413"/>
          </a:xfrm>
          <a:prstGeom prst="rect">
            <a:avLst/>
          </a:prstGeom>
          <a:noFill/>
          <a:ln>
            <a:noFill/>
          </a:ln>
        </p:spPr>
      </p:pic>
      <p:pic>
        <p:nvPicPr>
          <p:cNvPr id="163" name="Google Shape;163;g99f1de2ff6_0_64" descr="image.png"/>
          <p:cNvPicPr preferRelativeResize="0"/>
          <p:nvPr/>
        </p:nvPicPr>
        <p:blipFill rotWithShape="1">
          <a:blip r:embed="rId5">
            <a:alphaModFix/>
          </a:blip>
          <a:srcRect/>
          <a:stretch/>
        </p:blipFill>
        <p:spPr>
          <a:xfrm>
            <a:off x="293687" y="438150"/>
            <a:ext cx="3902076" cy="1219200"/>
          </a:xfrm>
          <a:prstGeom prst="rect">
            <a:avLst/>
          </a:prstGeom>
          <a:noFill/>
          <a:ln>
            <a:noFill/>
          </a:ln>
        </p:spPr>
      </p:pic>
      <p:sp>
        <p:nvSpPr>
          <p:cNvPr id="165" name="Google Shape;165;g99f1de2ff6_0_64"/>
          <p:cNvSpPr txBox="1"/>
          <p:nvPr/>
        </p:nvSpPr>
        <p:spPr>
          <a:xfrm>
            <a:off x="501375" y="1633288"/>
            <a:ext cx="11020388" cy="4111364"/>
          </a:xfrm>
          <a:prstGeom prst="rect">
            <a:avLst/>
          </a:prstGeom>
          <a:noFill/>
          <a:ln>
            <a:noFill/>
          </a:ln>
        </p:spPr>
        <p:txBody>
          <a:bodyPr spcFirstLastPara="1" wrap="square" lIns="45700" tIns="45700" rIns="45700" bIns="45700" anchor="t" anchorCtr="0">
            <a:noAutofit/>
          </a:bodyPr>
          <a:lstStyle/>
          <a:p>
            <a:pPr>
              <a:lnSpc>
                <a:spcPct val="150000"/>
              </a:lnSpc>
            </a:pPr>
            <a:r>
              <a:rPr lang="en-US" sz="2400" b="1" dirty="0">
                <a:solidFill>
                  <a:srgbClr val="0D0D0D"/>
                </a:solidFill>
              </a:rPr>
              <a:t>1.2. </a:t>
            </a:r>
            <a:r>
              <a:rPr lang="el-GR" sz="2400" b="1" dirty="0" smtClean="0">
                <a:solidFill>
                  <a:srgbClr val="0D0D0D"/>
                </a:solidFill>
              </a:rPr>
              <a:t>Οι βάσεις δεδομένων των </a:t>
            </a:r>
            <a:r>
              <a:rPr lang="el-GR" sz="2400" b="1" dirty="0" err="1" smtClean="0">
                <a:solidFill>
                  <a:srgbClr val="0D0D0D"/>
                </a:solidFill>
              </a:rPr>
              <a:t>VTO</a:t>
            </a:r>
            <a:r>
              <a:rPr lang="el-GR" sz="2400" b="1" dirty="0" smtClean="0">
                <a:solidFill>
                  <a:srgbClr val="0D0D0D"/>
                </a:solidFill>
              </a:rPr>
              <a:t> και </a:t>
            </a:r>
            <a:r>
              <a:rPr lang="el-GR" sz="2400" b="1" dirty="0" err="1" smtClean="0">
                <a:solidFill>
                  <a:srgbClr val="0D0D0D"/>
                </a:solidFill>
              </a:rPr>
              <a:t>Eurostat</a:t>
            </a:r>
            <a:endParaRPr sz="2400" b="1" dirty="0">
              <a:solidFill>
                <a:srgbClr val="0D0D0D"/>
              </a:solidFill>
            </a:endParaRPr>
          </a:p>
          <a:p>
            <a:pPr indent="-1270" algn="just">
              <a:lnSpc>
                <a:spcPct val="120000"/>
              </a:lnSpc>
              <a:spcAft>
                <a:spcPts val="1000"/>
              </a:spcAft>
            </a:pPr>
            <a:r>
              <a:rPr lang="el-GR" dirty="0" smtClean="0"/>
              <a:t>Ο ιστότοπος του </a:t>
            </a:r>
            <a:r>
              <a:rPr lang="en-US" dirty="0" err="1" smtClean="0">
                <a:effectLst/>
                <a:latin typeface="Arial Rounded"/>
                <a:ea typeface="Arial Rounded"/>
                <a:cs typeface="Arial Rounded"/>
              </a:rPr>
              <a:t>VTO</a:t>
            </a:r>
            <a:r>
              <a:rPr lang="en-US" dirty="0" smtClean="0">
                <a:effectLst/>
                <a:latin typeface="Arial Rounded"/>
                <a:ea typeface="Arial Rounded"/>
                <a:cs typeface="Arial Rounded"/>
              </a:rPr>
              <a:t> </a:t>
            </a:r>
            <a:r>
              <a:rPr lang="el-GR" dirty="0" smtClean="0"/>
              <a:t>παρέχει μια περιοχή με το </a:t>
            </a:r>
            <a:r>
              <a:rPr lang="el-GR" i="1" u="sng" dirty="0" smtClean="0">
                <a:hlinkClick r:id="rId6"/>
              </a:rPr>
              <a:t>Προφίλ χώρας</a:t>
            </a:r>
            <a:r>
              <a:rPr lang="en-US" dirty="0" smtClean="0">
                <a:effectLst/>
                <a:latin typeface="Arial Rounded"/>
                <a:ea typeface="Arial Rounded"/>
                <a:cs typeface="Arial Rounded"/>
              </a:rPr>
              <a:t>. </a:t>
            </a:r>
            <a:r>
              <a:rPr lang="el-GR" dirty="0" smtClean="0"/>
              <a:t>Κάνοντας κλικ εκεί, έχεις τη δυνατότητα να προσαρμόσεις τα δεδομένα ενδιαφέροντος που θέλεις να συλλέξεις. Τα διαθέσιμα δεδομένα του </a:t>
            </a:r>
            <a:r>
              <a:rPr lang="en-US" dirty="0" err="1" smtClean="0"/>
              <a:t>VTO</a:t>
            </a:r>
            <a:r>
              <a:rPr lang="el-GR" dirty="0" smtClean="0"/>
              <a:t> προέρχονται από τη βάση δεδομένων της </a:t>
            </a:r>
            <a:r>
              <a:rPr lang="en-US" u="sng" dirty="0" err="1" smtClean="0">
                <a:hlinkClick r:id="rId7"/>
              </a:rPr>
              <a:t>Eurostat</a:t>
            </a:r>
            <a:r>
              <a:rPr lang="en-US" u="sng" dirty="0" smtClean="0">
                <a:hlinkClick r:id="rId7"/>
              </a:rPr>
              <a:t> </a:t>
            </a:r>
            <a:r>
              <a:rPr lang="en-US" dirty="0" smtClean="0">
                <a:effectLst/>
                <a:latin typeface="Arial Rounded"/>
                <a:ea typeface="Arial Rounded"/>
                <a:cs typeface="Arial Rounded"/>
              </a:rPr>
              <a:t>.</a:t>
            </a:r>
            <a:r>
              <a:rPr lang="it-IT" dirty="0" smtClean="0">
                <a:latin typeface="Calibri" panose="020F0502020204030204" pitchFamily="34" charset="0"/>
                <a:ea typeface="Arial Rounded"/>
              </a:rPr>
              <a:t> </a:t>
            </a:r>
            <a:endParaRPr lang="it-IT" sz="2400" b="1" dirty="0">
              <a:solidFill>
                <a:srgbClr val="0D0D0D"/>
              </a:solidFill>
            </a:endParaRPr>
          </a:p>
          <a:p>
            <a:pPr marL="0" lvl="0" indent="0" algn="l" rtl="0">
              <a:lnSpc>
                <a:spcPct val="140000"/>
              </a:lnSpc>
              <a:spcBef>
                <a:spcPts val="0"/>
              </a:spcBef>
              <a:spcAft>
                <a:spcPts val="0"/>
              </a:spcAft>
              <a:buNone/>
            </a:pPr>
            <a:endParaRPr sz="2400" b="1" dirty="0">
              <a:solidFill>
                <a:srgbClr val="0D0D0D"/>
              </a:solidFill>
            </a:endParaRPr>
          </a:p>
          <a:p>
            <a:pPr marL="0" lvl="0" indent="0" algn="l" rtl="0">
              <a:lnSpc>
                <a:spcPct val="140000"/>
              </a:lnSpc>
              <a:spcBef>
                <a:spcPts val="0"/>
              </a:spcBef>
              <a:spcAft>
                <a:spcPts val="0"/>
              </a:spcAft>
              <a:buNone/>
            </a:pPr>
            <a:endParaRPr sz="2400" b="1" dirty="0">
              <a:solidFill>
                <a:srgbClr val="0D0D0D"/>
              </a:solidFill>
            </a:endParaRPr>
          </a:p>
          <a:p>
            <a:pPr marL="0" lvl="0" indent="0" algn="l" rtl="0">
              <a:lnSpc>
                <a:spcPct val="140000"/>
              </a:lnSpc>
              <a:spcBef>
                <a:spcPts val="0"/>
              </a:spcBef>
              <a:spcAft>
                <a:spcPts val="0"/>
              </a:spcAft>
              <a:buNone/>
            </a:pPr>
            <a:endParaRPr lang="it-IT" sz="2400" b="1" dirty="0">
              <a:solidFill>
                <a:srgbClr val="0D0D0D"/>
              </a:solidFill>
            </a:endParaRPr>
          </a:p>
          <a:p>
            <a:pPr marL="0" lvl="0" indent="0" algn="l" rtl="0">
              <a:lnSpc>
                <a:spcPct val="140000"/>
              </a:lnSpc>
              <a:spcBef>
                <a:spcPts val="0"/>
              </a:spcBef>
              <a:spcAft>
                <a:spcPts val="0"/>
              </a:spcAft>
              <a:buNone/>
            </a:pPr>
            <a:endParaRPr lang="it-IT" sz="2400" b="1" dirty="0">
              <a:solidFill>
                <a:srgbClr val="0D0D0D"/>
              </a:solidFill>
            </a:endParaRPr>
          </a:p>
          <a:p>
            <a:pPr marL="0" lvl="0" indent="0" algn="l" rtl="0">
              <a:lnSpc>
                <a:spcPct val="140000"/>
              </a:lnSpc>
              <a:spcBef>
                <a:spcPts val="0"/>
              </a:spcBef>
              <a:spcAft>
                <a:spcPts val="0"/>
              </a:spcAft>
              <a:buNone/>
            </a:pPr>
            <a:endParaRPr lang="it-IT" sz="2400" b="1" dirty="0">
              <a:solidFill>
                <a:srgbClr val="0D0D0D"/>
              </a:solidFill>
            </a:endParaRPr>
          </a:p>
          <a:p>
            <a:pPr marL="0" lvl="0" indent="0" algn="l" rtl="0">
              <a:lnSpc>
                <a:spcPct val="140000"/>
              </a:lnSpc>
              <a:spcBef>
                <a:spcPts val="0"/>
              </a:spcBef>
              <a:spcAft>
                <a:spcPts val="0"/>
              </a:spcAft>
              <a:buNone/>
            </a:pPr>
            <a:endParaRPr lang="en-US" sz="1700" dirty="0">
              <a:solidFill>
                <a:srgbClr val="0D0D0D"/>
              </a:solidFill>
            </a:endParaRPr>
          </a:p>
          <a:p>
            <a:pPr marL="0" lvl="0" indent="0" algn="l" rtl="0">
              <a:lnSpc>
                <a:spcPct val="140000"/>
              </a:lnSpc>
              <a:spcBef>
                <a:spcPts val="0"/>
              </a:spcBef>
              <a:spcAft>
                <a:spcPts val="0"/>
              </a:spcAft>
              <a:buNone/>
            </a:pPr>
            <a:r>
              <a:rPr lang="en-US" sz="1700" dirty="0">
                <a:solidFill>
                  <a:srgbClr val="0D0D0D"/>
                </a:solidFill>
              </a:rPr>
              <a:t> </a:t>
            </a:r>
            <a:r>
              <a:rPr lang="el-GR" sz="1700" b="1" dirty="0" smtClean="0">
                <a:solidFill>
                  <a:srgbClr val="0D0D0D"/>
                </a:solidFill>
              </a:rPr>
              <a:t>Εξάγετε τα δεδομένα σας</a:t>
            </a:r>
            <a:r>
              <a:rPr lang="en-US" sz="1700" b="1" dirty="0" smtClean="0">
                <a:solidFill>
                  <a:srgbClr val="0D0D0D"/>
                </a:solidFill>
              </a:rPr>
              <a:t>! </a:t>
            </a:r>
            <a:endParaRPr sz="1700" b="1" dirty="0">
              <a:solidFill>
                <a:srgbClr val="0D0D0D"/>
              </a:solidFill>
            </a:endParaRPr>
          </a:p>
          <a:p>
            <a:pPr marL="914400" lvl="0" indent="0" algn="l" rtl="0">
              <a:spcBef>
                <a:spcPts val="0"/>
              </a:spcBef>
              <a:spcAft>
                <a:spcPts val="0"/>
              </a:spcAft>
              <a:buNone/>
            </a:pPr>
            <a:r>
              <a:rPr lang="en-US" sz="1800" b="1" dirty="0">
                <a:solidFill>
                  <a:srgbClr val="0D0D0D"/>
                </a:solidFill>
              </a:rPr>
              <a:t>	</a:t>
            </a:r>
            <a:endParaRPr sz="1800" b="1" dirty="0">
              <a:solidFill>
                <a:srgbClr val="0D0D0D"/>
              </a:solidFill>
            </a:endParaRPr>
          </a:p>
          <a:p>
            <a:pPr marL="914400" lvl="0" indent="0" algn="l" rtl="0">
              <a:lnSpc>
                <a:spcPct val="150000"/>
              </a:lnSpc>
              <a:spcBef>
                <a:spcPts val="0"/>
              </a:spcBef>
              <a:spcAft>
                <a:spcPts val="0"/>
              </a:spcAft>
              <a:buNone/>
            </a:pPr>
            <a:endParaRPr sz="2400" b="1" dirty="0">
              <a:solidFill>
                <a:srgbClr val="0D0D0D"/>
              </a:solidFill>
            </a:endParaRPr>
          </a:p>
        </p:txBody>
      </p:sp>
      <p:grpSp>
        <p:nvGrpSpPr>
          <p:cNvPr id="4" name="Group 3">
            <a:extLst>
              <a:ext uri="{FF2B5EF4-FFF2-40B4-BE49-F238E27FC236}">
                <a16:creationId xmlns:a16="http://schemas.microsoft.com/office/drawing/2014/main" xmlns="" id="{E1B16D37-B0F1-4144-A37E-949CAB1FD87A}"/>
              </a:ext>
            </a:extLst>
          </p:cNvPr>
          <p:cNvGrpSpPr/>
          <p:nvPr/>
        </p:nvGrpSpPr>
        <p:grpSpPr>
          <a:xfrm>
            <a:off x="944459" y="2852488"/>
            <a:ext cx="10303082" cy="2911051"/>
            <a:chOff x="397307" y="2836175"/>
            <a:chExt cx="10303082" cy="2911051"/>
          </a:xfrm>
        </p:grpSpPr>
        <p:pic>
          <p:nvPicPr>
            <p:cNvPr id="166" name="Google Shape;166;g99f1de2ff6_0_64"/>
            <p:cNvPicPr preferRelativeResize="0"/>
            <p:nvPr/>
          </p:nvPicPr>
          <p:blipFill>
            <a:blip r:embed="rId8">
              <a:alphaModFix/>
            </a:blip>
            <a:stretch>
              <a:fillRect/>
            </a:stretch>
          </p:blipFill>
          <p:spPr>
            <a:xfrm>
              <a:off x="501375" y="2836175"/>
              <a:ext cx="3594676" cy="2584525"/>
            </a:xfrm>
            <a:prstGeom prst="rect">
              <a:avLst/>
            </a:prstGeom>
            <a:noFill/>
            <a:ln>
              <a:noFill/>
            </a:ln>
          </p:spPr>
        </p:pic>
        <p:grpSp>
          <p:nvGrpSpPr>
            <p:cNvPr id="167" name="Google Shape;167;g99f1de2ff6_0_64"/>
            <p:cNvGrpSpPr/>
            <p:nvPr/>
          </p:nvGrpSpPr>
          <p:grpSpPr>
            <a:xfrm>
              <a:off x="5504975" y="2836175"/>
              <a:ext cx="5195414" cy="2584525"/>
              <a:chOff x="5504975" y="2836175"/>
              <a:chExt cx="5195414" cy="2584525"/>
            </a:xfrm>
          </p:grpSpPr>
          <p:pic>
            <p:nvPicPr>
              <p:cNvPr id="168" name="Google Shape;168;g99f1de2ff6_0_64"/>
              <p:cNvPicPr preferRelativeResize="0"/>
              <p:nvPr/>
            </p:nvPicPr>
            <p:blipFill>
              <a:blip r:embed="rId9">
                <a:alphaModFix/>
              </a:blip>
              <a:stretch>
                <a:fillRect/>
              </a:stretch>
            </p:blipFill>
            <p:spPr>
              <a:xfrm>
                <a:off x="5504975" y="2836175"/>
                <a:ext cx="5195414" cy="2584525"/>
              </a:xfrm>
              <a:prstGeom prst="rect">
                <a:avLst/>
              </a:prstGeom>
              <a:noFill/>
              <a:ln>
                <a:noFill/>
              </a:ln>
            </p:spPr>
          </p:pic>
          <p:sp>
            <p:nvSpPr>
              <p:cNvPr id="169" name="Google Shape;169;g99f1de2ff6_0_64"/>
              <p:cNvSpPr/>
              <p:nvPr/>
            </p:nvSpPr>
            <p:spPr>
              <a:xfrm>
                <a:off x="7799225" y="5092500"/>
                <a:ext cx="1011300" cy="328200"/>
              </a:xfrm>
              <a:prstGeom prst="leftArrow">
                <a:avLst>
                  <a:gd name="adj1" fmla="val 50000"/>
                  <a:gd name="adj2" fmla="val 50000"/>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4" name="TextBox 13">
              <a:extLst>
                <a:ext uri="{FF2B5EF4-FFF2-40B4-BE49-F238E27FC236}">
                  <a16:creationId xmlns:a16="http://schemas.microsoft.com/office/drawing/2014/main" xmlns="" id="{A822610A-5F24-4500-AB13-FB01DFBB2C1B}"/>
                </a:ext>
              </a:extLst>
            </p:cNvPr>
            <p:cNvSpPr txBox="1"/>
            <p:nvPr/>
          </p:nvSpPr>
          <p:spPr>
            <a:xfrm>
              <a:off x="397307" y="5371674"/>
              <a:ext cx="8851562" cy="375552"/>
            </a:xfrm>
            <a:prstGeom prst="rect">
              <a:avLst/>
            </a:prstGeom>
            <a:noFill/>
          </p:spPr>
          <p:txBody>
            <a:bodyPr wrap="square">
              <a:spAutoFit/>
            </a:bodyPr>
            <a:lstStyle/>
            <a:p>
              <a:pPr>
                <a:lnSpc>
                  <a:spcPct val="150000"/>
                </a:lnSpc>
              </a:pPr>
              <a:r>
                <a:rPr lang="el-GR" sz="1400" dirty="0" smtClean="0">
                  <a:solidFill>
                    <a:srgbClr val="0D0D0D"/>
                  </a:solidFill>
                </a:rPr>
                <a:t>Επίλεξε τη χώρα για τη σύγκριση</a:t>
              </a:r>
              <a:r>
                <a:rPr lang="en-US" sz="1400" dirty="0">
                  <a:solidFill>
                    <a:srgbClr val="0D0D0D"/>
                  </a:solidFill>
                </a:rPr>
                <a:t>		</a:t>
              </a:r>
              <a:r>
                <a:rPr lang="el-GR" sz="1400" dirty="0" smtClean="0">
                  <a:solidFill>
                    <a:srgbClr val="0D0D0D"/>
                  </a:solidFill>
                </a:rPr>
                <a:t>                             Επίλεξε </a:t>
              </a:r>
              <a:r>
                <a:rPr lang="el-GR" dirty="0" smtClean="0">
                  <a:solidFill>
                    <a:srgbClr val="0D0D0D"/>
                  </a:solidFill>
                </a:rPr>
                <a:t>έως </a:t>
              </a:r>
              <a:r>
                <a:rPr lang="el-GR" dirty="0" smtClean="0">
                  <a:solidFill>
                    <a:srgbClr val="0D0D0D"/>
                  </a:solidFill>
                </a:rPr>
                <a:t>και 6 δείκτες ενδιαφέροντος</a:t>
              </a:r>
              <a:r>
                <a:rPr lang="en-US" sz="1400" dirty="0" smtClean="0">
                  <a:solidFill>
                    <a:srgbClr val="0D0D0D"/>
                  </a:solidFill>
                </a:rPr>
                <a:t>.</a:t>
              </a:r>
              <a:endParaRPr lang="en-US" sz="1400" dirty="0">
                <a:solidFill>
                  <a:srgbClr val="0D0D0D"/>
                </a:solidFill>
              </a:endParaRPr>
            </a:p>
          </p:txBody>
        </p:sp>
      </p:grpSp>
      <p:sp>
        <p:nvSpPr>
          <p:cNvPr id="13" name="Google Shape;55;g53637bb0de_1_2"/>
          <p:cNvSpPr txBox="1"/>
          <p:nvPr/>
        </p:nvSpPr>
        <p:spPr>
          <a:xfrm>
            <a:off x="4195763" y="311538"/>
            <a:ext cx="7564828" cy="1536000"/>
          </a:xfrm>
          <a:prstGeom prst="rect">
            <a:avLst/>
          </a:prstGeom>
          <a:noFill/>
          <a:ln>
            <a:noFill/>
          </a:ln>
        </p:spPr>
        <p:txBody>
          <a:bodyPr spcFirstLastPara="1" wrap="square" lIns="45700" tIns="45700" rIns="45700" bIns="45700" anchor="t" anchorCtr="0">
            <a:noAutofit/>
          </a:bodyPr>
          <a:lstStyle/>
          <a:p>
            <a:pPr algn="r">
              <a:lnSpc>
                <a:spcPct val="150000"/>
              </a:lnSpc>
              <a:buClr>
                <a:schemeClr val="dk1"/>
              </a:buClr>
              <a:buSzPts val="1100"/>
            </a:pPr>
            <a:r>
              <a:rPr lang="en-US" sz="3200" b="1" dirty="0" smtClean="0">
                <a:solidFill>
                  <a:schemeClr val="dk1"/>
                </a:solidFill>
                <a:effectLst>
                  <a:outerShdw blurRad="38100" dist="38100" dir="2700000" algn="tl">
                    <a:srgbClr val="000000">
                      <a:alpha val="43137"/>
                    </a:srgbClr>
                  </a:outerShdw>
                </a:effectLst>
                <a:latin typeface="+mj-lt"/>
                <a:ea typeface="Arial Rounded"/>
                <a:cs typeface="Arial Rounded"/>
                <a:sym typeface="Arial Rounded"/>
              </a:rPr>
              <a:t>1</a:t>
            </a:r>
            <a:r>
              <a:rPr lang="en-US" sz="3200" b="1" dirty="0">
                <a:solidFill>
                  <a:schemeClr val="dk1"/>
                </a:solidFill>
                <a:effectLst>
                  <a:outerShdw blurRad="38100" dist="38100" dir="2700000" algn="tl">
                    <a:srgbClr val="000000">
                      <a:alpha val="43137"/>
                    </a:srgbClr>
                  </a:outerShdw>
                </a:effectLst>
                <a:latin typeface="+mj-lt"/>
                <a:ea typeface="Arial Rounded"/>
                <a:cs typeface="Arial Rounded"/>
                <a:sym typeface="Arial Rounded"/>
              </a:rPr>
              <a:t>.  	</a:t>
            </a:r>
            <a:r>
              <a:rPr lang="el-GR" sz="3200" b="1" dirty="0" smtClean="0">
                <a:solidFill>
                  <a:schemeClr val="dk1"/>
                </a:solidFill>
                <a:effectLst>
                  <a:outerShdw blurRad="38100" dist="38100" dir="2700000" algn="tl">
                    <a:srgbClr val="000000">
                      <a:alpha val="43137"/>
                    </a:srgbClr>
                  </a:outerShdw>
                </a:effectLst>
                <a:latin typeface="+mj-lt"/>
                <a:ea typeface="Arial Rounded"/>
                <a:cs typeface="Arial Rounded"/>
                <a:sym typeface="Arial Rounded"/>
              </a:rPr>
              <a:t>Αποκωδικοποιώντας την περιοχή: ανάγκες και ευκαιρίες</a:t>
            </a:r>
            <a:endParaRPr sz="3600" dirty="0">
              <a:solidFill>
                <a:schemeClr val="dk1"/>
              </a:solidFill>
              <a:effectLst>
                <a:outerShdw blurRad="38100" dist="38100" dir="2700000" algn="tl">
                  <a:srgbClr val="000000">
                    <a:alpha val="43137"/>
                  </a:srgbClr>
                </a:outerShdw>
              </a:effectLst>
              <a:latin typeface="+mj-lt"/>
              <a:ea typeface="Arial Rounded"/>
              <a:cs typeface="Arial Rounded"/>
              <a:sym typeface="Arial Rounded"/>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63"/>
                                        </p:tgtEl>
                                        <p:attrNameLst>
                                          <p:attrName>style.visibility</p:attrName>
                                        </p:attrNameLst>
                                      </p:cBhvr>
                                      <p:to>
                                        <p:strVal val="visible"/>
                                      </p:to>
                                    </p:set>
                                    <p:animEffect transition="in" filter="fade">
                                      <p:cBhvr>
                                        <p:cTn id="7" dur="500"/>
                                        <p:tgtEl>
                                          <p:spTgt spid="1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73"/>
        <p:cNvGrpSpPr/>
        <p:nvPr/>
      </p:nvGrpSpPr>
      <p:grpSpPr>
        <a:xfrm>
          <a:off x="0" y="0"/>
          <a:ext cx="0" cy="0"/>
          <a:chOff x="0" y="0"/>
          <a:chExt cx="0" cy="0"/>
        </a:xfrm>
      </p:grpSpPr>
      <p:pic>
        <p:nvPicPr>
          <p:cNvPr id="174" name="Google Shape;174;g99f1de2ff6_0_75" descr="image.png"/>
          <p:cNvPicPr preferRelativeResize="0"/>
          <p:nvPr/>
        </p:nvPicPr>
        <p:blipFill rotWithShape="1">
          <a:blip r:embed="rId3">
            <a:alphaModFix/>
          </a:blip>
          <a:srcRect/>
          <a:stretch/>
        </p:blipFill>
        <p:spPr>
          <a:xfrm>
            <a:off x="293687" y="6243637"/>
            <a:ext cx="2303463" cy="501651"/>
          </a:xfrm>
          <a:prstGeom prst="rect">
            <a:avLst/>
          </a:prstGeom>
          <a:noFill/>
          <a:ln>
            <a:noFill/>
          </a:ln>
        </p:spPr>
      </p:pic>
      <p:pic>
        <p:nvPicPr>
          <p:cNvPr id="175" name="Google Shape;175;g99f1de2ff6_0_75" descr="image.png"/>
          <p:cNvPicPr preferRelativeResize="0"/>
          <p:nvPr/>
        </p:nvPicPr>
        <p:blipFill rotWithShape="1">
          <a:blip r:embed="rId4">
            <a:alphaModFix/>
          </a:blip>
          <a:srcRect/>
          <a:stretch/>
        </p:blipFill>
        <p:spPr>
          <a:xfrm>
            <a:off x="2705100" y="6289675"/>
            <a:ext cx="9193213" cy="506413"/>
          </a:xfrm>
          <a:prstGeom prst="rect">
            <a:avLst/>
          </a:prstGeom>
          <a:noFill/>
          <a:ln>
            <a:noFill/>
          </a:ln>
        </p:spPr>
      </p:pic>
      <p:pic>
        <p:nvPicPr>
          <p:cNvPr id="176" name="Google Shape;176;g99f1de2ff6_0_75" descr="image.png"/>
          <p:cNvPicPr preferRelativeResize="0"/>
          <p:nvPr/>
        </p:nvPicPr>
        <p:blipFill rotWithShape="1">
          <a:blip r:embed="rId5">
            <a:alphaModFix/>
          </a:blip>
          <a:srcRect/>
          <a:stretch/>
        </p:blipFill>
        <p:spPr>
          <a:xfrm>
            <a:off x="293687" y="438150"/>
            <a:ext cx="3902076" cy="1219200"/>
          </a:xfrm>
          <a:prstGeom prst="rect">
            <a:avLst/>
          </a:prstGeom>
          <a:noFill/>
          <a:ln>
            <a:noFill/>
          </a:ln>
        </p:spPr>
      </p:pic>
      <p:sp>
        <p:nvSpPr>
          <p:cNvPr id="178" name="Google Shape;178;g99f1de2ff6_0_75"/>
          <p:cNvSpPr txBox="1"/>
          <p:nvPr/>
        </p:nvSpPr>
        <p:spPr>
          <a:xfrm>
            <a:off x="624575" y="2197975"/>
            <a:ext cx="7745702" cy="506400"/>
          </a:xfrm>
          <a:prstGeom prst="rect">
            <a:avLst/>
          </a:prstGeom>
          <a:noFill/>
          <a:ln>
            <a:noFill/>
          </a:ln>
        </p:spPr>
        <p:txBody>
          <a:bodyPr spcFirstLastPara="1" wrap="square" lIns="45700" tIns="45700" rIns="45700" bIns="45700" anchor="t" anchorCtr="0">
            <a:noAutofit/>
          </a:bodyPr>
          <a:lstStyle/>
          <a:p>
            <a:pPr>
              <a:lnSpc>
                <a:spcPct val="150000"/>
              </a:lnSpc>
            </a:pPr>
            <a:r>
              <a:rPr lang="en-US" sz="2400" b="1" dirty="0">
                <a:solidFill>
                  <a:srgbClr val="0D0D0D"/>
                </a:solidFill>
              </a:rPr>
              <a:t>1.2. </a:t>
            </a:r>
            <a:r>
              <a:rPr lang="el-GR" sz="2400" b="1" dirty="0" smtClean="0">
                <a:solidFill>
                  <a:srgbClr val="0D0D0D"/>
                </a:solidFill>
              </a:rPr>
              <a:t>Οι βάσεις δεδομένων των </a:t>
            </a:r>
            <a:r>
              <a:rPr lang="el-GR" sz="2400" b="1" dirty="0" err="1" smtClean="0">
                <a:solidFill>
                  <a:srgbClr val="0D0D0D"/>
                </a:solidFill>
              </a:rPr>
              <a:t>VTO</a:t>
            </a:r>
            <a:r>
              <a:rPr lang="el-GR" sz="2400" b="1" dirty="0" smtClean="0">
                <a:solidFill>
                  <a:srgbClr val="0D0D0D"/>
                </a:solidFill>
              </a:rPr>
              <a:t> και </a:t>
            </a:r>
            <a:r>
              <a:rPr lang="el-GR" sz="2400" b="1" dirty="0" err="1" smtClean="0">
                <a:solidFill>
                  <a:srgbClr val="0D0D0D"/>
                </a:solidFill>
              </a:rPr>
              <a:t>Eurostat</a:t>
            </a:r>
            <a:r>
              <a:rPr lang="en-US" sz="2400" b="1" dirty="0" smtClean="0">
                <a:solidFill>
                  <a:srgbClr val="0D0D0D"/>
                </a:solidFill>
              </a:rPr>
              <a:t>.</a:t>
            </a:r>
            <a:endParaRPr sz="2400" b="1" dirty="0">
              <a:solidFill>
                <a:srgbClr val="0D0D0D"/>
              </a:solidFill>
            </a:endParaRPr>
          </a:p>
        </p:txBody>
      </p:sp>
      <p:pic>
        <p:nvPicPr>
          <p:cNvPr id="179" name="Google Shape;179;g99f1de2ff6_0_75"/>
          <p:cNvPicPr preferRelativeResize="0"/>
          <p:nvPr/>
        </p:nvPicPr>
        <p:blipFill rotWithShape="1">
          <a:blip r:embed="rId6">
            <a:alphaModFix/>
          </a:blip>
          <a:srcRect l="2627" t="7292"/>
          <a:stretch/>
        </p:blipFill>
        <p:spPr>
          <a:xfrm>
            <a:off x="1094585" y="2885549"/>
            <a:ext cx="5187897" cy="3041267"/>
          </a:xfrm>
          <a:prstGeom prst="rect">
            <a:avLst/>
          </a:prstGeom>
          <a:noFill/>
          <a:ln>
            <a:noFill/>
          </a:ln>
        </p:spPr>
      </p:pic>
      <p:sp>
        <p:nvSpPr>
          <p:cNvPr id="13" name="TextBox 12">
            <a:extLst>
              <a:ext uri="{FF2B5EF4-FFF2-40B4-BE49-F238E27FC236}">
                <a16:creationId xmlns:a16="http://schemas.microsoft.com/office/drawing/2014/main" xmlns="" id="{8B1EFED0-79DF-49E4-A908-5420A8A26614}"/>
              </a:ext>
            </a:extLst>
          </p:cNvPr>
          <p:cNvSpPr txBox="1"/>
          <p:nvPr/>
        </p:nvSpPr>
        <p:spPr>
          <a:xfrm>
            <a:off x="6889274" y="3551920"/>
            <a:ext cx="4745031" cy="1200329"/>
          </a:xfrm>
          <a:prstGeom prst="rect">
            <a:avLst/>
          </a:prstGeom>
          <a:noFill/>
        </p:spPr>
        <p:txBody>
          <a:bodyPr wrap="square">
            <a:spAutoFit/>
          </a:bodyPr>
          <a:lstStyle/>
          <a:p>
            <a:pPr marL="0" marR="0" lvl="0" indent="0" algn="ctr" defTabSz="914400" rtl="0" eaLnBrk="1" fontAlgn="auto" latinLnBrk="0" hangingPunct="1">
              <a:lnSpc>
                <a:spcPct val="150000"/>
              </a:lnSpc>
              <a:spcBef>
                <a:spcPts val="0"/>
              </a:spcBef>
              <a:spcAft>
                <a:spcPts val="0"/>
              </a:spcAft>
              <a:buClr>
                <a:srgbClr val="000000"/>
              </a:buClr>
              <a:buSzTx/>
              <a:buFont typeface="Arial"/>
              <a:buNone/>
              <a:tabLst/>
              <a:defRPr/>
            </a:pPr>
            <a:r>
              <a:rPr lang="el-GR" sz="2400" b="1" dirty="0" smtClean="0">
                <a:solidFill>
                  <a:srgbClr val="EE3840"/>
                </a:solidFill>
                <a:effectLst>
                  <a:outerShdw blurRad="38100" dist="38100" dir="2700000" algn="tl">
                    <a:srgbClr val="000000">
                      <a:alpha val="43137"/>
                    </a:srgbClr>
                  </a:outerShdw>
                </a:effectLst>
              </a:rPr>
              <a:t>Ένας πίνακας </a:t>
            </a:r>
            <a:r>
              <a:rPr kumimoji="0" lang="en-US" sz="2400" b="1" i="0" u="none" strike="noStrike" kern="0" cap="none" spc="0" normalizeH="0" baseline="0" noProof="0" dirty="0" smtClean="0">
                <a:ln>
                  <a:noFill/>
                </a:ln>
                <a:solidFill>
                  <a:srgbClr val="EE3840"/>
                </a:solidFill>
                <a:effectLst>
                  <a:outerShdw blurRad="38100" dist="38100" dir="2700000" algn="tl">
                    <a:srgbClr val="000000">
                      <a:alpha val="43137"/>
                    </a:srgbClr>
                  </a:outerShdw>
                </a:effectLst>
                <a:uLnTx/>
                <a:uFillTx/>
                <a:latin typeface="Arial"/>
                <a:cs typeface="Arial"/>
                <a:sym typeface="Arial"/>
              </a:rPr>
              <a:t>Excel </a:t>
            </a:r>
            <a:endParaRPr kumimoji="0" lang="el-GR" sz="2400" b="1" i="0" u="none" strike="noStrike" kern="0" cap="none" spc="0" normalizeH="0" baseline="0" noProof="0" dirty="0" smtClean="0">
              <a:ln>
                <a:noFill/>
              </a:ln>
              <a:solidFill>
                <a:srgbClr val="EE3840"/>
              </a:solidFill>
              <a:effectLst>
                <a:outerShdw blurRad="38100" dist="38100" dir="2700000" algn="tl">
                  <a:srgbClr val="000000">
                    <a:alpha val="43137"/>
                  </a:srgbClr>
                </a:outerShdw>
              </a:effectLst>
              <a:uLnTx/>
              <a:uFillTx/>
              <a:latin typeface="Arial"/>
              <a:cs typeface="Arial"/>
              <a:sym typeface="Arial"/>
            </a:endParaRPr>
          </a:p>
          <a:p>
            <a:pPr marL="0" marR="0" lvl="0" indent="0" algn="ctr" defTabSz="914400" rtl="0" eaLnBrk="1" fontAlgn="auto" latinLnBrk="0" hangingPunct="1">
              <a:lnSpc>
                <a:spcPct val="150000"/>
              </a:lnSpc>
              <a:spcBef>
                <a:spcPts val="0"/>
              </a:spcBef>
              <a:spcAft>
                <a:spcPts val="0"/>
              </a:spcAft>
              <a:buClr>
                <a:srgbClr val="000000"/>
              </a:buClr>
              <a:buSzTx/>
              <a:buFont typeface="Arial"/>
              <a:buNone/>
              <a:tabLst/>
              <a:defRPr/>
            </a:pPr>
            <a:r>
              <a:rPr lang="el-GR" sz="2400" b="1" dirty="0" smtClean="0">
                <a:solidFill>
                  <a:srgbClr val="EE3840"/>
                </a:solidFill>
                <a:effectLst>
                  <a:outerShdw blurRad="38100" dist="38100" dir="2700000" algn="tl">
                    <a:srgbClr val="000000">
                      <a:alpha val="43137"/>
                    </a:srgbClr>
                  </a:outerShdw>
                </a:effectLst>
              </a:rPr>
              <a:t>έτοιμος για επεξεργασία</a:t>
            </a:r>
            <a:endParaRPr kumimoji="0" lang="en-US" sz="1800" b="1" i="0" u="none" strike="noStrike" kern="0" cap="none" spc="0" normalizeH="0" baseline="0" noProof="0" dirty="0">
              <a:ln>
                <a:noFill/>
              </a:ln>
              <a:solidFill>
                <a:srgbClr val="EE3840"/>
              </a:solidFill>
              <a:effectLst>
                <a:outerShdw blurRad="38100" dist="38100" dir="2700000" algn="tl">
                  <a:srgbClr val="000000">
                    <a:alpha val="43137"/>
                  </a:srgbClr>
                </a:outerShdw>
              </a:effectLst>
              <a:uLnTx/>
              <a:uFillTx/>
              <a:latin typeface="Arial"/>
              <a:cs typeface="Arial"/>
              <a:sym typeface="Arial"/>
            </a:endParaRPr>
          </a:p>
        </p:txBody>
      </p:sp>
      <p:sp>
        <p:nvSpPr>
          <p:cNvPr id="9" name="Google Shape;55;g53637bb0de_1_2"/>
          <p:cNvSpPr txBox="1"/>
          <p:nvPr/>
        </p:nvSpPr>
        <p:spPr>
          <a:xfrm>
            <a:off x="4195763" y="438150"/>
            <a:ext cx="7564828" cy="1536000"/>
          </a:xfrm>
          <a:prstGeom prst="rect">
            <a:avLst/>
          </a:prstGeom>
          <a:noFill/>
          <a:ln>
            <a:noFill/>
          </a:ln>
        </p:spPr>
        <p:txBody>
          <a:bodyPr spcFirstLastPara="1" wrap="square" lIns="45700" tIns="45700" rIns="45700" bIns="45700" anchor="t" anchorCtr="0">
            <a:noAutofit/>
          </a:bodyPr>
          <a:lstStyle/>
          <a:p>
            <a:pPr algn="r">
              <a:lnSpc>
                <a:spcPct val="150000"/>
              </a:lnSpc>
              <a:buClr>
                <a:schemeClr val="dk1"/>
              </a:buClr>
              <a:buSzPts val="1100"/>
            </a:pPr>
            <a:r>
              <a:rPr lang="en-US" sz="3200" b="1" dirty="0" smtClean="0">
                <a:solidFill>
                  <a:schemeClr val="dk1"/>
                </a:solidFill>
                <a:effectLst>
                  <a:outerShdw blurRad="38100" dist="38100" dir="2700000" algn="tl">
                    <a:srgbClr val="000000">
                      <a:alpha val="43137"/>
                    </a:srgbClr>
                  </a:outerShdw>
                </a:effectLst>
                <a:latin typeface="+mj-lt"/>
                <a:ea typeface="Arial Rounded"/>
                <a:cs typeface="Arial Rounded"/>
                <a:sym typeface="Arial Rounded"/>
              </a:rPr>
              <a:t>1</a:t>
            </a:r>
            <a:r>
              <a:rPr lang="en-US" sz="3200" b="1" dirty="0">
                <a:solidFill>
                  <a:schemeClr val="dk1"/>
                </a:solidFill>
                <a:effectLst>
                  <a:outerShdw blurRad="38100" dist="38100" dir="2700000" algn="tl">
                    <a:srgbClr val="000000">
                      <a:alpha val="43137"/>
                    </a:srgbClr>
                  </a:outerShdw>
                </a:effectLst>
                <a:latin typeface="+mj-lt"/>
                <a:ea typeface="Arial Rounded"/>
                <a:cs typeface="Arial Rounded"/>
                <a:sym typeface="Arial Rounded"/>
              </a:rPr>
              <a:t>.  	</a:t>
            </a:r>
            <a:r>
              <a:rPr lang="el-GR" sz="3200" b="1" dirty="0" smtClean="0">
                <a:solidFill>
                  <a:schemeClr val="dk1"/>
                </a:solidFill>
                <a:effectLst>
                  <a:outerShdw blurRad="38100" dist="38100" dir="2700000" algn="tl">
                    <a:srgbClr val="000000">
                      <a:alpha val="43137"/>
                    </a:srgbClr>
                  </a:outerShdw>
                </a:effectLst>
                <a:latin typeface="+mj-lt"/>
                <a:ea typeface="Arial Rounded"/>
                <a:cs typeface="Arial Rounded"/>
                <a:sym typeface="Arial Rounded"/>
              </a:rPr>
              <a:t>Αποκωδικοποιώντας την περιοχή: ανάγκες και ευκαιρίες</a:t>
            </a:r>
            <a:endParaRPr sz="3600" dirty="0">
              <a:solidFill>
                <a:schemeClr val="dk1"/>
              </a:solidFill>
              <a:effectLst>
                <a:outerShdw blurRad="38100" dist="38100" dir="2700000" algn="tl">
                  <a:srgbClr val="000000">
                    <a:alpha val="43137"/>
                  </a:srgbClr>
                </a:outerShdw>
              </a:effectLst>
              <a:latin typeface="+mj-lt"/>
              <a:ea typeface="Arial Rounded"/>
              <a:cs typeface="Arial Rounded"/>
              <a:sym typeface="Arial Rounded"/>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76"/>
                                        </p:tgtEl>
                                        <p:attrNameLst>
                                          <p:attrName>style.visibility</p:attrName>
                                        </p:attrNameLst>
                                      </p:cBhvr>
                                      <p:to>
                                        <p:strVal val="visible"/>
                                      </p:to>
                                    </p:set>
                                    <p:animEffect transition="in" filter="fade">
                                      <p:cBhvr>
                                        <p:cTn id="7" dur="500"/>
                                        <p:tgtEl>
                                          <p:spTgt spid="17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73"/>
        <p:cNvGrpSpPr/>
        <p:nvPr/>
      </p:nvGrpSpPr>
      <p:grpSpPr>
        <a:xfrm>
          <a:off x="0" y="0"/>
          <a:ext cx="0" cy="0"/>
          <a:chOff x="0" y="0"/>
          <a:chExt cx="0" cy="0"/>
        </a:xfrm>
      </p:grpSpPr>
      <p:pic>
        <p:nvPicPr>
          <p:cNvPr id="174" name="Google Shape;174;g99f1de2ff6_0_75" descr="image.png"/>
          <p:cNvPicPr preferRelativeResize="0"/>
          <p:nvPr/>
        </p:nvPicPr>
        <p:blipFill rotWithShape="1">
          <a:blip r:embed="rId3">
            <a:alphaModFix/>
          </a:blip>
          <a:srcRect/>
          <a:stretch/>
        </p:blipFill>
        <p:spPr>
          <a:xfrm>
            <a:off x="293687" y="6243637"/>
            <a:ext cx="2303463" cy="501651"/>
          </a:xfrm>
          <a:prstGeom prst="rect">
            <a:avLst/>
          </a:prstGeom>
          <a:noFill/>
          <a:ln>
            <a:noFill/>
          </a:ln>
        </p:spPr>
      </p:pic>
      <p:pic>
        <p:nvPicPr>
          <p:cNvPr id="175" name="Google Shape;175;g99f1de2ff6_0_75" descr="image.png"/>
          <p:cNvPicPr preferRelativeResize="0"/>
          <p:nvPr/>
        </p:nvPicPr>
        <p:blipFill rotWithShape="1">
          <a:blip r:embed="rId4">
            <a:alphaModFix/>
          </a:blip>
          <a:srcRect/>
          <a:stretch/>
        </p:blipFill>
        <p:spPr>
          <a:xfrm>
            <a:off x="2705100" y="6289675"/>
            <a:ext cx="9193213" cy="506413"/>
          </a:xfrm>
          <a:prstGeom prst="rect">
            <a:avLst/>
          </a:prstGeom>
          <a:noFill/>
          <a:ln>
            <a:noFill/>
          </a:ln>
        </p:spPr>
      </p:pic>
      <p:pic>
        <p:nvPicPr>
          <p:cNvPr id="176" name="Google Shape;176;g99f1de2ff6_0_75" descr="image.png"/>
          <p:cNvPicPr preferRelativeResize="0"/>
          <p:nvPr/>
        </p:nvPicPr>
        <p:blipFill rotWithShape="1">
          <a:blip r:embed="rId5">
            <a:alphaModFix/>
          </a:blip>
          <a:srcRect/>
          <a:stretch/>
        </p:blipFill>
        <p:spPr>
          <a:xfrm>
            <a:off x="293687" y="438150"/>
            <a:ext cx="3902076" cy="1219200"/>
          </a:xfrm>
          <a:prstGeom prst="rect">
            <a:avLst/>
          </a:prstGeom>
          <a:noFill/>
          <a:ln>
            <a:noFill/>
          </a:ln>
        </p:spPr>
      </p:pic>
      <p:sp>
        <p:nvSpPr>
          <p:cNvPr id="178" name="Google Shape;178;g99f1de2ff6_0_75"/>
          <p:cNvSpPr txBox="1"/>
          <p:nvPr/>
        </p:nvSpPr>
        <p:spPr>
          <a:xfrm>
            <a:off x="638642" y="1955554"/>
            <a:ext cx="11262626" cy="1814587"/>
          </a:xfrm>
          <a:prstGeom prst="rect">
            <a:avLst/>
          </a:prstGeom>
          <a:noFill/>
          <a:ln>
            <a:noFill/>
          </a:ln>
        </p:spPr>
        <p:txBody>
          <a:bodyPr spcFirstLastPara="1" wrap="square" lIns="45700" tIns="45700" rIns="45700" bIns="45700" anchor="t" anchorCtr="0">
            <a:noAutofit/>
          </a:bodyPr>
          <a:lstStyle/>
          <a:p>
            <a:pPr>
              <a:lnSpc>
                <a:spcPct val="150000"/>
              </a:lnSpc>
            </a:pPr>
            <a:r>
              <a:rPr lang="en-US" sz="2400" b="1" dirty="0">
                <a:solidFill>
                  <a:srgbClr val="0D0D0D"/>
                </a:solidFill>
              </a:rPr>
              <a:t>1.2. </a:t>
            </a:r>
            <a:r>
              <a:rPr lang="el-GR" sz="2400" b="1" dirty="0" smtClean="0">
                <a:solidFill>
                  <a:srgbClr val="0D0D0D"/>
                </a:solidFill>
              </a:rPr>
              <a:t>Οι βάσεις δεδομένων των </a:t>
            </a:r>
            <a:r>
              <a:rPr lang="el-GR" sz="2400" b="1" dirty="0" err="1" smtClean="0">
                <a:solidFill>
                  <a:srgbClr val="0D0D0D"/>
                </a:solidFill>
              </a:rPr>
              <a:t>VTO</a:t>
            </a:r>
            <a:r>
              <a:rPr lang="el-GR" sz="2400" b="1" dirty="0" smtClean="0">
                <a:solidFill>
                  <a:srgbClr val="0D0D0D"/>
                </a:solidFill>
              </a:rPr>
              <a:t> και </a:t>
            </a:r>
            <a:r>
              <a:rPr lang="el-GR" sz="2400" b="1" dirty="0" err="1" smtClean="0">
                <a:solidFill>
                  <a:srgbClr val="0D0D0D"/>
                </a:solidFill>
              </a:rPr>
              <a:t>Eurostat</a:t>
            </a:r>
            <a:r>
              <a:rPr lang="en-US" sz="2400" b="1" dirty="0" smtClean="0">
                <a:solidFill>
                  <a:srgbClr val="0D0D0D"/>
                </a:solidFill>
              </a:rPr>
              <a:t>.</a:t>
            </a:r>
            <a:endParaRPr lang="en-US" sz="2400" b="1" dirty="0">
              <a:solidFill>
                <a:srgbClr val="0D0D0D"/>
              </a:solidFill>
            </a:endParaRPr>
          </a:p>
          <a:p>
            <a:pPr>
              <a:lnSpc>
                <a:spcPct val="150000"/>
              </a:lnSpc>
            </a:pPr>
            <a:r>
              <a:rPr lang="el-GR" sz="1600" dirty="0" smtClean="0"/>
              <a:t>Η βάση δεδομένων της </a:t>
            </a:r>
            <a:r>
              <a:rPr lang="en-US" sz="1600" dirty="0" err="1" smtClean="0"/>
              <a:t>Eurostat</a:t>
            </a:r>
            <a:r>
              <a:rPr lang="el-GR" sz="1600" dirty="0" smtClean="0"/>
              <a:t> είναι πολύ </a:t>
            </a:r>
            <a:r>
              <a:rPr lang="el-GR" sz="1600" dirty="0" smtClean="0"/>
              <a:t>μεγαλύτερη</a:t>
            </a:r>
            <a:r>
              <a:rPr lang="el-GR" sz="1600" dirty="0" smtClean="0">
                <a:latin typeface="Arial" panose="020B0604020202020204" pitchFamily="34" charset="0"/>
                <a:cs typeface="Arial" panose="020B0604020202020204" pitchFamily="34" charset="0"/>
              </a:rPr>
              <a:t>, περιλαμβάνοντας πολλές άλλες πληροφορίες εκτός από τον τουρισμό</a:t>
            </a:r>
            <a:r>
              <a:rPr lang="en-US" sz="1600" dirty="0" smtClean="0">
                <a:effectLst/>
                <a:latin typeface="Arial" panose="020B0604020202020204" pitchFamily="34" charset="0"/>
                <a:ea typeface="Arial Rounded"/>
                <a:cs typeface="Arial" panose="020B0604020202020204" pitchFamily="34" charset="0"/>
              </a:rPr>
              <a:t>. </a:t>
            </a:r>
            <a:r>
              <a:rPr lang="el-GR" sz="1600" dirty="0" smtClean="0">
                <a:effectLst/>
                <a:latin typeface="Arial" panose="020B0604020202020204" pitchFamily="34" charset="0"/>
                <a:ea typeface="Arial Rounded"/>
                <a:cs typeface="Arial" panose="020B0604020202020204" pitchFamily="34" charset="0"/>
              </a:rPr>
              <a:t>Οι </a:t>
            </a:r>
            <a:r>
              <a:rPr lang="el-GR" sz="1600" dirty="0" smtClean="0"/>
              <a:t>πληροφορίες της </a:t>
            </a:r>
            <a:r>
              <a:rPr lang="el-GR" sz="1600" dirty="0" smtClean="0"/>
              <a:t>μπορούν να διασταυρωθούν και να εξεταστούν παγκοσμίως</a:t>
            </a:r>
            <a:r>
              <a:rPr lang="en-US" sz="1600" dirty="0" smtClean="0">
                <a:effectLst/>
                <a:latin typeface="Arial" panose="020B0604020202020204" pitchFamily="34" charset="0"/>
                <a:ea typeface="Arial Rounded"/>
                <a:cs typeface="Arial" panose="020B0604020202020204" pitchFamily="34" charset="0"/>
              </a:rPr>
              <a:t>. </a:t>
            </a:r>
            <a:r>
              <a:rPr lang="el-GR" sz="1600" dirty="0" smtClean="0">
                <a:effectLst/>
                <a:latin typeface="Arial" panose="020B0604020202020204" pitchFamily="34" charset="0"/>
                <a:ea typeface="Arial Rounded"/>
                <a:cs typeface="Arial" panose="020B0604020202020204" pitchFamily="34" charset="0"/>
              </a:rPr>
              <a:t>Μπορείς να αναζητήσεις </a:t>
            </a:r>
            <a:r>
              <a:rPr lang="el-GR" sz="1600" dirty="0" smtClean="0"/>
              <a:t>δεδομένα ανά θέμα και χρονικό </a:t>
            </a:r>
            <a:r>
              <a:rPr lang="el-GR" sz="1600" dirty="0" smtClean="0"/>
              <a:t>διάστημα</a:t>
            </a:r>
            <a:r>
              <a:rPr lang="en-US" sz="1600" dirty="0" smtClean="0">
                <a:effectLst/>
                <a:latin typeface="Arial" panose="020B0604020202020204" pitchFamily="34" charset="0"/>
                <a:ea typeface="Arial Rounded"/>
                <a:cs typeface="Arial" panose="020B0604020202020204" pitchFamily="34" charset="0"/>
              </a:rPr>
              <a:t>.</a:t>
            </a:r>
            <a:endParaRPr lang="en-US" sz="2000" b="1" dirty="0">
              <a:solidFill>
                <a:srgbClr val="0D0D0D"/>
              </a:solidFill>
              <a:latin typeface="Arial" panose="020B0604020202020204" pitchFamily="34" charset="0"/>
              <a:cs typeface="Arial" panose="020B0604020202020204" pitchFamily="34" charset="0"/>
            </a:endParaRPr>
          </a:p>
        </p:txBody>
      </p:sp>
      <p:pic>
        <p:nvPicPr>
          <p:cNvPr id="10" name="image11.png">
            <a:extLst>
              <a:ext uri="{FF2B5EF4-FFF2-40B4-BE49-F238E27FC236}">
                <a16:creationId xmlns:a16="http://schemas.microsoft.com/office/drawing/2014/main" xmlns="" id="{DF40F643-97D3-4E18-9D43-F0E403559A9B}"/>
              </a:ext>
            </a:extLst>
          </p:cNvPr>
          <p:cNvPicPr>
            <a:picLocks noChangeAspect="1"/>
          </p:cNvPicPr>
          <p:nvPr/>
        </p:nvPicPr>
        <p:blipFill>
          <a:blip r:embed="rId6">
            <a:clrChange>
              <a:clrFrom>
                <a:srgbClr val="FFFFFF"/>
              </a:clrFrom>
              <a:clrTo>
                <a:srgbClr val="FFFFFF">
                  <a:alpha val="0"/>
                </a:srgbClr>
              </a:clrTo>
            </a:clrChange>
          </a:blip>
          <a:srcRect/>
          <a:stretch>
            <a:fillRect/>
          </a:stretch>
        </p:blipFill>
        <p:spPr>
          <a:xfrm>
            <a:off x="5362210" y="3376246"/>
            <a:ext cx="6145164" cy="2758684"/>
          </a:xfrm>
          <a:prstGeom prst="rect">
            <a:avLst/>
          </a:prstGeom>
          <a:ln/>
        </p:spPr>
      </p:pic>
      <p:sp>
        <p:nvSpPr>
          <p:cNvPr id="4" name="Google Shape;178;g99f1de2ff6_0_75">
            <a:extLst>
              <a:ext uri="{FF2B5EF4-FFF2-40B4-BE49-F238E27FC236}">
                <a16:creationId xmlns:a16="http://schemas.microsoft.com/office/drawing/2014/main" xmlns="" id="{5EFE6423-C889-4314-B891-38486CB41E27}"/>
              </a:ext>
            </a:extLst>
          </p:cNvPr>
          <p:cNvSpPr txBox="1"/>
          <p:nvPr/>
        </p:nvSpPr>
        <p:spPr>
          <a:xfrm>
            <a:off x="652710" y="3688501"/>
            <a:ext cx="4864171" cy="2529418"/>
          </a:xfrm>
          <a:prstGeom prst="rect">
            <a:avLst/>
          </a:prstGeom>
          <a:noFill/>
          <a:ln>
            <a:noFill/>
          </a:ln>
        </p:spPr>
        <p:txBody>
          <a:bodyPr spcFirstLastPara="1" wrap="square" lIns="45700" tIns="45700" rIns="45700" bIns="45700" anchor="t" anchorCtr="0">
            <a:noAutofit/>
          </a:bodyPr>
          <a:lstStyle/>
          <a:p>
            <a:pPr>
              <a:lnSpc>
                <a:spcPct val="150000"/>
              </a:lnSpc>
            </a:pPr>
            <a:r>
              <a:rPr lang="el-GR" sz="1800" dirty="0" smtClean="0">
                <a:solidFill>
                  <a:srgbClr val="0D0D0D"/>
                </a:solidFill>
              </a:rPr>
              <a:t>Ωστόσο</a:t>
            </a:r>
            <a:r>
              <a:rPr lang="en-US" sz="1800" dirty="0" smtClean="0">
                <a:solidFill>
                  <a:srgbClr val="0D0D0D"/>
                </a:solidFill>
              </a:rPr>
              <a:t>, </a:t>
            </a:r>
            <a:r>
              <a:rPr lang="el-GR" sz="1800" dirty="0" smtClean="0"/>
              <a:t>η εικόνα του τουρισμού μπορεί να ποικίλλει σε μεγάλο βαθμό μεταξύ </a:t>
            </a:r>
            <a:r>
              <a:rPr lang="el-GR" sz="1800" dirty="0" smtClean="0"/>
              <a:t>περιφερειών και τοπικών περιοχών (ειδικά </a:t>
            </a:r>
            <a:r>
              <a:rPr lang="el-GR" sz="1800" dirty="0" smtClean="0"/>
              <a:t>σε μεγάλες </a:t>
            </a:r>
            <a:r>
              <a:rPr lang="el-GR" sz="1800" dirty="0" smtClean="0"/>
              <a:t>χώρες)</a:t>
            </a:r>
            <a:r>
              <a:rPr lang="en-US" sz="1800" dirty="0" smtClean="0">
                <a:solidFill>
                  <a:srgbClr val="0D0D0D"/>
                </a:solidFill>
              </a:rPr>
              <a:t>. </a:t>
            </a:r>
            <a:r>
              <a:rPr lang="el-GR" sz="1800" dirty="0" smtClean="0">
                <a:effectLst/>
                <a:latin typeface="Arial Rounded"/>
                <a:ea typeface="Arial Rounded"/>
                <a:cs typeface="Arial Rounded"/>
              </a:rPr>
              <a:t>Επομένως</a:t>
            </a:r>
            <a:r>
              <a:rPr lang="en-US" sz="1800" dirty="0" smtClean="0">
                <a:effectLst/>
                <a:latin typeface="Arial Rounded"/>
                <a:ea typeface="Arial Rounded"/>
                <a:cs typeface="Arial Rounded"/>
              </a:rPr>
              <a:t>, </a:t>
            </a:r>
            <a:r>
              <a:rPr lang="el-GR" sz="1800" dirty="0" smtClean="0">
                <a:effectLst/>
                <a:latin typeface="Arial Rounded"/>
                <a:ea typeface="Arial Rounded"/>
                <a:cs typeface="Arial Rounded"/>
              </a:rPr>
              <a:t>ίσως θελήσεις να </a:t>
            </a:r>
            <a:r>
              <a:rPr lang="el-GR" sz="1800" dirty="0" smtClean="0"/>
              <a:t>βελτιώσεις </a:t>
            </a:r>
            <a:r>
              <a:rPr lang="el-GR" sz="1800" dirty="0" smtClean="0"/>
              <a:t>(και </a:t>
            </a:r>
            <a:r>
              <a:rPr lang="el-GR" sz="1800" dirty="0" smtClean="0"/>
              <a:t>επαναπροσδιορίσεις</a:t>
            </a:r>
            <a:r>
              <a:rPr lang="el-GR" sz="1800" dirty="0" smtClean="0"/>
              <a:t>) την έρευνά σου</a:t>
            </a:r>
            <a:r>
              <a:rPr lang="en-US" sz="1800" dirty="0" smtClean="0">
                <a:effectLst/>
                <a:latin typeface="Arial Rounded"/>
                <a:ea typeface="Arial Rounded"/>
                <a:cs typeface="Arial Rounded"/>
              </a:rPr>
              <a:t>.</a:t>
            </a:r>
            <a:endParaRPr lang="en-US" sz="1800" dirty="0">
              <a:solidFill>
                <a:srgbClr val="0D0D0D"/>
              </a:solidFill>
            </a:endParaRPr>
          </a:p>
        </p:txBody>
      </p:sp>
      <p:sp>
        <p:nvSpPr>
          <p:cNvPr id="9" name="Google Shape;55;g53637bb0de_1_2"/>
          <p:cNvSpPr txBox="1"/>
          <p:nvPr/>
        </p:nvSpPr>
        <p:spPr>
          <a:xfrm>
            <a:off x="4195763" y="438150"/>
            <a:ext cx="7564828" cy="1536000"/>
          </a:xfrm>
          <a:prstGeom prst="rect">
            <a:avLst/>
          </a:prstGeom>
          <a:noFill/>
          <a:ln>
            <a:noFill/>
          </a:ln>
        </p:spPr>
        <p:txBody>
          <a:bodyPr spcFirstLastPara="1" wrap="square" lIns="45700" tIns="45700" rIns="45700" bIns="45700" anchor="t" anchorCtr="0">
            <a:noAutofit/>
          </a:bodyPr>
          <a:lstStyle/>
          <a:p>
            <a:pPr algn="r">
              <a:lnSpc>
                <a:spcPct val="150000"/>
              </a:lnSpc>
              <a:buClr>
                <a:schemeClr val="dk1"/>
              </a:buClr>
              <a:buSzPts val="1100"/>
            </a:pPr>
            <a:r>
              <a:rPr lang="en-US" sz="3200" b="1" dirty="0" smtClean="0">
                <a:solidFill>
                  <a:schemeClr val="dk1"/>
                </a:solidFill>
                <a:effectLst>
                  <a:outerShdw blurRad="38100" dist="38100" dir="2700000" algn="tl">
                    <a:srgbClr val="000000">
                      <a:alpha val="43137"/>
                    </a:srgbClr>
                  </a:outerShdw>
                </a:effectLst>
                <a:latin typeface="+mj-lt"/>
                <a:ea typeface="Arial Rounded"/>
                <a:cs typeface="Arial Rounded"/>
                <a:sym typeface="Arial Rounded"/>
              </a:rPr>
              <a:t>1</a:t>
            </a:r>
            <a:r>
              <a:rPr lang="en-US" sz="3200" b="1" dirty="0">
                <a:solidFill>
                  <a:schemeClr val="dk1"/>
                </a:solidFill>
                <a:effectLst>
                  <a:outerShdw blurRad="38100" dist="38100" dir="2700000" algn="tl">
                    <a:srgbClr val="000000">
                      <a:alpha val="43137"/>
                    </a:srgbClr>
                  </a:outerShdw>
                </a:effectLst>
                <a:latin typeface="+mj-lt"/>
                <a:ea typeface="Arial Rounded"/>
                <a:cs typeface="Arial Rounded"/>
                <a:sym typeface="Arial Rounded"/>
              </a:rPr>
              <a:t>.  	</a:t>
            </a:r>
            <a:r>
              <a:rPr lang="el-GR" sz="3200" b="1" dirty="0" smtClean="0">
                <a:solidFill>
                  <a:schemeClr val="dk1"/>
                </a:solidFill>
                <a:effectLst>
                  <a:outerShdw blurRad="38100" dist="38100" dir="2700000" algn="tl">
                    <a:srgbClr val="000000">
                      <a:alpha val="43137"/>
                    </a:srgbClr>
                  </a:outerShdw>
                </a:effectLst>
                <a:latin typeface="+mj-lt"/>
                <a:ea typeface="Arial Rounded"/>
                <a:cs typeface="Arial Rounded"/>
                <a:sym typeface="Arial Rounded"/>
              </a:rPr>
              <a:t>Αποκωδικοποιώντας την περιοχή: ανάγκες και ευκαιρίες</a:t>
            </a:r>
            <a:endParaRPr sz="3600" dirty="0">
              <a:solidFill>
                <a:schemeClr val="dk1"/>
              </a:solidFill>
              <a:effectLst>
                <a:outerShdw blurRad="38100" dist="38100" dir="2700000" algn="tl">
                  <a:srgbClr val="000000">
                    <a:alpha val="43137"/>
                  </a:srgbClr>
                </a:outerShdw>
              </a:effectLst>
              <a:latin typeface="+mj-lt"/>
              <a:ea typeface="Arial Rounded"/>
              <a:cs typeface="Arial Rounded"/>
              <a:sym typeface="Arial Rounded"/>
            </a:endParaRPr>
          </a:p>
        </p:txBody>
      </p:sp>
    </p:spTree>
    <p:extLst>
      <p:ext uri="{BB962C8B-B14F-4D97-AF65-F5344CB8AC3E}">
        <p14:creationId xmlns:p14="http://schemas.microsoft.com/office/powerpoint/2010/main" xmlns="" val="20592013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76"/>
                                        </p:tgtEl>
                                        <p:attrNameLst>
                                          <p:attrName>style.visibility</p:attrName>
                                        </p:attrNameLst>
                                      </p:cBhvr>
                                      <p:to>
                                        <p:strVal val="visible"/>
                                      </p:to>
                                    </p:set>
                                    <p:animEffect transition="in" filter="fade">
                                      <p:cBhvr>
                                        <p:cTn id="7" dur="500"/>
                                        <p:tgtEl>
                                          <p:spTgt spid="17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73"/>
        <p:cNvGrpSpPr/>
        <p:nvPr/>
      </p:nvGrpSpPr>
      <p:grpSpPr>
        <a:xfrm>
          <a:off x="0" y="0"/>
          <a:ext cx="0" cy="0"/>
          <a:chOff x="0" y="0"/>
          <a:chExt cx="0" cy="0"/>
        </a:xfrm>
      </p:grpSpPr>
      <p:pic>
        <p:nvPicPr>
          <p:cNvPr id="174" name="Google Shape;174;g99f1de2ff6_0_75" descr="image.png"/>
          <p:cNvPicPr preferRelativeResize="0"/>
          <p:nvPr/>
        </p:nvPicPr>
        <p:blipFill rotWithShape="1">
          <a:blip r:embed="rId3">
            <a:alphaModFix/>
          </a:blip>
          <a:srcRect/>
          <a:stretch/>
        </p:blipFill>
        <p:spPr>
          <a:xfrm>
            <a:off x="293687" y="6243637"/>
            <a:ext cx="2303463" cy="501651"/>
          </a:xfrm>
          <a:prstGeom prst="rect">
            <a:avLst/>
          </a:prstGeom>
          <a:noFill/>
          <a:ln>
            <a:noFill/>
          </a:ln>
        </p:spPr>
      </p:pic>
      <p:pic>
        <p:nvPicPr>
          <p:cNvPr id="175" name="Google Shape;175;g99f1de2ff6_0_75" descr="image.png"/>
          <p:cNvPicPr preferRelativeResize="0"/>
          <p:nvPr/>
        </p:nvPicPr>
        <p:blipFill rotWithShape="1">
          <a:blip r:embed="rId4">
            <a:alphaModFix/>
          </a:blip>
          <a:srcRect/>
          <a:stretch/>
        </p:blipFill>
        <p:spPr>
          <a:xfrm>
            <a:off x="2705100" y="6289675"/>
            <a:ext cx="9193213" cy="506413"/>
          </a:xfrm>
          <a:prstGeom prst="rect">
            <a:avLst/>
          </a:prstGeom>
          <a:noFill/>
          <a:ln>
            <a:noFill/>
          </a:ln>
        </p:spPr>
      </p:pic>
      <p:pic>
        <p:nvPicPr>
          <p:cNvPr id="176" name="Google Shape;176;g99f1de2ff6_0_75" descr="image.png"/>
          <p:cNvPicPr preferRelativeResize="0"/>
          <p:nvPr/>
        </p:nvPicPr>
        <p:blipFill rotWithShape="1">
          <a:blip r:embed="rId5">
            <a:alphaModFix/>
          </a:blip>
          <a:srcRect/>
          <a:stretch/>
        </p:blipFill>
        <p:spPr>
          <a:xfrm>
            <a:off x="293687" y="438150"/>
            <a:ext cx="3902076" cy="1219200"/>
          </a:xfrm>
          <a:prstGeom prst="rect">
            <a:avLst/>
          </a:prstGeom>
          <a:noFill/>
          <a:ln>
            <a:noFill/>
          </a:ln>
        </p:spPr>
      </p:pic>
      <p:sp>
        <p:nvSpPr>
          <p:cNvPr id="178" name="Google Shape;178;g99f1de2ff6_0_75"/>
          <p:cNvSpPr txBox="1"/>
          <p:nvPr/>
        </p:nvSpPr>
        <p:spPr>
          <a:xfrm>
            <a:off x="624574" y="2068091"/>
            <a:ext cx="10770257" cy="1744253"/>
          </a:xfrm>
          <a:prstGeom prst="rect">
            <a:avLst/>
          </a:prstGeom>
          <a:noFill/>
          <a:ln>
            <a:noFill/>
          </a:ln>
        </p:spPr>
        <p:txBody>
          <a:bodyPr spcFirstLastPara="1" wrap="square" lIns="45700" tIns="45700" rIns="45700" bIns="45700" anchor="t" anchorCtr="0">
            <a:noAutofit/>
          </a:bodyPr>
          <a:lstStyle/>
          <a:p>
            <a:pPr>
              <a:lnSpc>
                <a:spcPct val="150000"/>
              </a:lnSpc>
            </a:pPr>
            <a:r>
              <a:rPr lang="en-US" sz="2400" b="1" dirty="0">
                <a:solidFill>
                  <a:srgbClr val="0D0D0D"/>
                </a:solidFill>
              </a:rPr>
              <a:t>1.2. </a:t>
            </a:r>
            <a:r>
              <a:rPr lang="el-GR" sz="2400" b="1" dirty="0" smtClean="0">
                <a:solidFill>
                  <a:srgbClr val="0D0D0D"/>
                </a:solidFill>
              </a:rPr>
              <a:t>Οι βάσεις δεδομένων των </a:t>
            </a:r>
            <a:r>
              <a:rPr lang="el-GR" sz="2400" b="1" dirty="0" err="1" smtClean="0">
                <a:solidFill>
                  <a:srgbClr val="0D0D0D"/>
                </a:solidFill>
              </a:rPr>
              <a:t>VTO</a:t>
            </a:r>
            <a:r>
              <a:rPr lang="el-GR" sz="2400" b="1" dirty="0" smtClean="0">
                <a:solidFill>
                  <a:srgbClr val="0D0D0D"/>
                </a:solidFill>
              </a:rPr>
              <a:t> και </a:t>
            </a:r>
            <a:r>
              <a:rPr lang="el-GR" sz="2400" b="1" dirty="0" err="1" smtClean="0">
                <a:solidFill>
                  <a:srgbClr val="0D0D0D"/>
                </a:solidFill>
              </a:rPr>
              <a:t>Eurostat</a:t>
            </a:r>
            <a:r>
              <a:rPr lang="en-US" sz="2400" b="1" dirty="0" smtClean="0">
                <a:solidFill>
                  <a:srgbClr val="0D0D0D"/>
                </a:solidFill>
              </a:rPr>
              <a:t>.</a:t>
            </a:r>
            <a:endParaRPr lang="en-US" sz="2400" b="1" dirty="0">
              <a:solidFill>
                <a:srgbClr val="0D0D0D"/>
              </a:solidFill>
            </a:endParaRPr>
          </a:p>
          <a:p>
            <a:pPr>
              <a:lnSpc>
                <a:spcPct val="150000"/>
              </a:lnSpc>
            </a:pPr>
            <a:r>
              <a:rPr lang="el-GR" sz="1600" dirty="0" smtClean="0"/>
              <a:t>Η βάση δεδομένων της </a:t>
            </a:r>
            <a:r>
              <a:rPr lang="en-US" sz="1600" dirty="0" err="1" smtClean="0"/>
              <a:t>Eurostat</a:t>
            </a:r>
            <a:r>
              <a:rPr lang="el-GR" sz="1600" dirty="0" smtClean="0"/>
              <a:t> είναι πολύ μεγαλύτερη</a:t>
            </a:r>
            <a:r>
              <a:rPr lang="el-GR" sz="1600" dirty="0" smtClean="0">
                <a:latin typeface="Arial" panose="020B0604020202020204" pitchFamily="34" charset="0"/>
                <a:cs typeface="Arial" panose="020B0604020202020204" pitchFamily="34" charset="0"/>
              </a:rPr>
              <a:t>, περιλαμβάνοντας πολλές άλλες πληροφορίες εκτός από τον τουρισμό</a:t>
            </a:r>
            <a:r>
              <a:rPr lang="en-US" sz="1600" dirty="0" smtClean="0">
                <a:latin typeface="Arial" panose="020B0604020202020204" pitchFamily="34" charset="0"/>
                <a:ea typeface="Arial Rounded"/>
                <a:cs typeface="Arial" panose="020B0604020202020204" pitchFamily="34" charset="0"/>
              </a:rPr>
              <a:t>. </a:t>
            </a:r>
            <a:r>
              <a:rPr lang="el-GR" sz="1600" dirty="0" smtClean="0">
                <a:latin typeface="Arial" panose="020B0604020202020204" pitchFamily="34" charset="0"/>
                <a:ea typeface="Arial Rounded"/>
                <a:cs typeface="Arial" panose="020B0604020202020204" pitchFamily="34" charset="0"/>
              </a:rPr>
              <a:t>Οι </a:t>
            </a:r>
            <a:r>
              <a:rPr lang="el-GR" sz="1600" dirty="0" smtClean="0"/>
              <a:t>πληροφορίες της μπορούν να διασταυρωθούν και να εξεταστούν παγκοσμίως</a:t>
            </a:r>
            <a:r>
              <a:rPr lang="en-US" sz="1600" dirty="0" smtClean="0">
                <a:latin typeface="Arial" panose="020B0604020202020204" pitchFamily="34" charset="0"/>
                <a:ea typeface="Arial Rounded"/>
                <a:cs typeface="Arial" panose="020B0604020202020204" pitchFamily="34" charset="0"/>
              </a:rPr>
              <a:t>. </a:t>
            </a:r>
            <a:r>
              <a:rPr lang="el-GR" sz="1600" dirty="0" smtClean="0">
                <a:latin typeface="Arial" panose="020B0604020202020204" pitchFamily="34" charset="0"/>
                <a:ea typeface="Arial Rounded"/>
                <a:cs typeface="Arial" panose="020B0604020202020204" pitchFamily="34" charset="0"/>
              </a:rPr>
              <a:t>Μπορείς να αναζητήσεις </a:t>
            </a:r>
            <a:r>
              <a:rPr lang="el-GR" sz="1600" dirty="0" smtClean="0"/>
              <a:t>δεδομένα ανά θέμα και χρονικό διάστημα</a:t>
            </a:r>
            <a:r>
              <a:rPr lang="en-US" sz="1600" dirty="0" smtClean="0">
                <a:effectLst/>
                <a:latin typeface="Arial" panose="020B0604020202020204" pitchFamily="34" charset="0"/>
                <a:ea typeface="Arial Rounded"/>
                <a:cs typeface="Arial" panose="020B0604020202020204" pitchFamily="34" charset="0"/>
              </a:rPr>
              <a:t>.</a:t>
            </a:r>
            <a:endParaRPr lang="en-US" sz="2000" b="1" dirty="0">
              <a:solidFill>
                <a:srgbClr val="0D0D0D"/>
              </a:solidFill>
              <a:latin typeface="Arial" panose="020B0604020202020204" pitchFamily="34" charset="0"/>
              <a:cs typeface="Arial" panose="020B0604020202020204" pitchFamily="34" charset="0"/>
            </a:endParaRPr>
          </a:p>
        </p:txBody>
      </p:sp>
      <p:sp>
        <p:nvSpPr>
          <p:cNvPr id="4" name="Google Shape;178;g99f1de2ff6_0_75">
            <a:extLst>
              <a:ext uri="{FF2B5EF4-FFF2-40B4-BE49-F238E27FC236}">
                <a16:creationId xmlns:a16="http://schemas.microsoft.com/office/drawing/2014/main" xmlns="" id="{5EFE6423-C889-4314-B891-38486CB41E27}"/>
              </a:ext>
            </a:extLst>
          </p:cNvPr>
          <p:cNvSpPr txBox="1"/>
          <p:nvPr/>
        </p:nvSpPr>
        <p:spPr>
          <a:xfrm>
            <a:off x="624574" y="3702567"/>
            <a:ext cx="6324866" cy="2428526"/>
          </a:xfrm>
          <a:prstGeom prst="rect">
            <a:avLst/>
          </a:prstGeom>
          <a:noFill/>
          <a:ln>
            <a:noFill/>
          </a:ln>
        </p:spPr>
        <p:txBody>
          <a:bodyPr spcFirstLastPara="1" wrap="square" lIns="45700" tIns="45700" rIns="45700" bIns="45700" anchor="t" anchorCtr="0">
            <a:noAutofit/>
          </a:bodyPr>
          <a:lstStyle/>
          <a:p>
            <a:pPr>
              <a:lnSpc>
                <a:spcPct val="150000"/>
              </a:lnSpc>
            </a:pPr>
            <a:r>
              <a:rPr lang="el-GR" sz="1800" dirty="0" smtClean="0">
                <a:solidFill>
                  <a:srgbClr val="0D0D0D"/>
                </a:solidFill>
              </a:rPr>
              <a:t>Ωστόσο</a:t>
            </a:r>
            <a:r>
              <a:rPr lang="en-US" sz="1800" dirty="0" smtClean="0">
                <a:solidFill>
                  <a:srgbClr val="0D0D0D"/>
                </a:solidFill>
              </a:rPr>
              <a:t>, </a:t>
            </a:r>
            <a:r>
              <a:rPr lang="el-GR" sz="1800" dirty="0" smtClean="0"/>
              <a:t>η εικόνα του τουρισμού μπορεί να ποικίλλει σε μεγάλο βαθμό μεταξύ περιφερειών και τοπικών περιοχών (ειδικά σε μεγάλες χώρες)</a:t>
            </a:r>
            <a:r>
              <a:rPr lang="en-US" sz="1800" dirty="0" smtClean="0">
                <a:solidFill>
                  <a:srgbClr val="0D0D0D"/>
                </a:solidFill>
              </a:rPr>
              <a:t>. </a:t>
            </a:r>
            <a:r>
              <a:rPr lang="el-GR" sz="1800" dirty="0" smtClean="0">
                <a:latin typeface="Arial Rounded"/>
                <a:ea typeface="Arial Rounded"/>
                <a:cs typeface="Arial Rounded"/>
              </a:rPr>
              <a:t>Επομένως</a:t>
            </a:r>
            <a:r>
              <a:rPr lang="en-US" sz="1800" dirty="0" smtClean="0">
                <a:latin typeface="Arial Rounded"/>
                <a:ea typeface="Arial Rounded"/>
                <a:cs typeface="Arial Rounded"/>
              </a:rPr>
              <a:t>, </a:t>
            </a:r>
            <a:r>
              <a:rPr lang="el-GR" sz="1800" dirty="0" smtClean="0">
                <a:latin typeface="Arial Rounded"/>
                <a:ea typeface="Arial Rounded"/>
                <a:cs typeface="Arial Rounded"/>
              </a:rPr>
              <a:t>ίσως θελήσεις να </a:t>
            </a:r>
            <a:r>
              <a:rPr lang="el-GR" sz="1800" dirty="0" smtClean="0"/>
              <a:t>βελτιώσεις (και επαναπροσδιορίσεις) την έρευνά σου</a:t>
            </a:r>
            <a:r>
              <a:rPr lang="en-US" sz="1800" dirty="0" smtClean="0">
                <a:effectLst/>
                <a:latin typeface="Arial Rounded"/>
                <a:ea typeface="Arial Rounded"/>
                <a:cs typeface="Arial Rounded"/>
              </a:rPr>
              <a:t>.</a:t>
            </a:r>
            <a:endParaRPr lang="en-US" sz="1800" dirty="0">
              <a:effectLst/>
              <a:latin typeface="Arial Rounded"/>
              <a:ea typeface="Arial Rounded"/>
              <a:cs typeface="Arial Rounded"/>
            </a:endParaRPr>
          </a:p>
          <a:p>
            <a:pPr>
              <a:lnSpc>
                <a:spcPct val="150000"/>
              </a:lnSpc>
            </a:pPr>
            <a:r>
              <a:rPr lang="el-GR" sz="1800" dirty="0" smtClean="0">
                <a:latin typeface="Arial Rounded"/>
                <a:ea typeface="Arial Rounded"/>
                <a:cs typeface="Arial Rounded"/>
              </a:rPr>
              <a:t>Η </a:t>
            </a:r>
            <a:r>
              <a:rPr lang="el-GR" sz="1800" dirty="0" smtClean="0">
                <a:latin typeface="Arial Rounded"/>
                <a:ea typeface="Arial Rounded"/>
                <a:cs typeface="Arial Rounded"/>
              </a:rPr>
              <a:t>ενότητες </a:t>
            </a:r>
            <a:r>
              <a:rPr lang="el-GR" sz="1800" i="1" dirty="0" smtClean="0">
                <a:latin typeface="Arial Rounded"/>
                <a:ea typeface="Arial Rounded"/>
                <a:cs typeface="Arial Rounded"/>
              </a:rPr>
              <a:t>γενικών</a:t>
            </a:r>
            <a:r>
              <a:rPr lang="el-GR" sz="1800" dirty="0" smtClean="0">
                <a:latin typeface="Arial Rounded"/>
                <a:ea typeface="Arial Rounded"/>
                <a:cs typeface="Arial Rounded"/>
              </a:rPr>
              <a:t> και </a:t>
            </a:r>
            <a:r>
              <a:rPr lang="el-GR" sz="1800" i="1" dirty="0" smtClean="0">
                <a:latin typeface="Arial Rounded"/>
                <a:ea typeface="Arial Rounded"/>
                <a:cs typeface="Arial Rounded"/>
              </a:rPr>
              <a:t>περιφερειακών</a:t>
            </a:r>
            <a:r>
              <a:rPr lang="el-GR" sz="1800" dirty="0" smtClean="0">
                <a:latin typeface="Arial Rounded"/>
                <a:ea typeface="Arial Rounded"/>
                <a:cs typeface="Arial Rounded"/>
              </a:rPr>
              <a:t> στατιστικών είναι αυτό που </a:t>
            </a:r>
            <a:r>
              <a:rPr lang="el-GR" sz="1800" dirty="0" smtClean="0">
                <a:latin typeface="Arial Rounded"/>
                <a:ea typeface="Arial Rounded"/>
                <a:cs typeface="Arial Rounded"/>
              </a:rPr>
              <a:t>χρειάζεσαι</a:t>
            </a:r>
            <a:r>
              <a:rPr lang="en-US" sz="1800" dirty="0" smtClean="0">
                <a:effectLst/>
                <a:latin typeface="Arial Rounded"/>
                <a:ea typeface="Arial Rounded"/>
                <a:cs typeface="Arial Rounded"/>
              </a:rPr>
              <a:t>.</a:t>
            </a:r>
            <a:endParaRPr lang="en-US" sz="1800" dirty="0">
              <a:solidFill>
                <a:srgbClr val="0D0D0D"/>
              </a:solidFill>
            </a:endParaRPr>
          </a:p>
        </p:txBody>
      </p:sp>
      <p:sp>
        <p:nvSpPr>
          <p:cNvPr id="6" name="Rectangle 4">
            <a:extLst>
              <a:ext uri="{FF2B5EF4-FFF2-40B4-BE49-F238E27FC236}">
                <a16:creationId xmlns:a16="http://schemas.microsoft.com/office/drawing/2014/main" xmlns="" id="{769E367A-8755-439E-8D7B-7B35114E8B0A}"/>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it-IT"/>
          </a:p>
        </p:txBody>
      </p:sp>
      <p:pic>
        <p:nvPicPr>
          <p:cNvPr id="11" name="Picture 10">
            <a:extLst>
              <a:ext uri="{FF2B5EF4-FFF2-40B4-BE49-F238E27FC236}">
                <a16:creationId xmlns:a16="http://schemas.microsoft.com/office/drawing/2014/main" xmlns="" id="{39799F75-0CF6-4479-B056-9AF026997C11}"/>
              </a:ext>
            </a:extLst>
          </p:cNvPr>
          <p:cNvPicPr>
            <a:picLocks noChangeAspect="1"/>
          </p:cNvPicPr>
          <p:nvPr/>
        </p:nvPicPr>
        <p:blipFill rotWithShape="1">
          <a:blip r:embed="rId6"/>
          <a:srcRect t="76916" r="35424"/>
          <a:stretch/>
        </p:blipFill>
        <p:spPr>
          <a:xfrm>
            <a:off x="6850065" y="3957876"/>
            <a:ext cx="4544766" cy="1872234"/>
          </a:xfrm>
          <a:prstGeom prst="rect">
            <a:avLst/>
          </a:prstGeom>
        </p:spPr>
      </p:pic>
      <p:sp>
        <p:nvSpPr>
          <p:cNvPr id="10" name="Google Shape;55;g53637bb0de_1_2"/>
          <p:cNvSpPr txBox="1"/>
          <p:nvPr/>
        </p:nvSpPr>
        <p:spPr>
          <a:xfrm>
            <a:off x="4195763" y="438150"/>
            <a:ext cx="7564828" cy="1536000"/>
          </a:xfrm>
          <a:prstGeom prst="rect">
            <a:avLst/>
          </a:prstGeom>
          <a:noFill/>
          <a:ln>
            <a:noFill/>
          </a:ln>
        </p:spPr>
        <p:txBody>
          <a:bodyPr spcFirstLastPara="1" wrap="square" lIns="45700" tIns="45700" rIns="45700" bIns="45700" anchor="t" anchorCtr="0">
            <a:noAutofit/>
          </a:bodyPr>
          <a:lstStyle/>
          <a:p>
            <a:pPr algn="r">
              <a:lnSpc>
                <a:spcPct val="150000"/>
              </a:lnSpc>
              <a:buClr>
                <a:schemeClr val="dk1"/>
              </a:buClr>
              <a:buSzPts val="1100"/>
            </a:pPr>
            <a:r>
              <a:rPr lang="en-US" sz="3200" b="1" dirty="0" smtClean="0">
                <a:solidFill>
                  <a:schemeClr val="dk1"/>
                </a:solidFill>
                <a:effectLst>
                  <a:outerShdw blurRad="38100" dist="38100" dir="2700000" algn="tl">
                    <a:srgbClr val="000000">
                      <a:alpha val="43137"/>
                    </a:srgbClr>
                  </a:outerShdw>
                </a:effectLst>
                <a:latin typeface="+mj-lt"/>
                <a:ea typeface="Arial Rounded"/>
                <a:cs typeface="Arial Rounded"/>
                <a:sym typeface="Arial Rounded"/>
              </a:rPr>
              <a:t>1</a:t>
            </a:r>
            <a:r>
              <a:rPr lang="en-US" sz="3200" b="1" dirty="0">
                <a:solidFill>
                  <a:schemeClr val="dk1"/>
                </a:solidFill>
                <a:effectLst>
                  <a:outerShdw blurRad="38100" dist="38100" dir="2700000" algn="tl">
                    <a:srgbClr val="000000">
                      <a:alpha val="43137"/>
                    </a:srgbClr>
                  </a:outerShdw>
                </a:effectLst>
                <a:latin typeface="+mj-lt"/>
                <a:ea typeface="Arial Rounded"/>
                <a:cs typeface="Arial Rounded"/>
                <a:sym typeface="Arial Rounded"/>
              </a:rPr>
              <a:t>.  	</a:t>
            </a:r>
            <a:r>
              <a:rPr lang="el-GR" sz="3200" b="1" dirty="0" smtClean="0">
                <a:solidFill>
                  <a:schemeClr val="dk1"/>
                </a:solidFill>
                <a:effectLst>
                  <a:outerShdw blurRad="38100" dist="38100" dir="2700000" algn="tl">
                    <a:srgbClr val="000000">
                      <a:alpha val="43137"/>
                    </a:srgbClr>
                  </a:outerShdw>
                </a:effectLst>
                <a:latin typeface="+mj-lt"/>
                <a:ea typeface="Arial Rounded"/>
                <a:cs typeface="Arial Rounded"/>
                <a:sym typeface="Arial Rounded"/>
              </a:rPr>
              <a:t>Αποκωδικοποιώντας την περιοχή: ανάγκες και ευκαιρίες</a:t>
            </a:r>
            <a:endParaRPr sz="3600" dirty="0">
              <a:solidFill>
                <a:schemeClr val="dk1"/>
              </a:solidFill>
              <a:effectLst>
                <a:outerShdw blurRad="38100" dist="38100" dir="2700000" algn="tl">
                  <a:srgbClr val="000000">
                    <a:alpha val="43137"/>
                  </a:srgbClr>
                </a:outerShdw>
              </a:effectLst>
              <a:latin typeface="+mj-lt"/>
              <a:ea typeface="Arial Rounded"/>
              <a:cs typeface="Arial Rounded"/>
              <a:sym typeface="Arial Rounded"/>
            </a:endParaRPr>
          </a:p>
        </p:txBody>
      </p:sp>
    </p:spTree>
    <p:extLst>
      <p:ext uri="{BB962C8B-B14F-4D97-AF65-F5344CB8AC3E}">
        <p14:creationId xmlns:p14="http://schemas.microsoft.com/office/powerpoint/2010/main" xmlns="" val="24438809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76"/>
                                        </p:tgtEl>
                                        <p:attrNameLst>
                                          <p:attrName>style.visibility</p:attrName>
                                        </p:attrNameLst>
                                      </p:cBhvr>
                                      <p:to>
                                        <p:strVal val="visible"/>
                                      </p:to>
                                    </p:set>
                                    <p:animEffect transition="in" filter="fade">
                                      <p:cBhvr>
                                        <p:cTn id="7" dur="500"/>
                                        <p:tgtEl>
                                          <p:spTgt spid="17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83"/>
        <p:cNvGrpSpPr/>
        <p:nvPr/>
      </p:nvGrpSpPr>
      <p:grpSpPr>
        <a:xfrm>
          <a:off x="0" y="0"/>
          <a:ext cx="0" cy="0"/>
          <a:chOff x="0" y="0"/>
          <a:chExt cx="0" cy="0"/>
        </a:xfrm>
      </p:grpSpPr>
      <p:pic>
        <p:nvPicPr>
          <p:cNvPr id="184" name="Google Shape;184;p3" descr="image.png"/>
          <p:cNvPicPr preferRelativeResize="0"/>
          <p:nvPr/>
        </p:nvPicPr>
        <p:blipFill rotWithShape="1">
          <a:blip r:embed="rId3">
            <a:alphaModFix/>
          </a:blip>
          <a:srcRect/>
          <a:stretch/>
        </p:blipFill>
        <p:spPr>
          <a:xfrm>
            <a:off x="293687" y="6243637"/>
            <a:ext cx="2303463" cy="501651"/>
          </a:xfrm>
          <a:prstGeom prst="rect">
            <a:avLst/>
          </a:prstGeom>
          <a:noFill/>
          <a:ln>
            <a:noFill/>
          </a:ln>
        </p:spPr>
      </p:pic>
      <p:pic>
        <p:nvPicPr>
          <p:cNvPr id="185" name="Google Shape;185;p3" descr="image.png"/>
          <p:cNvPicPr preferRelativeResize="0"/>
          <p:nvPr/>
        </p:nvPicPr>
        <p:blipFill rotWithShape="1">
          <a:blip r:embed="rId4">
            <a:alphaModFix/>
          </a:blip>
          <a:srcRect/>
          <a:stretch/>
        </p:blipFill>
        <p:spPr>
          <a:xfrm>
            <a:off x="2705100" y="6289675"/>
            <a:ext cx="9193213" cy="506413"/>
          </a:xfrm>
          <a:prstGeom prst="rect">
            <a:avLst/>
          </a:prstGeom>
          <a:noFill/>
          <a:ln>
            <a:noFill/>
          </a:ln>
        </p:spPr>
      </p:pic>
      <p:pic>
        <p:nvPicPr>
          <p:cNvPr id="186" name="Google Shape;186;p3" descr="image.png"/>
          <p:cNvPicPr preferRelativeResize="0"/>
          <p:nvPr/>
        </p:nvPicPr>
        <p:blipFill rotWithShape="1">
          <a:blip r:embed="rId5">
            <a:alphaModFix/>
          </a:blip>
          <a:srcRect/>
          <a:stretch/>
        </p:blipFill>
        <p:spPr>
          <a:xfrm>
            <a:off x="293687" y="438150"/>
            <a:ext cx="3902076" cy="1219200"/>
          </a:xfrm>
          <a:prstGeom prst="rect">
            <a:avLst/>
          </a:prstGeom>
          <a:noFill/>
          <a:ln>
            <a:noFill/>
          </a:ln>
        </p:spPr>
      </p:pic>
      <p:sp>
        <p:nvSpPr>
          <p:cNvPr id="188" name="Google Shape;188;p3"/>
          <p:cNvSpPr txBox="1"/>
          <p:nvPr/>
        </p:nvSpPr>
        <p:spPr>
          <a:xfrm>
            <a:off x="705600" y="2319987"/>
            <a:ext cx="10780800" cy="3757255"/>
          </a:xfrm>
          <a:prstGeom prst="rect">
            <a:avLst/>
          </a:prstGeom>
          <a:noFill/>
          <a:ln>
            <a:noFill/>
          </a:ln>
        </p:spPr>
        <p:txBody>
          <a:bodyPr spcFirstLastPara="1" wrap="square" lIns="45700" tIns="45700" rIns="45700" bIns="45700" anchor="t" anchorCtr="0">
            <a:noAutofit/>
          </a:bodyPr>
          <a:lstStyle/>
          <a:p>
            <a:pPr indent="80962">
              <a:lnSpc>
                <a:spcPct val="150000"/>
              </a:lnSpc>
              <a:buSzPts val="2600"/>
            </a:pPr>
            <a:r>
              <a:rPr lang="en-US" sz="2600" b="1" i="0" u="none" strike="noStrike" cap="none" dirty="0" smtClean="0">
                <a:solidFill>
                  <a:srgbClr val="000000"/>
                </a:solidFill>
                <a:latin typeface="Arial" panose="020B0604020202020204" pitchFamily="34" charset="0"/>
                <a:ea typeface="Arial Rounded"/>
                <a:cs typeface="Arial" panose="020B0604020202020204" pitchFamily="34" charset="0"/>
                <a:sym typeface="Arial Rounded"/>
              </a:rPr>
              <a:t>2</a:t>
            </a:r>
            <a:r>
              <a:rPr lang="en-US" sz="2600" b="1" i="0" u="none" strike="noStrike" cap="none" dirty="0">
                <a:solidFill>
                  <a:srgbClr val="000000"/>
                </a:solidFill>
                <a:latin typeface="Arial" panose="020B0604020202020204" pitchFamily="34" charset="0"/>
                <a:ea typeface="Arial Rounded"/>
                <a:cs typeface="Arial" panose="020B0604020202020204" pitchFamily="34" charset="0"/>
                <a:sym typeface="Arial Rounded"/>
              </a:rPr>
              <a:t>: </a:t>
            </a:r>
            <a:r>
              <a:rPr lang="el-GR" sz="2600" b="1" dirty="0" smtClean="0">
                <a:latin typeface="Arial" panose="020B0604020202020204" pitchFamily="34" charset="0"/>
                <a:ea typeface="Arial Rounded"/>
                <a:cs typeface="Arial" panose="020B0604020202020204" pitchFamily="34" charset="0"/>
                <a:sym typeface="Arial Rounded"/>
              </a:rPr>
              <a:t>Μεθοδολογία συλλογής και επεξεργασίας δεδομένων </a:t>
            </a:r>
            <a:endParaRPr dirty="0">
              <a:latin typeface="Arial" panose="020B0604020202020204" pitchFamily="34" charset="0"/>
              <a:cs typeface="Arial" panose="020B0604020202020204" pitchFamily="34" charset="0"/>
            </a:endParaRPr>
          </a:p>
          <a:p>
            <a:pPr marL="0" marR="0" lvl="0" indent="80962" algn="l" rtl="0">
              <a:lnSpc>
                <a:spcPct val="150000"/>
              </a:lnSpc>
              <a:spcBef>
                <a:spcPts val="0"/>
              </a:spcBef>
              <a:spcAft>
                <a:spcPts val="0"/>
              </a:spcAft>
              <a:buClr>
                <a:srgbClr val="000000"/>
              </a:buClr>
              <a:buSzPts val="1800"/>
              <a:buFont typeface="Arial Rounded"/>
              <a:buNone/>
            </a:pPr>
            <a:endParaRPr sz="1800" b="0" i="0" u="none" strike="noStrike" cap="none" dirty="0">
              <a:solidFill>
                <a:srgbClr val="000000"/>
              </a:solidFill>
              <a:latin typeface="Raleway Thin"/>
              <a:ea typeface="Raleway Thin"/>
              <a:cs typeface="Raleway Thin"/>
              <a:sym typeface="Raleway Thin"/>
            </a:endParaRPr>
          </a:p>
          <a:p>
            <a:pPr marL="330199" indent="-330199">
              <a:lnSpc>
                <a:spcPct val="200000"/>
              </a:lnSpc>
              <a:buSzPts val="2000"/>
              <a:buFont typeface="Arial"/>
              <a:buChar char="✦"/>
            </a:pPr>
            <a:r>
              <a:rPr lang="el-GR" sz="2000" i="0" u="none" strike="noStrike" cap="none" dirty="0" smtClean="0"/>
              <a:t>Συλλογή δεδομένων</a:t>
            </a:r>
            <a:r>
              <a:rPr lang="en-US" sz="2000" i="0" u="none" strike="noStrike" cap="none" dirty="0" smtClean="0"/>
              <a:t>: </a:t>
            </a:r>
            <a:r>
              <a:rPr lang="el-GR" sz="2000" dirty="0" smtClean="0"/>
              <a:t>δειγματοληψία</a:t>
            </a:r>
            <a:r>
              <a:rPr lang="en-US" sz="2000" i="0" u="none" strike="noStrike" cap="none" dirty="0" smtClean="0"/>
              <a:t> </a:t>
            </a:r>
            <a:r>
              <a:rPr lang="el-GR" sz="2000" i="0" u="none" strike="noStrike" cap="none" dirty="0" smtClean="0"/>
              <a:t>και μέγεθος δείγματος</a:t>
            </a:r>
            <a:r>
              <a:rPr lang="en-US" sz="2000" i="0" u="none" strike="noStrike" cap="none" dirty="0" smtClean="0"/>
              <a:t>, </a:t>
            </a:r>
            <a:r>
              <a:rPr lang="el-GR" sz="2000" i="0" u="none" strike="noStrike" cap="none" dirty="0" smtClean="0"/>
              <a:t>επίσημα δεδομένα</a:t>
            </a:r>
            <a:r>
              <a:rPr lang="en-US" sz="2000" i="0" u="none" strike="noStrike" cap="none" dirty="0" smtClean="0"/>
              <a:t>, </a:t>
            </a:r>
            <a:r>
              <a:rPr lang="el-GR" sz="2000" i="0" u="none" strike="noStrike" cap="none" dirty="0" smtClean="0"/>
              <a:t>κοινωνικά δίκτυα</a:t>
            </a:r>
            <a:r>
              <a:rPr lang="en-US" sz="2000" i="0" u="none" strike="noStrike" cap="none" dirty="0" smtClean="0"/>
              <a:t>.</a:t>
            </a:r>
            <a:endParaRPr sz="2000" i="0" u="none" strike="noStrike" cap="none" dirty="0">
              <a:latin typeface="Raleway Thin"/>
              <a:ea typeface="Raleway Thin"/>
              <a:cs typeface="Raleway Thin"/>
              <a:sym typeface="Raleway Thin"/>
            </a:endParaRPr>
          </a:p>
          <a:p>
            <a:pPr marL="330199" lvl="0" indent="-330199">
              <a:lnSpc>
                <a:spcPct val="200000"/>
              </a:lnSpc>
              <a:buSzPts val="2000"/>
              <a:buFont typeface="Arial"/>
              <a:buChar char="✦"/>
            </a:pPr>
            <a:r>
              <a:rPr lang="el-GR" sz="2000" dirty="0" smtClean="0"/>
              <a:t>Διεξαγωγή έρευνας</a:t>
            </a:r>
            <a:endParaRPr sz="2000" b="0" i="0" u="none" strike="noStrike" cap="none" dirty="0">
              <a:latin typeface="Raleway Thin"/>
              <a:ea typeface="Raleway Thin"/>
              <a:cs typeface="Raleway Thin"/>
              <a:sym typeface="Raleway Thin"/>
            </a:endParaRPr>
          </a:p>
          <a:p>
            <a:pPr marL="330199" lvl="0" indent="-330199">
              <a:lnSpc>
                <a:spcPct val="200000"/>
              </a:lnSpc>
              <a:buSzPts val="2000"/>
              <a:buFont typeface="Arial"/>
              <a:buChar char="✦"/>
            </a:pPr>
            <a:r>
              <a:rPr lang="el-GR" sz="2000" dirty="0" smtClean="0"/>
              <a:t>Μέθοδοι ανάλυσης και οπτικοποίησης δεδομένων</a:t>
            </a:r>
            <a:endParaRPr sz="2000" b="0" i="0" u="none" strike="noStrike" cap="none" dirty="0">
              <a:latin typeface="Raleway Thin"/>
              <a:ea typeface="Raleway Thin"/>
              <a:cs typeface="Raleway Thin"/>
              <a:sym typeface="Raleway Thin"/>
            </a:endParaRPr>
          </a:p>
        </p:txBody>
      </p:sp>
      <p:sp>
        <p:nvSpPr>
          <p:cNvPr id="2" name="Google Shape;273;g99f1de2ff6_0_142">
            <a:extLst>
              <a:ext uri="{FF2B5EF4-FFF2-40B4-BE49-F238E27FC236}">
                <a16:creationId xmlns:a16="http://schemas.microsoft.com/office/drawing/2014/main" xmlns="" id="{4F67CF49-B3C9-4547-B8F3-BA77C5389037}"/>
              </a:ext>
            </a:extLst>
          </p:cNvPr>
          <p:cNvSpPr txBox="1"/>
          <p:nvPr/>
        </p:nvSpPr>
        <p:spPr>
          <a:xfrm>
            <a:off x="4195763" y="438150"/>
            <a:ext cx="7322400" cy="1476000"/>
          </a:xfrm>
          <a:prstGeom prst="rect">
            <a:avLst/>
          </a:prstGeom>
          <a:noFill/>
          <a:ln>
            <a:noFill/>
          </a:ln>
        </p:spPr>
        <p:txBody>
          <a:bodyPr spcFirstLastPara="1" wrap="square" lIns="45700" tIns="45700" rIns="45700" bIns="45700" anchor="t" anchorCtr="0">
            <a:noAutofit/>
          </a:bodyPr>
          <a:lstStyle/>
          <a:p>
            <a:pPr algn="r">
              <a:lnSpc>
                <a:spcPct val="150000"/>
              </a:lnSpc>
              <a:buClr>
                <a:schemeClr val="dk1"/>
              </a:buClr>
              <a:buSzPts val="1100"/>
            </a:pPr>
            <a:r>
              <a:rPr lang="en-US" sz="3200" b="1" dirty="0" smtClean="0">
                <a:solidFill>
                  <a:schemeClr val="dk1"/>
                </a:solidFill>
                <a:effectLst>
                  <a:outerShdw blurRad="38100" dist="38100" dir="2700000" algn="tl">
                    <a:srgbClr val="000000">
                      <a:alpha val="43137"/>
                    </a:srgbClr>
                  </a:outerShdw>
                </a:effectLst>
                <a:latin typeface="+mj-lt"/>
                <a:ea typeface="Arial Rounded"/>
                <a:cs typeface="Arial Rounded"/>
                <a:sym typeface="Arial Rounded"/>
              </a:rPr>
              <a:t>2</a:t>
            </a:r>
            <a:r>
              <a:rPr lang="en-US" sz="3200" b="1" dirty="0">
                <a:solidFill>
                  <a:schemeClr val="dk1"/>
                </a:solidFill>
                <a:effectLst>
                  <a:outerShdw blurRad="38100" dist="38100" dir="2700000" algn="tl">
                    <a:srgbClr val="000000">
                      <a:alpha val="43137"/>
                    </a:srgbClr>
                  </a:outerShdw>
                </a:effectLst>
                <a:latin typeface="+mj-lt"/>
                <a:ea typeface="Arial Rounded"/>
                <a:cs typeface="Arial Rounded"/>
                <a:sym typeface="Arial Rounded"/>
              </a:rPr>
              <a:t>.  	</a:t>
            </a:r>
            <a:r>
              <a:rPr lang="el-GR" sz="3200" b="1" dirty="0" smtClean="0">
                <a:solidFill>
                  <a:schemeClr val="dk1"/>
                </a:solidFill>
                <a:effectLst>
                  <a:outerShdw blurRad="38100" dist="38100" dir="2700000" algn="tl">
                    <a:srgbClr val="000000">
                      <a:alpha val="43137"/>
                    </a:srgbClr>
                  </a:outerShdw>
                </a:effectLst>
                <a:latin typeface="+mj-lt"/>
                <a:ea typeface="Arial Rounded"/>
                <a:cs typeface="Arial Rounded"/>
                <a:sym typeface="Arial Rounded"/>
              </a:rPr>
              <a:t> Μεθοδολογία συλλογής και επεξεργασίας δεδομένων </a:t>
            </a:r>
            <a:endParaRPr lang="en-US" sz="3200" b="1" dirty="0">
              <a:solidFill>
                <a:schemeClr val="dk1"/>
              </a:solidFill>
              <a:effectLst>
                <a:outerShdw blurRad="38100" dist="38100" dir="2700000" algn="tl">
                  <a:srgbClr val="000000">
                    <a:alpha val="43137"/>
                  </a:srgbClr>
                </a:outerShdw>
              </a:effectLst>
              <a:latin typeface="+mj-lt"/>
              <a:ea typeface="Arial Rounded"/>
              <a:cs typeface="Arial Rounded"/>
              <a:sym typeface="Arial Rounded"/>
            </a:endParaRPr>
          </a:p>
          <a:p>
            <a:pPr marL="0" marR="0" lvl="0" indent="0" algn="l" rtl="0">
              <a:lnSpc>
                <a:spcPct val="100000"/>
              </a:lnSpc>
              <a:spcBef>
                <a:spcPts val="0"/>
              </a:spcBef>
              <a:spcAft>
                <a:spcPts val="0"/>
              </a:spcAft>
              <a:buClr>
                <a:srgbClr val="000000"/>
              </a:buClr>
              <a:buSzPts val="4400"/>
              <a:buFont typeface="Arial Rounded"/>
              <a:buNone/>
            </a:pPr>
            <a:endParaRPr lang="en-US" sz="3600" dirty="0">
              <a:solidFill>
                <a:schemeClr val="dk1"/>
              </a:solidFill>
              <a:effectLst>
                <a:outerShdw blurRad="38100" dist="38100" dir="2700000" algn="tl">
                  <a:srgbClr val="000000">
                    <a:alpha val="43137"/>
                  </a:srgbClr>
                </a:outerShdw>
              </a:effectLst>
              <a:latin typeface="+mj-lt"/>
              <a:ea typeface="Arial Rounded"/>
              <a:cs typeface="Arial Rounded"/>
              <a:sym typeface="Arial Rounded"/>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86"/>
                                        </p:tgtEl>
                                        <p:attrNameLst>
                                          <p:attrName>style.visibility</p:attrName>
                                        </p:attrNameLst>
                                      </p:cBhvr>
                                      <p:to>
                                        <p:strVal val="visible"/>
                                      </p:to>
                                    </p:set>
                                    <p:animEffect transition="in" filter="fade">
                                      <p:cBhvr>
                                        <p:cTn id="7" dur="500"/>
                                        <p:tgtEl>
                                          <p:spTgt spid="18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192"/>
        <p:cNvGrpSpPr/>
        <p:nvPr/>
      </p:nvGrpSpPr>
      <p:grpSpPr>
        <a:xfrm>
          <a:off x="0" y="0"/>
          <a:ext cx="0" cy="0"/>
          <a:chOff x="0" y="0"/>
          <a:chExt cx="0" cy="0"/>
        </a:xfrm>
      </p:grpSpPr>
      <p:pic>
        <p:nvPicPr>
          <p:cNvPr id="193" name="Google Shape;193;g99f1de2ff6_0_95" descr="image.png"/>
          <p:cNvPicPr preferRelativeResize="0"/>
          <p:nvPr/>
        </p:nvPicPr>
        <p:blipFill rotWithShape="1">
          <a:blip r:embed="rId3">
            <a:alphaModFix/>
          </a:blip>
          <a:srcRect/>
          <a:stretch/>
        </p:blipFill>
        <p:spPr>
          <a:xfrm>
            <a:off x="293687" y="6243637"/>
            <a:ext cx="2303463" cy="501651"/>
          </a:xfrm>
          <a:prstGeom prst="rect">
            <a:avLst/>
          </a:prstGeom>
          <a:noFill/>
          <a:ln>
            <a:noFill/>
          </a:ln>
        </p:spPr>
      </p:pic>
      <p:pic>
        <p:nvPicPr>
          <p:cNvPr id="194" name="Google Shape;194;g99f1de2ff6_0_95" descr="image.png"/>
          <p:cNvPicPr preferRelativeResize="0"/>
          <p:nvPr/>
        </p:nvPicPr>
        <p:blipFill rotWithShape="1">
          <a:blip r:embed="rId4">
            <a:alphaModFix/>
          </a:blip>
          <a:srcRect/>
          <a:stretch/>
        </p:blipFill>
        <p:spPr>
          <a:xfrm>
            <a:off x="2705100" y="6289675"/>
            <a:ext cx="9193213" cy="506413"/>
          </a:xfrm>
          <a:prstGeom prst="rect">
            <a:avLst/>
          </a:prstGeom>
          <a:noFill/>
          <a:ln>
            <a:noFill/>
          </a:ln>
        </p:spPr>
      </p:pic>
      <p:pic>
        <p:nvPicPr>
          <p:cNvPr id="195" name="Google Shape;195;g99f1de2ff6_0_95" descr="image.png"/>
          <p:cNvPicPr preferRelativeResize="0"/>
          <p:nvPr/>
        </p:nvPicPr>
        <p:blipFill rotWithShape="1">
          <a:blip r:embed="rId5">
            <a:alphaModFix/>
          </a:blip>
          <a:srcRect/>
          <a:stretch/>
        </p:blipFill>
        <p:spPr>
          <a:xfrm>
            <a:off x="293687" y="438150"/>
            <a:ext cx="3902076" cy="1219200"/>
          </a:xfrm>
          <a:prstGeom prst="rect">
            <a:avLst/>
          </a:prstGeom>
          <a:noFill/>
          <a:ln>
            <a:noFill/>
          </a:ln>
        </p:spPr>
      </p:pic>
      <p:sp>
        <p:nvSpPr>
          <p:cNvPr id="197" name="Google Shape;197;g99f1de2ff6_0_95"/>
          <p:cNvSpPr txBox="1"/>
          <p:nvPr/>
        </p:nvSpPr>
        <p:spPr>
          <a:xfrm>
            <a:off x="705600" y="2166925"/>
            <a:ext cx="10964700" cy="4076700"/>
          </a:xfrm>
          <a:prstGeom prst="rect">
            <a:avLst/>
          </a:prstGeom>
          <a:noFill/>
          <a:ln>
            <a:noFill/>
          </a:ln>
        </p:spPr>
        <p:txBody>
          <a:bodyPr spcFirstLastPara="1" wrap="square" lIns="45700" tIns="45700" rIns="45700" bIns="45700" anchor="t" anchorCtr="0">
            <a:noAutofit/>
          </a:bodyPr>
          <a:lstStyle/>
          <a:p>
            <a:pPr lvl="0">
              <a:lnSpc>
                <a:spcPct val="150000"/>
              </a:lnSpc>
            </a:pPr>
            <a:r>
              <a:rPr lang="el-GR" sz="2600" b="1" dirty="0" smtClean="0">
                <a:solidFill>
                  <a:schemeClr val="dk1"/>
                </a:solidFill>
                <a:latin typeface="Arial" panose="020B0604020202020204" pitchFamily="34" charset="0"/>
                <a:ea typeface="Arial Rounded"/>
                <a:cs typeface="Arial" panose="020B0604020202020204" pitchFamily="34" charset="0"/>
                <a:sym typeface="Arial Rounded"/>
              </a:rPr>
              <a:t>2: Μεθοδολογία συλλογής και επεξεργασίας δεδομένων </a:t>
            </a:r>
          </a:p>
          <a:p>
            <a:pPr>
              <a:lnSpc>
                <a:spcPct val="150000"/>
              </a:lnSpc>
            </a:pPr>
            <a:r>
              <a:rPr lang="el-GR" sz="2400" b="1" dirty="0" smtClean="0">
                <a:latin typeface="Arial" panose="020B0604020202020204" pitchFamily="34" charset="0"/>
                <a:ea typeface="Arial Rounded"/>
                <a:cs typeface="Arial" panose="020B0604020202020204" pitchFamily="34" charset="0"/>
                <a:sym typeface="Arial Rounded"/>
              </a:rPr>
              <a:t>Πριν από οποιαδήποτε </a:t>
            </a:r>
            <a:r>
              <a:rPr lang="el-GR" sz="2400" b="1" dirty="0" smtClean="0">
                <a:latin typeface="Arial" panose="020B0604020202020204" pitchFamily="34" charset="0"/>
                <a:ea typeface="Arial Rounded"/>
                <a:cs typeface="Arial" panose="020B0604020202020204" pitchFamily="34" charset="0"/>
                <a:sym typeface="Arial Rounded"/>
              </a:rPr>
              <a:t>έρευνα</a:t>
            </a:r>
            <a:r>
              <a:rPr lang="en-US" sz="2400" b="1" dirty="0" smtClean="0">
                <a:latin typeface="Arial" panose="020B0604020202020204" pitchFamily="34" charset="0"/>
                <a:ea typeface="Arial Rounded"/>
                <a:cs typeface="Arial" panose="020B0604020202020204" pitchFamily="34" charset="0"/>
                <a:sym typeface="Arial Rounded"/>
              </a:rPr>
              <a:t>, </a:t>
            </a:r>
            <a:r>
              <a:rPr lang="el-GR" sz="2400" b="1" dirty="0" smtClean="0">
                <a:latin typeface="Arial" panose="020B0604020202020204" pitchFamily="34" charset="0"/>
                <a:ea typeface="Arial Rounded"/>
                <a:cs typeface="Arial" panose="020B0604020202020204" pitchFamily="34" charset="0"/>
                <a:sym typeface="Arial Rounded"/>
              </a:rPr>
              <a:t>απάντησε στα </a:t>
            </a:r>
            <a:r>
              <a:rPr lang="en-US" sz="2400" b="1" dirty="0" smtClean="0">
                <a:latin typeface="Arial" panose="020B0604020202020204" pitchFamily="34" charset="0"/>
                <a:ea typeface="Arial Rounded"/>
                <a:cs typeface="Arial" panose="020B0604020202020204" pitchFamily="34" charset="0"/>
                <a:sym typeface="Arial Rounded"/>
              </a:rPr>
              <a:t>5 </a:t>
            </a:r>
            <a:r>
              <a:rPr lang="en-US" sz="2400" b="1" dirty="0">
                <a:latin typeface="Arial" panose="020B0604020202020204" pitchFamily="34" charset="0"/>
                <a:ea typeface="Arial Rounded"/>
                <a:cs typeface="Arial" panose="020B0604020202020204" pitchFamily="34" charset="0"/>
                <a:sym typeface="Arial Rounded"/>
              </a:rPr>
              <a:t>W </a:t>
            </a:r>
            <a:r>
              <a:rPr lang="el-GR" sz="2400" b="1" dirty="0" smtClean="0">
                <a:latin typeface="Arial" panose="020B0604020202020204" pitchFamily="34" charset="0"/>
                <a:ea typeface="Arial Rounded"/>
                <a:cs typeface="Arial" panose="020B0604020202020204" pitchFamily="34" charset="0"/>
                <a:sym typeface="Arial Rounded"/>
              </a:rPr>
              <a:t>και το </a:t>
            </a:r>
            <a:r>
              <a:rPr lang="en-US" sz="2400" b="1" dirty="0" smtClean="0">
                <a:latin typeface="Arial" panose="020B0604020202020204" pitchFamily="34" charset="0"/>
                <a:ea typeface="Arial Rounded"/>
                <a:cs typeface="Arial" panose="020B0604020202020204" pitchFamily="34" charset="0"/>
                <a:sym typeface="Arial Rounded"/>
              </a:rPr>
              <a:t>H</a:t>
            </a:r>
            <a:r>
              <a:rPr lang="en-US" sz="2400" b="1" dirty="0">
                <a:latin typeface="Arial" panose="020B0604020202020204" pitchFamily="34" charset="0"/>
                <a:ea typeface="Arial Rounded"/>
                <a:cs typeface="Arial" panose="020B0604020202020204" pitchFamily="34" charset="0"/>
                <a:sym typeface="Arial Rounded"/>
              </a:rPr>
              <a:t>:</a:t>
            </a:r>
            <a:endParaRPr lang="en-US" sz="1900" b="1" dirty="0">
              <a:latin typeface="Arial" panose="020B0604020202020204" pitchFamily="34" charset="0"/>
              <a:cs typeface="Arial" panose="020B0604020202020204" pitchFamily="34" charset="0"/>
            </a:endParaRPr>
          </a:p>
          <a:p>
            <a:pPr marL="914400" indent="-342900">
              <a:lnSpc>
                <a:spcPct val="150000"/>
              </a:lnSpc>
              <a:buSzPts val="1800"/>
              <a:buFont typeface="Arial"/>
              <a:buChar char="➔"/>
            </a:pPr>
            <a:r>
              <a:rPr lang="en-US" sz="1800" b="1" i="1" dirty="0" smtClean="0"/>
              <a:t>Who</a:t>
            </a:r>
            <a:r>
              <a:rPr lang="el-GR" sz="1800" b="1" i="1" dirty="0" smtClean="0"/>
              <a:t> (Ποιος)</a:t>
            </a:r>
            <a:r>
              <a:rPr lang="en-US" sz="1800" i="1" dirty="0" smtClean="0"/>
              <a:t>:</a:t>
            </a:r>
            <a:r>
              <a:rPr lang="en-US" sz="1800" dirty="0" smtClean="0"/>
              <a:t> </a:t>
            </a:r>
            <a:r>
              <a:rPr lang="el-GR" sz="1800" dirty="0" smtClean="0"/>
              <a:t>Πληθυσμός </a:t>
            </a:r>
            <a:r>
              <a:rPr lang="el-GR" sz="1800" dirty="0" smtClean="0"/>
              <a:t>αναφοράς</a:t>
            </a:r>
            <a:r>
              <a:rPr lang="en-US" sz="1800" dirty="0" smtClean="0"/>
              <a:t> (</a:t>
            </a:r>
            <a:r>
              <a:rPr lang="el-GR" sz="1800" dirty="0" smtClean="0"/>
              <a:t>δείγμα</a:t>
            </a:r>
            <a:r>
              <a:rPr lang="en-US" sz="1800" dirty="0" smtClean="0"/>
              <a:t>)</a:t>
            </a:r>
            <a:endParaRPr sz="1800" dirty="0"/>
          </a:p>
          <a:p>
            <a:pPr marL="914400" indent="-342900">
              <a:lnSpc>
                <a:spcPct val="150000"/>
              </a:lnSpc>
              <a:buSzPts val="1800"/>
              <a:buFont typeface="Arial"/>
              <a:buChar char="➔"/>
            </a:pPr>
            <a:r>
              <a:rPr lang="en-US" sz="1800" b="1" i="1" dirty="0" smtClean="0"/>
              <a:t>What</a:t>
            </a:r>
            <a:r>
              <a:rPr lang="el-GR" sz="1800" b="1" i="1" dirty="0" smtClean="0"/>
              <a:t> (Τι)</a:t>
            </a:r>
            <a:r>
              <a:rPr lang="en-US" sz="1800" i="1" dirty="0" smtClean="0"/>
              <a:t>:</a:t>
            </a:r>
            <a:r>
              <a:rPr lang="en-US" sz="1800" b="1" i="1" dirty="0" smtClean="0"/>
              <a:t> </a:t>
            </a:r>
            <a:r>
              <a:rPr lang="el-GR" sz="1800" dirty="0" smtClean="0"/>
              <a:t>Π</a:t>
            </a:r>
            <a:r>
              <a:rPr lang="it-IT" sz="1800" dirty="0" smtClean="0"/>
              <a:t>εριοχή </a:t>
            </a:r>
            <a:r>
              <a:rPr lang="it-IT" sz="1800" dirty="0" smtClean="0"/>
              <a:t>/ θέμα </a:t>
            </a:r>
            <a:r>
              <a:rPr lang="el-GR" sz="1800" dirty="0" smtClean="0"/>
              <a:t>υπό διερεύνηση</a:t>
            </a:r>
            <a:r>
              <a:rPr lang="en-US" sz="1800" dirty="0" smtClean="0"/>
              <a:t>, </a:t>
            </a:r>
            <a:r>
              <a:rPr lang="el-GR" sz="1800" dirty="0" smtClean="0"/>
              <a:t>στοιχεία ενδιαφέροντος</a:t>
            </a:r>
            <a:endParaRPr lang="en-US" sz="1800" dirty="0"/>
          </a:p>
          <a:p>
            <a:pPr marL="914400" lvl="0" indent="-342900">
              <a:lnSpc>
                <a:spcPct val="150000"/>
              </a:lnSpc>
              <a:buSzPts val="1800"/>
              <a:buChar char="➔"/>
            </a:pPr>
            <a:r>
              <a:rPr lang="en-US" sz="1800" b="1" i="1" dirty="0" smtClean="0"/>
              <a:t>When</a:t>
            </a:r>
            <a:r>
              <a:rPr lang="el-GR" sz="1800" b="1" i="1" dirty="0" smtClean="0"/>
              <a:t> (Πότε)</a:t>
            </a:r>
            <a:r>
              <a:rPr lang="en-US" sz="1800" i="1" dirty="0" smtClean="0"/>
              <a:t>: </a:t>
            </a:r>
            <a:r>
              <a:rPr lang="el-GR" sz="1800" dirty="0" smtClean="0"/>
              <a:t>χρονική περίοδος </a:t>
            </a:r>
            <a:r>
              <a:rPr lang="el-GR" sz="1800" dirty="0" smtClean="0"/>
              <a:t>ενδιαφέροντος</a:t>
            </a:r>
            <a:endParaRPr lang="en-US" sz="1800" dirty="0"/>
          </a:p>
          <a:p>
            <a:pPr marL="914400" marR="0" lvl="0" indent="-342900" algn="l" rtl="0">
              <a:lnSpc>
                <a:spcPct val="150000"/>
              </a:lnSpc>
              <a:spcBef>
                <a:spcPts val="0"/>
              </a:spcBef>
              <a:spcAft>
                <a:spcPts val="0"/>
              </a:spcAft>
              <a:buSzPts val="1800"/>
              <a:buChar char="➔"/>
            </a:pPr>
            <a:r>
              <a:rPr lang="en-US" sz="1800" b="1" i="1" dirty="0" smtClean="0"/>
              <a:t>Where</a:t>
            </a:r>
            <a:r>
              <a:rPr lang="el-GR" sz="1800" b="1" i="1" dirty="0" smtClean="0"/>
              <a:t> (Πού)</a:t>
            </a:r>
            <a:r>
              <a:rPr lang="en-US" sz="1800" b="1" i="1" dirty="0" smtClean="0"/>
              <a:t>?</a:t>
            </a:r>
            <a:endParaRPr sz="1800" b="1" i="1" dirty="0"/>
          </a:p>
          <a:p>
            <a:pPr marL="914400" marR="0" lvl="0" indent="-342900" algn="l" rtl="0">
              <a:lnSpc>
                <a:spcPct val="150000"/>
              </a:lnSpc>
              <a:spcBef>
                <a:spcPts val="0"/>
              </a:spcBef>
              <a:spcAft>
                <a:spcPts val="0"/>
              </a:spcAft>
              <a:buSzPts val="1800"/>
              <a:buChar char="➔"/>
            </a:pPr>
            <a:r>
              <a:rPr lang="en-US" sz="1800" b="1" i="1" dirty="0" smtClean="0"/>
              <a:t>Why</a:t>
            </a:r>
            <a:r>
              <a:rPr lang="el-GR" sz="1800" b="1" i="1" dirty="0" smtClean="0"/>
              <a:t> (Γιατί)</a:t>
            </a:r>
            <a:r>
              <a:rPr lang="en-US" sz="1800" b="1" i="1" dirty="0" smtClean="0"/>
              <a:t>? </a:t>
            </a:r>
            <a:r>
              <a:rPr lang="el-GR" sz="1800" dirty="0" smtClean="0"/>
              <a:t>Σκοπός</a:t>
            </a:r>
            <a:endParaRPr sz="1800" dirty="0"/>
          </a:p>
          <a:p>
            <a:pPr marL="914400" marR="0" lvl="0" indent="-342900" algn="l" rtl="0">
              <a:lnSpc>
                <a:spcPct val="150000"/>
              </a:lnSpc>
              <a:spcBef>
                <a:spcPts val="0"/>
              </a:spcBef>
              <a:spcAft>
                <a:spcPts val="0"/>
              </a:spcAft>
              <a:buSzPts val="1800"/>
              <a:buChar char="➔"/>
            </a:pPr>
            <a:r>
              <a:rPr lang="en-US" sz="1800" b="1" i="1" dirty="0" smtClean="0"/>
              <a:t>How</a:t>
            </a:r>
            <a:r>
              <a:rPr lang="el-GR" sz="1800" b="1" i="1" dirty="0" smtClean="0"/>
              <a:t> (Πώς)</a:t>
            </a:r>
            <a:r>
              <a:rPr lang="en-US" sz="1800" b="1" i="1" dirty="0" smtClean="0"/>
              <a:t>? </a:t>
            </a:r>
            <a:r>
              <a:rPr lang="el-GR" sz="1800" dirty="0" smtClean="0"/>
              <a:t>Τεχνικές συλλογής δεδομένων</a:t>
            </a:r>
            <a:endParaRPr sz="2100" dirty="0"/>
          </a:p>
        </p:txBody>
      </p:sp>
      <p:sp>
        <p:nvSpPr>
          <p:cNvPr id="7" name="Google Shape;273;g99f1de2ff6_0_142">
            <a:extLst>
              <a:ext uri="{FF2B5EF4-FFF2-40B4-BE49-F238E27FC236}">
                <a16:creationId xmlns:a16="http://schemas.microsoft.com/office/drawing/2014/main" xmlns="" id="{4F67CF49-B3C9-4547-B8F3-BA77C5389037}"/>
              </a:ext>
            </a:extLst>
          </p:cNvPr>
          <p:cNvSpPr txBox="1"/>
          <p:nvPr/>
        </p:nvSpPr>
        <p:spPr>
          <a:xfrm>
            <a:off x="4195763" y="438150"/>
            <a:ext cx="7322400" cy="1476000"/>
          </a:xfrm>
          <a:prstGeom prst="rect">
            <a:avLst/>
          </a:prstGeom>
          <a:noFill/>
          <a:ln>
            <a:noFill/>
          </a:ln>
        </p:spPr>
        <p:txBody>
          <a:bodyPr spcFirstLastPara="1" wrap="square" lIns="45700" tIns="45700" rIns="45700" bIns="45700" anchor="t" anchorCtr="0">
            <a:noAutofit/>
          </a:bodyPr>
          <a:lstStyle/>
          <a:p>
            <a:pPr algn="r">
              <a:lnSpc>
                <a:spcPct val="150000"/>
              </a:lnSpc>
              <a:buClr>
                <a:schemeClr val="dk1"/>
              </a:buClr>
              <a:buSzPts val="1100"/>
            </a:pPr>
            <a:r>
              <a:rPr lang="en-US" sz="3200" b="1" dirty="0" smtClean="0">
                <a:solidFill>
                  <a:schemeClr val="dk1"/>
                </a:solidFill>
                <a:effectLst>
                  <a:outerShdw blurRad="38100" dist="38100" dir="2700000" algn="tl">
                    <a:srgbClr val="000000">
                      <a:alpha val="43137"/>
                    </a:srgbClr>
                  </a:outerShdw>
                </a:effectLst>
                <a:latin typeface="+mj-lt"/>
                <a:ea typeface="Arial Rounded"/>
                <a:cs typeface="Arial Rounded"/>
                <a:sym typeface="Arial Rounded"/>
              </a:rPr>
              <a:t>2</a:t>
            </a:r>
            <a:r>
              <a:rPr lang="en-US" sz="3200" b="1" dirty="0">
                <a:solidFill>
                  <a:schemeClr val="dk1"/>
                </a:solidFill>
                <a:effectLst>
                  <a:outerShdw blurRad="38100" dist="38100" dir="2700000" algn="tl">
                    <a:srgbClr val="000000">
                      <a:alpha val="43137"/>
                    </a:srgbClr>
                  </a:outerShdw>
                </a:effectLst>
                <a:latin typeface="+mj-lt"/>
                <a:ea typeface="Arial Rounded"/>
                <a:cs typeface="Arial Rounded"/>
                <a:sym typeface="Arial Rounded"/>
              </a:rPr>
              <a:t>.  	</a:t>
            </a:r>
            <a:r>
              <a:rPr lang="el-GR" sz="3200" b="1" dirty="0" smtClean="0">
                <a:solidFill>
                  <a:schemeClr val="dk1"/>
                </a:solidFill>
                <a:effectLst>
                  <a:outerShdw blurRad="38100" dist="38100" dir="2700000" algn="tl">
                    <a:srgbClr val="000000">
                      <a:alpha val="43137"/>
                    </a:srgbClr>
                  </a:outerShdw>
                </a:effectLst>
                <a:latin typeface="+mj-lt"/>
                <a:ea typeface="Arial Rounded"/>
                <a:cs typeface="Arial Rounded"/>
                <a:sym typeface="Arial Rounded"/>
              </a:rPr>
              <a:t> Μεθοδολογία συλλογής και επεξεργασίας δεδομένων </a:t>
            </a:r>
            <a:endParaRPr lang="en-US" sz="3200" b="1" dirty="0">
              <a:solidFill>
                <a:schemeClr val="dk1"/>
              </a:solidFill>
              <a:effectLst>
                <a:outerShdw blurRad="38100" dist="38100" dir="2700000" algn="tl">
                  <a:srgbClr val="000000">
                    <a:alpha val="43137"/>
                  </a:srgbClr>
                </a:outerShdw>
              </a:effectLst>
              <a:latin typeface="+mj-lt"/>
              <a:ea typeface="Arial Rounded"/>
              <a:cs typeface="Arial Rounded"/>
              <a:sym typeface="Arial Rounded"/>
            </a:endParaRPr>
          </a:p>
          <a:p>
            <a:pPr marL="0" marR="0" lvl="0" indent="0" algn="l" rtl="0">
              <a:lnSpc>
                <a:spcPct val="100000"/>
              </a:lnSpc>
              <a:spcBef>
                <a:spcPts val="0"/>
              </a:spcBef>
              <a:spcAft>
                <a:spcPts val="0"/>
              </a:spcAft>
              <a:buClr>
                <a:srgbClr val="000000"/>
              </a:buClr>
              <a:buSzPts val="4400"/>
              <a:buFont typeface="Arial Rounded"/>
              <a:buNone/>
            </a:pPr>
            <a:endParaRPr lang="en-US" sz="3600" dirty="0">
              <a:solidFill>
                <a:schemeClr val="dk1"/>
              </a:solidFill>
              <a:effectLst>
                <a:outerShdw blurRad="38100" dist="38100" dir="2700000" algn="tl">
                  <a:srgbClr val="000000">
                    <a:alpha val="43137"/>
                  </a:srgbClr>
                </a:outerShdw>
              </a:effectLst>
              <a:latin typeface="+mj-lt"/>
              <a:ea typeface="Arial Rounded"/>
              <a:cs typeface="Arial Rounded"/>
              <a:sym typeface="Arial Rounded"/>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95"/>
                                        </p:tgtEl>
                                        <p:attrNameLst>
                                          <p:attrName>style.visibility</p:attrName>
                                        </p:attrNameLst>
                                      </p:cBhvr>
                                      <p:to>
                                        <p:strVal val="visible"/>
                                      </p:to>
                                    </p:set>
                                    <p:animEffect transition="in" filter="fade">
                                      <p:cBhvr>
                                        <p:cTn id="7" dur="500"/>
                                        <p:tgtEl>
                                          <p:spTgt spid="19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42"/>
        <p:cNvGrpSpPr/>
        <p:nvPr/>
      </p:nvGrpSpPr>
      <p:grpSpPr>
        <a:xfrm>
          <a:off x="0" y="0"/>
          <a:ext cx="0" cy="0"/>
          <a:chOff x="0" y="0"/>
          <a:chExt cx="0" cy="0"/>
        </a:xfrm>
      </p:grpSpPr>
      <p:pic>
        <p:nvPicPr>
          <p:cNvPr id="43" name="Google Shape;43;p2" descr="image.png"/>
          <p:cNvPicPr preferRelativeResize="0"/>
          <p:nvPr/>
        </p:nvPicPr>
        <p:blipFill rotWithShape="1">
          <a:blip r:embed="rId3">
            <a:alphaModFix/>
          </a:blip>
          <a:srcRect/>
          <a:stretch/>
        </p:blipFill>
        <p:spPr>
          <a:xfrm>
            <a:off x="293687" y="6243637"/>
            <a:ext cx="2303463" cy="501651"/>
          </a:xfrm>
          <a:prstGeom prst="rect">
            <a:avLst/>
          </a:prstGeom>
          <a:noFill/>
          <a:ln>
            <a:noFill/>
          </a:ln>
        </p:spPr>
      </p:pic>
      <p:pic>
        <p:nvPicPr>
          <p:cNvPr id="44" name="Google Shape;44;p2" descr="image.png"/>
          <p:cNvPicPr preferRelativeResize="0"/>
          <p:nvPr/>
        </p:nvPicPr>
        <p:blipFill rotWithShape="1">
          <a:blip r:embed="rId4">
            <a:alphaModFix/>
          </a:blip>
          <a:srcRect/>
          <a:stretch/>
        </p:blipFill>
        <p:spPr>
          <a:xfrm>
            <a:off x="2705100" y="6289675"/>
            <a:ext cx="9193213" cy="506413"/>
          </a:xfrm>
          <a:prstGeom prst="rect">
            <a:avLst/>
          </a:prstGeom>
          <a:noFill/>
          <a:ln>
            <a:noFill/>
          </a:ln>
        </p:spPr>
      </p:pic>
      <p:pic>
        <p:nvPicPr>
          <p:cNvPr id="45" name="Google Shape;45;p2" descr="image.png"/>
          <p:cNvPicPr preferRelativeResize="0"/>
          <p:nvPr/>
        </p:nvPicPr>
        <p:blipFill rotWithShape="1">
          <a:blip r:embed="rId5">
            <a:alphaModFix/>
          </a:blip>
          <a:srcRect/>
          <a:stretch/>
        </p:blipFill>
        <p:spPr>
          <a:xfrm>
            <a:off x="293687" y="438150"/>
            <a:ext cx="3902076" cy="1219200"/>
          </a:xfrm>
          <a:prstGeom prst="rect">
            <a:avLst/>
          </a:prstGeom>
          <a:noFill/>
          <a:ln>
            <a:noFill/>
          </a:ln>
        </p:spPr>
      </p:pic>
      <p:sp>
        <p:nvSpPr>
          <p:cNvPr id="46" name="Google Shape;46;p2"/>
          <p:cNvSpPr txBox="1"/>
          <p:nvPr/>
        </p:nvSpPr>
        <p:spPr>
          <a:xfrm>
            <a:off x="4614203" y="661987"/>
            <a:ext cx="6907436" cy="769401"/>
          </a:xfrm>
          <a:prstGeom prst="rect">
            <a:avLst/>
          </a:prstGeom>
          <a:noFill/>
          <a:ln>
            <a:noFill/>
          </a:ln>
        </p:spPr>
        <p:txBody>
          <a:bodyPr spcFirstLastPara="1" wrap="square" lIns="45700" tIns="45700" rIns="45700" bIns="45700" anchor="t" anchorCtr="0">
            <a:spAutoFit/>
          </a:bodyPr>
          <a:lstStyle/>
          <a:p>
            <a:pPr>
              <a:buSzPts val="4400"/>
            </a:pPr>
            <a:r>
              <a:rPr lang="el-GR" sz="4400" b="1" smtClean="0">
                <a:effectLst>
                  <a:outerShdw blurRad="38100" dist="38100" dir="2700000" algn="tl">
                    <a:srgbClr val="000000">
                      <a:alpha val="43137"/>
                    </a:srgbClr>
                  </a:outerShdw>
                </a:effectLst>
                <a:latin typeface="+mj-lt"/>
                <a:ea typeface="Arial Rounded"/>
                <a:cs typeface="Arial Rounded"/>
                <a:sym typeface="Arial Rounded"/>
              </a:rPr>
              <a:t>Στόχοι</a:t>
            </a:r>
            <a:r>
              <a:rPr lang="en-US" sz="4400" b="1" i="0" u="none" strike="noStrike" cap="none" smtClean="0">
                <a:solidFill>
                  <a:srgbClr val="000000"/>
                </a:solidFill>
                <a:effectLst>
                  <a:outerShdw blurRad="38100" dist="38100" dir="2700000" algn="tl">
                    <a:srgbClr val="000000">
                      <a:alpha val="43137"/>
                    </a:srgbClr>
                  </a:outerShdw>
                </a:effectLst>
                <a:latin typeface="+mj-lt"/>
                <a:ea typeface="Arial Rounded"/>
                <a:cs typeface="Arial Rounded"/>
                <a:sym typeface="Arial Rounded"/>
              </a:rPr>
              <a:t> </a:t>
            </a:r>
            <a:r>
              <a:rPr lang="el-GR" sz="4400" b="1" i="0" u="none" strike="noStrike" cap="none" smtClean="0">
                <a:solidFill>
                  <a:srgbClr val="000000"/>
                </a:solidFill>
                <a:effectLst>
                  <a:outerShdw blurRad="38100" dist="38100" dir="2700000" algn="tl">
                    <a:srgbClr val="000000">
                      <a:alpha val="43137"/>
                    </a:srgbClr>
                  </a:outerShdw>
                </a:effectLst>
                <a:latin typeface="+mj-lt"/>
                <a:ea typeface="Arial Rounded"/>
                <a:cs typeface="Arial Rounded"/>
                <a:sym typeface="Arial Rounded"/>
              </a:rPr>
              <a:t>και</a:t>
            </a:r>
            <a:r>
              <a:rPr lang="en-US" sz="4400" b="1" i="0" u="none" strike="noStrike" cap="none" smtClean="0">
                <a:solidFill>
                  <a:srgbClr val="000000"/>
                </a:solidFill>
                <a:effectLst>
                  <a:outerShdw blurRad="38100" dist="38100" dir="2700000" algn="tl">
                    <a:srgbClr val="000000">
                      <a:alpha val="43137"/>
                    </a:srgbClr>
                  </a:outerShdw>
                </a:effectLst>
                <a:latin typeface="+mj-lt"/>
                <a:ea typeface="Arial Rounded"/>
                <a:cs typeface="Arial Rounded"/>
                <a:sym typeface="Arial Rounded"/>
              </a:rPr>
              <a:t> </a:t>
            </a:r>
            <a:r>
              <a:rPr lang="el-GR" sz="4400" b="1" i="0" u="none" strike="noStrike" cap="none" smtClean="0">
                <a:solidFill>
                  <a:srgbClr val="000000"/>
                </a:solidFill>
                <a:effectLst>
                  <a:outerShdw blurRad="38100" dist="38100" dir="2700000" algn="tl">
                    <a:srgbClr val="000000">
                      <a:alpha val="43137"/>
                    </a:srgbClr>
                  </a:outerShdw>
                </a:effectLst>
                <a:latin typeface="+mj-lt"/>
                <a:ea typeface="Arial Rounded"/>
                <a:cs typeface="Arial Rounded"/>
                <a:sym typeface="Arial Rounded"/>
              </a:rPr>
              <a:t>Αποτελέσματα</a:t>
            </a:r>
            <a:endParaRPr>
              <a:effectLst>
                <a:outerShdw blurRad="38100" dist="38100" dir="2700000" algn="tl">
                  <a:srgbClr val="000000">
                    <a:alpha val="43137"/>
                  </a:srgbClr>
                </a:outerShdw>
              </a:effectLst>
              <a:latin typeface="+mj-lt"/>
            </a:endParaRPr>
          </a:p>
        </p:txBody>
      </p:sp>
      <p:sp>
        <p:nvSpPr>
          <p:cNvPr id="47" name="Google Shape;47;p2"/>
          <p:cNvSpPr txBox="1"/>
          <p:nvPr/>
        </p:nvSpPr>
        <p:spPr>
          <a:xfrm>
            <a:off x="546546" y="2064408"/>
            <a:ext cx="11351767" cy="3347030"/>
          </a:xfrm>
          <a:prstGeom prst="rect">
            <a:avLst/>
          </a:prstGeom>
          <a:noFill/>
          <a:ln>
            <a:noFill/>
          </a:ln>
        </p:spPr>
        <p:txBody>
          <a:bodyPr spcFirstLastPara="1" wrap="square" lIns="45700" tIns="45700" rIns="45700" bIns="45700" anchor="t" anchorCtr="0">
            <a:spAutoFit/>
          </a:bodyPr>
          <a:lstStyle/>
          <a:p>
            <a:pPr marL="0" marR="0" lvl="0" indent="80962" algn="l" rtl="0">
              <a:lnSpc>
                <a:spcPct val="150000"/>
              </a:lnSpc>
              <a:spcBef>
                <a:spcPts val="0"/>
              </a:spcBef>
              <a:spcAft>
                <a:spcPts val="0"/>
              </a:spcAft>
              <a:buClr>
                <a:srgbClr val="000000"/>
              </a:buClr>
              <a:buSzPts val="3200"/>
              <a:buFont typeface="Arial Rounded"/>
              <a:buNone/>
            </a:pPr>
            <a:r>
              <a:rPr lang="el-GR" sz="3200" b="1" i="0" u="none" strike="noStrike" cap="none" dirty="0" smtClean="0">
                <a:solidFill>
                  <a:srgbClr val="000000"/>
                </a:solidFill>
                <a:effectLst>
                  <a:outerShdw blurRad="38100" dist="38100" dir="2700000" algn="tl">
                    <a:srgbClr val="000000">
                      <a:alpha val="43137"/>
                    </a:srgbClr>
                  </a:outerShdw>
                </a:effectLst>
                <a:latin typeface="+mn-lt"/>
                <a:ea typeface="Arial Rounded"/>
                <a:cs typeface="Arial Rounded"/>
                <a:sym typeface="Arial Rounded"/>
              </a:rPr>
              <a:t>Στο τέλος αυτής της ενότητας θα είσαι σε θέση να</a:t>
            </a:r>
            <a:r>
              <a:rPr lang="en-US" sz="3200" b="1" i="0" u="none" strike="noStrike" cap="none" dirty="0" smtClean="0">
                <a:solidFill>
                  <a:srgbClr val="000000"/>
                </a:solidFill>
                <a:effectLst>
                  <a:outerShdw blurRad="38100" dist="38100" dir="2700000" algn="tl">
                    <a:srgbClr val="000000">
                      <a:alpha val="43137"/>
                    </a:srgbClr>
                  </a:outerShdw>
                </a:effectLst>
                <a:latin typeface="+mn-lt"/>
                <a:ea typeface="Arial Rounded"/>
                <a:cs typeface="Arial Rounded"/>
                <a:sym typeface="Arial Rounded"/>
              </a:rPr>
              <a:t>:</a:t>
            </a:r>
            <a:endParaRPr dirty="0">
              <a:effectLst>
                <a:outerShdw blurRad="38100" dist="38100" dir="2700000" algn="tl">
                  <a:srgbClr val="000000">
                    <a:alpha val="43137"/>
                  </a:srgbClr>
                </a:outerShdw>
              </a:effectLst>
              <a:latin typeface="+mn-lt"/>
            </a:endParaRPr>
          </a:p>
          <a:p>
            <a:pPr marL="330200" marR="0" lvl="0" indent="-330200" algn="l" rtl="0">
              <a:lnSpc>
                <a:spcPct val="150000"/>
              </a:lnSpc>
              <a:spcBef>
                <a:spcPts val="0"/>
              </a:spcBef>
              <a:spcAft>
                <a:spcPts val="0"/>
              </a:spcAft>
              <a:buClr>
                <a:srgbClr val="000000"/>
              </a:buClr>
              <a:buSzPts val="2700"/>
              <a:buFont typeface="Arial"/>
              <a:buChar char="✦"/>
            </a:pPr>
            <a:r>
              <a:rPr lang="el-GR" sz="2700" dirty="0" smtClean="0"/>
              <a:t>Προσδιορίζεις μια αγορά</a:t>
            </a:r>
            <a:endParaRPr dirty="0"/>
          </a:p>
          <a:p>
            <a:pPr marL="330200" lvl="0" indent="-330200">
              <a:lnSpc>
                <a:spcPct val="150000"/>
              </a:lnSpc>
              <a:buSzPts val="2700"/>
              <a:buFont typeface="Arial"/>
              <a:buChar char="✦"/>
            </a:pPr>
            <a:r>
              <a:rPr lang="el-GR" sz="2800" dirty="0" smtClean="0"/>
              <a:t>Εξάγεις δείγμα </a:t>
            </a:r>
            <a:r>
              <a:rPr lang="el-GR" sz="2800" dirty="0" smtClean="0"/>
              <a:t>δυνητικών πελατών</a:t>
            </a:r>
            <a:endParaRPr sz="1800" b="0" i="0" u="none" strike="noStrike" cap="none" dirty="0">
              <a:solidFill>
                <a:srgbClr val="000000"/>
              </a:solidFill>
              <a:latin typeface="Raleway Thin"/>
              <a:ea typeface="Raleway Thin"/>
              <a:cs typeface="Raleway Thin"/>
              <a:sym typeface="Raleway Thin"/>
            </a:endParaRPr>
          </a:p>
          <a:p>
            <a:pPr marL="330200" marR="0" lvl="0" indent="-330200" algn="l" rtl="0">
              <a:lnSpc>
                <a:spcPct val="150000"/>
              </a:lnSpc>
              <a:spcBef>
                <a:spcPts val="0"/>
              </a:spcBef>
              <a:spcAft>
                <a:spcPts val="0"/>
              </a:spcAft>
              <a:buClr>
                <a:srgbClr val="000000"/>
              </a:buClr>
              <a:buSzPts val="2700"/>
              <a:buFont typeface="Arial"/>
              <a:buChar char="✦"/>
            </a:pPr>
            <a:r>
              <a:rPr lang="el-GR" sz="2700" b="0" i="0" u="none" strike="noStrike" cap="none" dirty="0" smtClean="0">
                <a:solidFill>
                  <a:srgbClr val="000000"/>
                </a:solidFill>
                <a:latin typeface="Arial"/>
                <a:ea typeface="Arial"/>
                <a:cs typeface="Arial"/>
                <a:sym typeface="Arial"/>
              </a:rPr>
              <a:t>Ορίζεις εργαλεία συλλογής δεδομένων</a:t>
            </a:r>
            <a:endParaRPr dirty="0"/>
          </a:p>
          <a:p>
            <a:pPr marL="330200" marR="0" lvl="0" indent="-330200" algn="l" rtl="0">
              <a:lnSpc>
                <a:spcPct val="150000"/>
              </a:lnSpc>
              <a:spcBef>
                <a:spcPts val="0"/>
              </a:spcBef>
              <a:spcAft>
                <a:spcPts val="0"/>
              </a:spcAft>
              <a:buClr>
                <a:srgbClr val="000000"/>
              </a:buClr>
              <a:buSzPts val="2700"/>
              <a:buFont typeface="Arial"/>
              <a:buChar char="✦"/>
            </a:pPr>
            <a:r>
              <a:rPr lang="el-GR" sz="2700" dirty="0" smtClean="0"/>
              <a:t>Αναλύεις και ερμηνεύεις τα δεδομένα</a:t>
            </a:r>
            <a:endParaRPr sz="1800" b="0" i="0" u="none" strike="noStrike" cap="none" dirty="0">
              <a:solidFill>
                <a:srgbClr val="FF0000"/>
              </a:solidFill>
              <a:latin typeface="Raleway Thin"/>
              <a:ea typeface="Raleway Thin"/>
              <a:cs typeface="Raleway Thin"/>
              <a:sym typeface="Raleway Thin"/>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fade">
                                      <p:cBhvr>
                                        <p:cTn id="7" dur="50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01"/>
        <p:cNvGrpSpPr/>
        <p:nvPr/>
      </p:nvGrpSpPr>
      <p:grpSpPr>
        <a:xfrm>
          <a:off x="0" y="0"/>
          <a:ext cx="0" cy="0"/>
          <a:chOff x="0" y="0"/>
          <a:chExt cx="0" cy="0"/>
        </a:xfrm>
      </p:grpSpPr>
      <p:pic>
        <p:nvPicPr>
          <p:cNvPr id="202" name="Google Shape;202;g99f1de2ff6_0_104" descr="image.png"/>
          <p:cNvPicPr preferRelativeResize="0"/>
          <p:nvPr/>
        </p:nvPicPr>
        <p:blipFill rotWithShape="1">
          <a:blip r:embed="rId3">
            <a:alphaModFix/>
          </a:blip>
          <a:srcRect/>
          <a:stretch/>
        </p:blipFill>
        <p:spPr>
          <a:xfrm>
            <a:off x="293687" y="6243637"/>
            <a:ext cx="2303463" cy="501651"/>
          </a:xfrm>
          <a:prstGeom prst="rect">
            <a:avLst/>
          </a:prstGeom>
          <a:noFill/>
          <a:ln>
            <a:noFill/>
          </a:ln>
        </p:spPr>
      </p:pic>
      <p:pic>
        <p:nvPicPr>
          <p:cNvPr id="203" name="Google Shape;203;g99f1de2ff6_0_104" descr="image.png"/>
          <p:cNvPicPr preferRelativeResize="0"/>
          <p:nvPr/>
        </p:nvPicPr>
        <p:blipFill rotWithShape="1">
          <a:blip r:embed="rId4">
            <a:alphaModFix/>
          </a:blip>
          <a:srcRect/>
          <a:stretch/>
        </p:blipFill>
        <p:spPr>
          <a:xfrm>
            <a:off x="2705100" y="6289675"/>
            <a:ext cx="9193213" cy="506413"/>
          </a:xfrm>
          <a:prstGeom prst="rect">
            <a:avLst/>
          </a:prstGeom>
          <a:noFill/>
          <a:ln>
            <a:noFill/>
          </a:ln>
        </p:spPr>
      </p:pic>
      <p:pic>
        <p:nvPicPr>
          <p:cNvPr id="204" name="Google Shape;204;g99f1de2ff6_0_104" descr="image.png"/>
          <p:cNvPicPr preferRelativeResize="0"/>
          <p:nvPr/>
        </p:nvPicPr>
        <p:blipFill rotWithShape="1">
          <a:blip r:embed="rId5">
            <a:alphaModFix/>
          </a:blip>
          <a:srcRect/>
          <a:stretch/>
        </p:blipFill>
        <p:spPr>
          <a:xfrm>
            <a:off x="293687" y="438150"/>
            <a:ext cx="3902076" cy="1219200"/>
          </a:xfrm>
          <a:prstGeom prst="rect">
            <a:avLst/>
          </a:prstGeom>
          <a:noFill/>
          <a:ln>
            <a:noFill/>
          </a:ln>
        </p:spPr>
      </p:pic>
      <p:sp>
        <p:nvSpPr>
          <p:cNvPr id="206" name="Google Shape;206;g99f1de2ff6_0_104"/>
          <p:cNvSpPr txBox="1"/>
          <p:nvPr/>
        </p:nvSpPr>
        <p:spPr>
          <a:xfrm>
            <a:off x="536787" y="2096587"/>
            <a:ext cx="10964700" cy="4076700"/>
          </a:xfrm>
          <a:prstGeom prst="rect">
            <a:avLst/>
          </a:prstGeom>
          <a:noFill/>
          <a:ln>
            <a:noFill/>
          </a:ln>
        </p:spPr>
        <p:txBody>
          <a:bodyPr spcFirstLastPara="1" wrap="square" lIns="45700" tIns="45700" rIns="45700" bIns="45700" anchor="t" anchorCtr="0">
            <a:noAutofit/>
          </a:bodyPr>
          <a:lstStyle/>
          <a:p>
            <a:pPr lvl="0">
              <a:lnSpc>
                <a:spcPct val="150000"/>
              </a:lnSpc>
            </a:pPr>
            <a:r>
              <a:rPr lang="en-US" sz="2400" b="1" dirty="0">
                <a:latin typeface="Arial" panose="020B0604020202020204" pitchFamily="34" charset="0"/>
                <a:ea typeface="Arial Rounded"/>
                <a:cs typeface="Arial" panose="020B0604020202020204" pitchFamily="34" charset="0"/>
                <a:sym typeface="Arial Rounded"/>
              </a:rPr>
              <a:t>2.1. </a:t>
            </a:r>
            <a:r>
              <a:rPr lang="el-GR" sz="2400" b="1" dirty="0" smtClean="0"/>
              <a:t>Η δειγματοληψία</a:t>
            </a:r>
            <a:endParaRPr lang="en-US" sz="2400" b="1" dirty="0">
              <a:latin typeface="Arial" panose="020B0604020202020204" pitchFamily="34" charset="0"/>
              <a:ea typeface="Arial Rounded"/>
              <a:cs typeface="Arial" panose="020B0604020202020204" pitchFamily="34" charset="0"/>
              <a:sym typeface="Arial Rounded"/>
            </a:endParaRPr>
          </a:p>
          <a:p>
            <a:pPr lvl="0">
              <a:lnSpc>
                <a:spcPct val="150000"/>
              </a:lnSpc>
            </a:pPr>
            <a:r>
              <a:rPr lang="el-GR" sz="1600" dirty="0" smtClean="0"/>
              <a:t>Μερικές φορές, οι πληροφορίες που χρειάζεται </a:t>
            </a:r>
            <a:r>
              <a:rPr lang="el-GR" sz="1600" dirty="0" smtClean="0"/>
              <a:t>κάποιος </a:t>
            </a:r>
            <a:r>
              <a:rPr lang="el-GR" sz="1600" dirty="0" smtClean="0"/>
              <a:t>δεν είναι διαθέσιμες σε δεδομένα απογραφής. Η συλλογή δεδομένων απογραφής θα ήταν:</a:t>
            </a:r>
          </a:p>
          <a:p>
            <a:pPr marL="182563" lvl="0" indent="-182563">
              <a:lnSpc>
                <a:spcPct val="150000"/>
              </a:lnSpc>
              <a:buFont typeface="Arial" pitchFamily="34" charset="0"/>
              <a:buChar char="•"/>
            </a:pPr>
            <a:r>
              <a:rPr lang="el-GR" sz="1600" dirty="0" smtClean="0"/>
              <a:t>ακριβή</a:t>
            </a:r>
          </a:p>
          <a:p>
            <a:pPr marL="182563" lvl="0" indent="-182563">
              <a:lnSpc>
                <a:spcPct val="150000"/>
              </a:lnSpc>
              <a:buFont typeface="Arial" pitchFamily="34" charset="0"/>
              <a:buChar char="•"/>
            </a:pPr>
            <a:r>
              <a:rPr lang="el-GR" sz="1600" dirty="0" smtClean="0"/>
              <a:t>χρονοβόρα</a:t>
            </a:r>
          </a:p>
          <a:p>
            <a:pPr lvl="0">
              <a:lnSpc>
                <a:spcPct val="150000"/>
              </a:lnSpc>
            </a:pPr>
            <a:r>
              <a:rPr lang="el-GR" sz="1600" dirty="0" smtClean="0"/>
              <a:t>με λιγότερη παρακολούθηση / έλεγχο της ποιότητας ανίχνευσης για άτομα / μικρότερους φορείς.</a:t>
            </a:r>
          </a:p>
          <a:p>
            <a:pPr lvl="0">
              <a:lnSpc>
                <a:spcPct val="150000"/>
              </a:lnSpc>
            </a:pPr>
            <a:r>
              <a:rPr lang="el-GR" sz="1800" dirty="0" smtClean="0"/>
              <a:t>Ευτυχώς</a:t>
            </a:r>
            <a:r>
              <a:rPr lang="el-GR" sz="1800" dirty="0" smtClean="0"/>
              <a:t>, η δειγματοληψία επιτρέπει την εκτίμηση των παραμέτρων / αποτελεσμάτων / αντιλήψεων του πληθυσμού χωρίς να αναφερθεί στις λεπτομέρειες του πληθυσμού. Η δειγματοληψία αποτελείται από την εξαγωγή μονάδων από τον πληθυσμό σύμφωνα με προκαθορισμένα κριτήρια που βοηθούν στη γενίκευση των ευρημάτων.</a:t>
            </a:r>
            <a:endParaRPr sz="1800" dirty="0"/>
          </a:p>
        </p:txBody>
      </p:sp>
      <p:sp>
        <p:nvSpPr>
          <p:cNvPr id="7" name="Google Shape;273;g99f1de2ff6_0_142">
            <a:extLst>
              <a:ext uri="{FF2B5EF4-FFF2-40B4-BE49-F238E27FC236}">
                <a16:creationId xmlns:a16="http://schemas.microsoft.com/office/drawing/2014/main" xmlns="" id="{4F67CF49-B3C9-4547-B8F3-BA77C5389037}"/>
              </a:ext>
            </a:extLst>
          </p:cNvPr>
          <p:cNvSpPr txBox="1"/>
          <p:nvPr/>
        </p:nvSpPr>
        <p:spPr>
          <a:xfrm>
            <a:off x="4195763" y="438150"/>
            <a:ext cx="7322400" cy="1476000"/>
          </a:xfrm>
          <a:prstGeom prst="rect">
            <a:avLst/>
          </a:prstGeom>
          <a:noFill/>
          <a:ln>
            <a:noFill/>
          </a:ln>
        </p:spPr>
        <p:txBody>
          <a:bodyPr spcFirstLastPara="1" wrap="square" lIns="45700" tIns="45700" rIns="45700" bIns="45700" anchor="t" anchorCtr="0">
            <a:noAutofit/>
          </a:bodyPr>
          <a:lstStyle/>
          <a:p>
            <a:pPr algn="r">
              <a:lnSpc>
                <a:spcPct val="150000"/>
              </a:lnSpc>
              <a:buClr>
                <a:schemeClr val="dk1"/>
              </a:buClr>
              <a:buSzPts val="1100"/>
            </a:pPr>
            <a:r>
              <a:rPr lang="en-US" sz="3200" b="1" dirty="0" smtClean="0">
                <a:solidFill>
                  <a:schemeClr val="dk1"/>
                </a:solidFill>
                <a:effectLst>
                  <a:outerShdw blurRad="38100" dist="38100" dir="2700000" algn="tl">
                    <a:srgbClr val="000000">
                      <a:alpha val="43137"/>
                    </a:srgbClr>
                  </a:outerShdw>
                </a:effectLst>
                <a:latin typeface="+mj-lt"/>
                <a:ea typeface="Arial Rounded"/>
                <a:cs typeface="Arial Rounded"/>
                <a:sym typeface="Arial Rounded"/>
              </a:rPr>
              <a:t>2</a:t>
            </a:r>
            <a:r>
              <a:rPr lang="en-US" sz="3200" b="1" dirty="0">
                <a:solidFill>
                  <a:schemeClr val="dk1"/>
                </a:solidFill>
                <a:effectLst>
                  <a:outerShdw blurRad="38100" dist="38100" dir="2700000" algn="tl">
                    <a:srgbClr val="000000">
                      <a:alpha val="43137"/>
                    </a:srgbClr>
                  </a:outerShdw>
                </a:effectLst>
                <a:latin typeface="+mj-lt"/>
                <a:ea typeface="Arial Rounded"/>
                <a:cs typeface="Arial Rounded"/>
                <a:sym typeface="Arial Rounded"/>
              </a:rPr>
              <a:t>.  	</a:t>
            </a:r>
            <a:r>
              <a:rPr lang="el-GR" sz="3200" b="1" dirty="0" smtClean="0">
                <a:solidFill>
                  <a:schemeClr val="dk1"/>
                </a:solidFill>
                <a:effectLst>
                  <a:outerShdw blurRad="38100" dist="38100" dir="2700000" algn="tl">
                    <a:srgbClr val="000000">
                      <a:alpha val="43137"/>
                    </a:srgbClr>
                  </a:outerShdw>
                </a:effectLst>
                <a:latin typeface="+mj-lt"/>
                <a:ea typeface="Arial Rounded"/>
                <a:cs typeface="Arial Rounded"/>
                <a:sym typeface="Arial Rounded"/>
              </a:rPr>
              <a:t> Μεθοδολογία συλλογής και επεξεργασίας δεδομένων </a:t>
            </a:r>
            <a:endParaRPr lang="en-US" sz="3200" b="1" dirty="0">
              <a:solidFill>
                <a:schemeClr val="dk1"/>
              </a:solidFill>
              <a:effectLst>
                <a:outerShdw blurRad="38100" dist="38100" dir="2700000" algn="tl">
                  <a:srgbClr val="000000">
                    <a:alpha val="43137"/>
                  </a:srgbClr>
                </a:outerShdw>
              </a:effectLst>
              <a:latin typeface="+mj-lt"/>
              <a:ea typeface="Arial Rounded"/>
              <a:cs typeface="Arial Rounded"/>
              <a:sym typeface="Arial Rounded"/>
            </a:endParaRPr>
          </a:p>
          <a:p>
            <a:pPr marL="0" marR="0" lvl="0" indent="0" algn="l" rtl="0">
              <a:lnSpc>
                <a:spcPct val="100000"/>
              </a:lnSpc>
              <a:spcBef>
                <a:spcPts val="0"/>
              </a:spcBef>
              <a:spcAft>
                <a:spcPts val="0"/>
              </a:spcAft>
              <a:buClr>
                <a:srgbClr val="000000"/>
              </a:buClr>
              <a:buSzPts val="4400"/>
              <a:buFont typeface="Arial Rounded"/>
              <a:buNone/>
            </a:pPr>
            <a:endParaRPr lang="en-US" sz="3600" dirty="0">
              <a:solidFill>
                <a:schemeClr val="dk1"/>
              </a:solidFill>
              <a:effectLst>
                <a:outerShdw blurRad="38100" dist="38100" dir="2700000" algn="tl">
                  <a:srgbClr val="000000">
                    <a:alpha val="43137"/>
                  </a:srgbClr>
                </a:outerShdw>
              </a:effectLst>
              <a:latin typeface="+mj-lt"/>
              <a:ea typeface="Arial Rounded"/>
              <a:cs typeface="Arial Rounded"/>
              <a:sym typeface="Arial Rounded"/>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204"/>
                                        </p:tgtEl>
                                        <p:attrNameLst>
                                          <p:attrName>style.visibility</p:attrName>
                                        </p:attrNameLst>
                                      </p:cBhvr>
                                      <p:to>
                                        <p:strVal val="visible"/>
                                      </p:to>
                                    </p:set>
                                    <p:animEffect transition="in" filter="fade">
                                      <p:cBhvr>
                                        <p:cTn id="7" dur="500"/>
                                        <p:tgtEl>
                                          <p:spTgt spid="20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10"/>
        <p:cNvGrpSpPr/>
        <p:nvPr/>
      </p:nvGrpSpPr>
      <p:grpSpPr>
        <a:xfrm>
          <a:off x="0" y="0"/>
          <a:ext cx="0" cy="0"/>
          <a:chOff x="0" y="0"/>
          <a:chExt cx="0" cy="0"/>
        </a:xfrm>
      </p:grpSpPr>
      <p:pic>
        <p:nvPicPr>
          <p:cNvPr id="211" name="Google Shape;211;g99f1de2ff6_0_164" descr="image.png"/>
          <p:cNvPicPr preferRelativeResize="0"/>
          <p:nvPr/>
        </p:nvPicPr>
        <p:blipFill rotWithShape="1">
          <a:blip r:embed="rId3">
            <a:alphaModFix/>
          </a:blip>
          <a:srcRect/>
          <a:stretch/>
        </p:blipFill>
        <p:spPr>
          <a:xfrm>
            <a:off x="293687" y="6243637"/>
            <a:ext cx="2303463" cy="501651"/>
          </a:xfrm>
          <a:prstGeom prst="rect">
            <a:avLst/>
          </a:prstGeom>
          <a:noFill/>
          <a:ln>
            <a:noFill/>
          </a:ln>
        </p:spPr>
      </p:pic>
      <p:pic>
        <p:nvPicPr>
          <p:cNvPr id="212" name="Google Shape;212;g99f1de2ff6_0_164" descr="image.png"/>
          <p:cNvPicPr preferRelativeResize="0"/>
          <p:nvPr/>
        </p:nvPicPr>
        <p:blipFill rotWithShape="1">
          <a:blip r:embed="rId4">
            <a:alphaModFix/>
          </a:blip>
          <a:srcRect/>
          <a:stretch/>
        </p:blipFill>
        <p:spPr>
          <a:xfrm>
            <a:off x="2705100" y="6289675"/>
            <a:ext cx="9193213" cy="506413"/>
          </a:xfrm>
          <a:prstGeom prst="rect">
            <a:avLst/>
          </a:prstGeom>
          <a:noFill/>
          <a:ln>
            <a:noFill/>
          </a:ln>
        </p:spPr>
      </p:pic>
      <p:pic>
        <p:nvPicPr>
          <p:cNvPr id="213" name="Google Shape;213;g99f1de2ff6_0_164" descr="image.png"/>
          <p:cNvPicPr preferRelativeResize="0"/>
          <p:nvPr/>
        </p:nvPicPr>
        <p:blipFill rotWithShape="1">
          <a:blip r:embed="rId5">
            <a:alphaModFix/>
          </a:blip>
          <a:srcRect/>
          <a:stretch/>
        </p:blipFill>
        <p:spPr>
          <a:xfrm>
            <a:off x="293687" y="438150"/>
            <a:ext cx="3902076" cy="1219200"/>
          </a:xfrm>
          <a:prstGeom prst="rect">
            <a:avLst/>
          </a:prstGeom>
          <a:noFill/>
          <a:ln>
            <a:noFill/>
          </a:ln>
        </p:spPr>
      </p:pic>
      <p:sp>
        <p:nvSpPr>
          <p:cNvPr id="215" name="Google Shape;215;g99f1de2ff6_0_164"/>
          <p:cNvSpPr txBox="1"/>
          <p:nvPr/>
        </p:nvSpPr>
        <p:spPr>
          <a:xfrm>
            <a:off x="705600" y="2012181"/>
            <a:ext cx="10964700" cy="4076700"/>
          </a:xfrm>
          <a:prstGeom prst="rect">
            <a:avLst/>
          </a:prstGeom>
          <a:noFill/>
          <a:ln>
            <a:noFill/>
          </a:ln>
        </p:spPr>
        <p:txBody>
          <a:bodyPr spcFirstLastPara="1" wrap="square" lIns="45700" tIns="45700" rIns="45700" bIns="45700" anchor="t" anchorCtr="0">
            <a:noAutofit/>
          </a:bodyPr>
          <a:lstStyle/>
          <a:p>
            <a:pPr lvl="0">
              <a:lnSpc>
                <a:spcPct val="150000"/>
              </a:lnSpc>
            </a:pPr>
            <a:r>
              <a:rPr lang="en-US" sz="2400" b="1" dirty="0">
                <a:latin typeface="Arial" panose="020B0604020202020204" pitchFamily="34" charset="0"/>
                <a:ea typeface="Arial Rounded"/>
                <a:cs typeface="Arial" panose="020B0604020202020204" pitchFamily="34" charset="0"/>
                <a:sym typeface="Arial Rounded"/>
              </a:rPr>
              <a:t>2.1. </a:t>
            </a:r>
            <a:r>
              <a:rPr lang="el-GR" sz="2400" b="1" dirty="0" smtClean="0"/>
              <a:t>Η δειγματοληψία</a:t>
            </a:r>
            <a:endParaRPr sz="2400" b="1" dirty="0">
              <a:latin typeface="Arial" panose="020B0604020202020204" pitchFamily="34" charset="0"/>
              <a:ea typeface="Arial Rounded"/>
              <a:cs typeface="Arial" panose="020B0604020202020204" pitchFamily="34" charset="0"/>
              <a:sym typeface="Arial Rounded"/>
            </a:endParaRPr>
          </a:p>
          <a:p>
            <a:pPr>
              <a:lnSpc>
                <a:spcPct val="150000"/>
              </a:lnSpc>
            </a:pPr>
            <a:r>
              <a:rPr lang="el-GR" sz="1800" b="1" dirty="0" smtClean="0"/>
              <a:t>Πιθανολογική</a:t>
            </a:r>
            <a:endParaRPr sz="1800" b="1" dirty="0" smtClean="0"/>
          </a:p>
          <a:p>
            <a:pPr marL="457200" lvl="0" indent="-342900">
              <a:lnSpc>
                <a:spcPct val="115000"/>
              </a:lnSpc>
              <a:spcBef>
                <a:spcPts val="600"/>
              </a:spcBef>
              <a:buClr>
                <a:srgbClr val="202122"/>
              </a:buClr>
              <a:buSzPts val="1800"/>
              <a:buChar char="➔"/>
            </a:pPr>
            <a:r>
              <a:rPr lang="el-GR" sz="1800" dirty="0" smtClean="0"/>
              <a:t>Κάθε </a:t>
            </a:r>
            <a:r>
              <a:rPr lang="el-GR" sz="1800" dirty="0" smtClean="0"/>
              <a:t>στοιχείο έχει γνωστή μη μηδενική πιθανότητα </a:t>
            </a:r>
            <a:r>
              <a:rPr lang="el-GR" sz="1800" dirty="0" smtClean="0"/>
              <a:t>δειγματοληψίας</a:t>
            </a:r>
            <a:endParaRPr sz="1800" dirty="0" smtClean="0">
              <a:solidFill>
                <a:srgbClr val="202122"/>
              </a:solidFill>
              <a:highlight>
                <a:srgbClr val="FFFFFF"/>
              </a:highlight>
            </a:endParaRPr>
          </a:p>
          <a:p>
            <a:pPr marL="457200" indent="-342900">
              <a:lnSpc>
                <a:spcPct val="115000"/>
              </a:lnSpc>
              <a:buClr>
                <a:srgbClr val="202122"/>
              </a:buClr>
              <a:buSzPts val="1800"/>
              <a:buFont typeface="Arial"/>
              <a:buChar char="➔"/>
            </a:pPr>
            <a:r>
              <a:rPr lang="el-GR" sz="1800" dirty="0" smtClean="0">
                <a:solidFill>
                  <a:srgbClr val="202122"/>
                </a:solidFill>
                <a:highlight>
                  <a:srgbClr val="FFFFFF"/>
                </a:highlight>
              </a:rPr>
              <a:t>Περιλαμβάνει μια </a:t>
            </a:r>
            <a:r>
              <a:rPr lang="el-GR" sz="1800" dirty="0" smtClean="0">
                <a:solidFill>
                  <a:srgbClr val="202122"/>
                </a:solidFill>
                <a:highlight>
                  <a:srgbClr val="FFFFFF"/>
                </a:highlight>
              </a:rPr>
              <a:t>τυχαία επιλογή σε κάποιο </a:t>
            </a:r>
            <a:r>
              <a:rPr lang="el-GR" sz="1800" dirty="0" smtClean="0">
                <a:solidFill>
                  <a:srgbClr val="202122"/>
                </a:solidFill>
                <a:highlight>
                  <a:srgbClr val="FFFFFF"/>
                </a:highlight>
              </a:rPr>
              <a:t>σημείο</a:t>
            </a:r>
            <a:endParaRPr sz="1800" dirty="0">
              <a:solidFill>
                <a:srgbClr val="202122"/>
              </a:solidFill>
              <a:highlight>
                <a:srgbClr val="FFFFFF"/>
              </a:highlight>
            </a:endParaRPr>
          </a:p>
          <a:p>
            <a:pPr marL="0" lvl="0" indent="0" algn="l" rtl="0">
              <a:lnSpc>
                <a:spcPct val="115000"/>
              </a:lnSpc>
              <a:spcBef>
                <a:spcPts val="600"/>
              </a:spcBef>
              <a:spcAft>
                <a:spcPts val="0"/>
              </a:spcAft>
              <a:buNone/>
            </a:pPr>
            <a:endParaRPr sz="1800" dirty="0">
              <a:solidFill>
                <a:srgbClr val="202122"/>
              </a:solidFill>
              <a:highlight>
                <a:srgbClr val="FFFFFF"/>
              </a:highlight>
            </a:endParaRPr>
          </a:p>
          <a:p>
            <a:pPr lvl="0">
              <a:lnSpc>
                <a:spcPct val="115000"/>
              </a:lnSpc>
              <a:spcBef>
                <a:spcPts val="600"/>
              </a:spcBef>
            </a:pPr>
            <a:r>
              <a:rPr lang="el-GR" sz="1800" dirty="0" smtClean="0"/>
              <a:t>Σε οποιαδήποτε πιθανολογική μέθοδο δειγματοληψίας, το σημείο εκκίνησης είναι μια </a:t>
            </a:r>
            <a:r>
              <a:rPr lang="el-GR" sz="1800" b="1" dirty="0" smtClean="0"/>
              <a:t>λίστα ολόκληρου του πληθυσμού </a:t>
            </a:r>
            <a:endParaRPr lang="el-GR" sz="1800" b="1" dirty="0" smtClean="0"/>
          </a:p>
          <a:p>
            <a:pPr>
              <a:lnSpc>
                <a:spcPct val="115000"/>
              </a:lnSpc>
              <a:spcBef>
                <a:spcPts val="600"/>
              </a:spcBef>
            </a:pPr>
            <a:r>
              <a:rPr lang="el-GR" sz="1600" b="1" i="1" dirty="0" smtClean="0"/>
              <a:t>Απλή τυχαία </a:t>
            </a:r>
            <a:r>
              <a:rPr lang="el-GR" sz="1600" b="1" i="1" dirty="0" smtClean="0"/>
              <a:t>δειγματοληψία</a:t>
            </a:r>
            <a:r>
              <a:rPr lang="el-GR" sz="1600" dirty="0" smtClean="0"/>
              <a:t> όλα τα στοιχεία που βρίσκονται υπό έρευνα έχουν την ίδια πιθανότητα να είναι μέρος του δείγματος. Ξεκινώντας από μια λίστα ολόκληρου του πληθυσμού, οι μονάδες λαμβάνονται τυχαία ως δείγμα</a:t>
            </a:r>
            <a:r>
              <a:rPr lang="en-US" sz="1600" dirty="0" smtClean="0">
                <a:solidFill>
                  <a:srgbClr val="202122"/>
                </a:solidFill>
                <a:highlight>
                  <a:srgbClr val="FFFFFF"/>
                </a:highlight>
              </a:rPr>
              <a:t>.</a:t>
            </a:r>
            <a:endParaRPr sz="1600" dirty="0">
              <a:solidFill>
                <a:srgbClr val="202122"/>
              </a:solidFill>
              <a:highlight>
                <a:srgbClr val="FFFFFF"/>
              </a:highlight>
            </a:endParaRPr>
          </a:p>
          <a:p>
            <a:pPr lvl="0">
              <a:lnSpc>
                <a:spcPct val="115000"/>
              </a:lnSpc>
              <a:spcBef>
                <a:spcPts val="600"/>
              </a:spcBef>
              <a:spcAft>
                <a:spcPts val="100"/>
              </a:spcAft>
            </a:pPr>
            <a:r>
              <a:rPr lang="el-GR" sz="1600" b="1" i="1" dirty="0" smtClean="0"/>
              <a:t>Συστηματική </a:t>
            </a:r>
            <a:r>
              <a:rPr lang="el-GR" sz="1600" b="1" i="1" dirty="0" smtClean="0"/>
              <a:t>δειγματοληψία</a:t>
            </a:r>
            <a:r>
              <a:rPr lang="el-GR" sz="1600" dirty="0" smtClean="0"/>
              <a:t> ο πληθυσμός της μελέτης ταξινομείται κατάλληλα και, μετά από μια τυχαία εκκίνηση, τα στοιχεία επιλέγονται σε τακτά χρονικά διαστήματα μέσω της συγκεκριμένης </a:t>
            </a:r>
            <a:r>
              <a:rPr lang="el-GR" sz="1600" dirty="0" smtClean="0"/>
              <a:t>λίστας.</a:t>
            </a:r>
            <a:endParaRPr sz="1600" dirty="0">
              <a:solidFill>
                <a:srgbClr val="202122"/>
              </a:solidFill>
              <a:highlight>
                <a:srgbClr val="FFFFFF"/>
              </a:highlight>
            </a:endParaRPr>
          </a:p>
        </p:txBody>
      </p:sp>
      <p:pic>
        <p:nvPicPr>
          <p:cNvPr id="216" name="Google Shape;216;g99f1de2ff6_0_164"/>
          <p:cNvPicPr preferRelativeResize="0"/>
          <p:nvPr/>
        </p:nvPicPr>
        <p:blipFill>
          <a:blip r:embed="rId6">
            <a:alphaModFix/>
          </a:blip>
          <a:stretch>
            <a:fillRect/>
          </a:stretch>
        </p:blipFill>
        <p:spPr>
          <a:xfrm>
            <a:off x="8988000" y="2250098"/>
            <a:ext cx="2575350" cy="1857375"/>
          </a:xfrm>
          <a:prstGeom prst="rect">
            <a:avLst/>
          </a:prstGeom>
          <a:noFill/>
          <a:ln>
            <a:noFill/>
          </a:ln>
        </p:spPr>
      </p:pic>
      <p:sp>
        <p:nvSpPr>
          <p:cNvPr id="217" name="Google Shape;217;g99f1de2ff6_0_164"/>
          <p:cNvSpPr/>
          <p:nvPr/>
        </p:nvSpPr>
        <p:spPr>
          <a:xfrm rot="-2700000">
            <a:off x="8363334" y="3648839"/>
            <a:ext cx="647851" cy="361897"/>
          </a:xfrm>
          <a:prstGeom prst="rightArrow">
            <a:avLst>
              <a:gd name="adj1" fmla="val 36815"/>
              <a:gd name="adj2" fmla="val 50000"/>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 name="Google Shape;273;g99f1de2ff6_0_142">
            <a:extLst>
              <a:ext uri="{FF2B5EF4-FFF2-40B4-BE49-F238E27FC236}">
                <a16:creationId xmlns:a16="http://schemas.microsoft.com/office/drawing/2014/main" xmlns="" id="{4F67CF49-B3C9-4547-B8F3-BA77C5389037}"/>
              </a:ext>
            </a:extLst>
          </p:cNvPr>
          <p:cNvSpPr txBox="1"/>
          <p:nvPr/>
        </p:nvSpPr>
        <p:spPr>
          <a:xfrm>
            <a:off x="4195763" y="438150"/>
            <a:ext cx="7322400" cy="1476000"/>
          </a:xfrm>
          <a:prstGeom prst="rect">
            <a:avLst/>
          </a:prstGeom>
          <a:noFill/>
          <a:ln>
            <a:noFill/>
          </a:ln>
        </p:spPr>
        <p:txBody>
          <a:bodyPr spcFirstLastPara="1" wrap="square" lIns="45700" tIns="45700" rIns="45700" bIns="45700" anchor="t" anchorCtr="0">
            <a:noAutofit/>
          </a:bodyPr>
          <a:lstStyle/>
          <a:p>
            <a:pPr algn="r">
              <a:lnSpc>
                <a:spcPct val="150000"/>
              </a:lnSpc>
              <a:buClr>
                <a:schemeClr val="dk1"/>
              </a:buClr>
              <a:buSzPts val="1100"/>
            </a:pPr>
            <a:r>
              <a:rPr lang="en-US" sz="3200" b="1" dirty="0" smtClean="0">
                <a:solidFill>
                  <a:schemeClr val="dk1"/>
                </a:solidFill>
                <a:effectLst>
                  <a:outerShdw blurRad="38100" dist="38100" dir="2700000" algn="tl">
                    <a:srgbClr val="000000">
                      <a:alpha val="43137"/>
                    </a:srgbClr>
                  </a:outerShdw>
                </a:effectLst>
                <a:latin typeface="+mj-lt"/>
                <a:ea typeface="Arial Rounded"/>
                <a:cs typeface="Arial Rounded"/>
                <a:sym typeface="Arial Rounded"/>
              </a:rPr>
              <a:t>2</a:t>
            </a:r>
            <a:r>
              <a:rPr lang="en-US" sz="3200" b="1" dirty="0">
                <a:solidFill>
                  <a:schemeClr val="dk1"/>
                </a:solidFill>
                <a:effectLst>
                  <a:outerShdw blurRad="38100" dist="38100" dir="2700000" algn="tl">
                    <a:srgbClr val="000000">
                      <a:alpha val="43137"/>
                    </a:srgbClr>
                  </a:outerShdw>
                </a:effectLst>
                <a:latin typeface="+mj-lt"/>
                <a:ea typeface="Arial Rounded"/>
                <a:cs typeface="Arial Rounded"/>
                <a:sym typeface="Arial Rounded"/>
              </a:rPr>
              <a:t>.  	</a:t>
            </a:r>
            <a:r>
              <a:rPr lang="el-GR" sz="3200" b="1" dirty="0" smtClean="0">
                <a:solidFill>
                  <a:schemeClr val="dk1"/>
                </a:solidFill>
                <a:effectLst>
                  <a:outerShdw blurRad="38100" dist="38100" dir="2700000" algn="tl">
                    <a:srgbClr val="000000">
                      <a:alpha val="43137"/>
                    </a:srgbClr>
                  </a:outerShdw>
                </a:effectLst>
                <a:latin typeface="+mj-lt"/>
                <a:ea typeface="Arial Rounded"/>
                <a:cs typeface="Arial Rounded"/>
                <a:sym typeface="Arial Rounded"/>
              </a:rPr>
              <a:t> Μεθοδολογία συλλογής και επεξεργασίας δεδομένων </a:t>
            </a:r>
            <a:endParaRPr lang="en-US" sz="3200" b="1" dirty="0">
              <a:solidFill>
                <a:schemeClr val="dk1"/>
              </a:solidFill>
              <a:effectLst>
                <a:outerShdw blurRad="38100" dist="38100" dir="2700000" algn="tl">
                  <a:srgbClr val="000000">
                    <a:alpha val="43137"/>
                  </a:srgbClr>
                </a:outerShdw>
              </a:effectLst>
              <a:latin typeface="+mj-lt"/>
              <a:ea typeface="Arial Rounded"/>
              <a:cs typeface="Arial Rounded"/>
              <a:sym typeface="Arial Rounded"/>
            </a:endParaRPr>
          </a:p>
          <a:p>
            <a:pPr marL="0" marR="0" lvl="0" indent="0" algn="l" rtl="0">
              <a:lnSpc>
                <a:spcPct val="100000"/>
              </a:lnSpc>
              <a:spcBef>
                <a:spcPts val="0"/>
              </a:spcBef>
              <a:spcAft>
                <a:spcPts val="0"/>
              </a:spcAft>
              <a:buClr>
                <a:srgbClr val="000000"/>
              </a:buClr>
              <a:buSzPts val="4400"/>
              <a:buFont typeface="Arial Rounded"/>
              <a:buNone/>
            </a:pPr>
            <a:endParaRPr lang="en-US" sz="3600" dirty="0">
              <a:solidFill>
                <a:schemeClr val="dk1"/>
              </a:solidFill>
              <a:effectLst>
                <a:outerShdw blurRad="38100" dist="38100" dir="2700000" algn="tl">
                  <a:srgbClr val="000000">
                    <a:alpha val="43137"/>
                  </a:srgbClr>
                </a:outerShdw>
              </a:effectLst>
              <a:latin typeface="+mj-lt"/>
              <a:ea typeface="Arial Rounded"/>
              <a:cs typeface="Arial Rounded"/>
              <a:sym typeface="Arial Rounded"/>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213"/>
                                        </p:tgtEl>
                                        <p:attrNameLst>
                                          <p:attrName>style.visibility</p:attrName>
                                        </p:attrNameLst>
                                      </p:cBhvr>
                                      <p:to>
                                        <p:strVal val="visible"/>
                                      </p:to>
                                    </p:set>
                                    <p:animEffect transition="in" filter="fade">
                                      <p:cBhvr>
                                        <p:cTn id="7" dur="500"/>
                                        <p:tgtEl>
                                          <p:spTgt spid="2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21"/>
        <p:cNvGrpSpPr/>
        <p:nvPr/>
      </p:nvGrpSpPr>
      <p:grpSpPr>
        <a:xfrm>
          <a:off x="0" y="0"/>
          <a:ext cx="0" cy="0"/>
          <a:chOff x="0" y="0"/>
          <a:chExt cx="0" cy="0"/>
        </a:xfrm>
      </p:grpSpPr>
      <p:pic>
        <p:nvPicPr>
          <p:cNvPr id="222" name="Google Shape;222;g99f1de2ff6_0_172" descr="image.png"/>
          <p:cNvPicPr preferRelativeResize="0"/>
          <p:nvPr/>
        </p:nvPicPr>
        <p:blipFill rotWithShape="1">
          <a:blip r:embed="rId3">
            <a:alphaModFix/>
          </a:blip>
          <a:srcRect/>
          <a:stretch/>
        </p:blipFill>
        <p:spPr>
          <a:xfrm>
            <a:off x="293687" y="6243637"/>
            <a:ext cx="2303463" cy="501651"/>
          </a:xfrm>
          <a:prstGeom prst="rect">
            <a:avLst/>
          </a:prstGeom>
          <a:noFill/>
          <a:ln>
            <a:noFill/>
          </a:ln>
        </p:spPr>
      </p:pic>
      <p:pic>
        <p:nvPicPr>
          <p:cNvPr id="223" name="Google Shape;223;g99f1de2ff6_0_172" descr="image.png"/>
          <p:cNvPicPr preferRelativeResize="0"/>
          <p:nvPr/>
        </p:nvPicPr>
        <p:blipFill rotWithShape="1">
          <a:blip r:embed="rId4">
            <a:alphaModFix/>
          </a:blip>
          <a:srcRect/>
          <a:stretch/>
        </p:blipFill>
        <p:spPr>
          <a:xfrm>
            <a:off x="2705100" y="6289675"/>
            <a:ext cx="9193213" cy="506413"/>
          </a:xfrm>
          <a:prstGeom prst="rect">
            <a:avLst/>
          </a:prstGeom>
          <a:noFill/>
          <a:ln>
            <a:noFill/>
          </a:ln>
        </p:spPr>
      </p:pic>
      <p:pic>
        <p:nvPicPr>
          <p:cNvPr id="224" name="Google Shape;224;g99f1de2ff6_0_172" descr="image.png"/>
          <p:cNvPicPr preferRelativeResize="0"/>
          <p:nvPr/>
        </p:nvPicPr>
        <p:blipFill rotWithShape="1">
          <a:blip r:embed="rId5">
            <a:alphaModFix/>
          </a:blip>
          <a:srcRect/>
          <a:stretch/>
        </p:blipFill>
        <p:spPr>
          <a:xfrm>
            <a:off x="293687" y="438150"/>
            <a:ext cx="3902076" cy="1219200"/>
          </a:xfrm>
          <a:prstGeom prst="rect">
            <a:avLst/>
          </a:prstGeom>
          <a:noFill/>
          <a:ln>
            <a:noFill/>
          </a:ln>
        </p:spPr>
      </p:pic>
      <p:sp>
        <p:nvSpPr>
          <p:cNvPr id="226" name="Google Shape;226;g99f1de2ff6_0_172"/>
          <p:cNvSpPr txBox="1"/>
          <p:nvPr/>
        </p:nvSpPr>
        <p:spPr>
          <a:xfrm>
            <a:off x="705600" y="2026244"/>
            <a:ext cx="11294142" cy="4135402"/>
          </a:xfrm>
          <a:prstGeom prst="rect">
            <a:avLst/>
          </a:prstGeom>
          <a:noFill/>
          <a:ln>
            <a:noFill/>
          </a:ln>
        </p:spPr>
        <p:txBody>
          <a:bodyPr spcFirstLastPara="1" wrap="square" lIns="45700" tIns="45700" rIns="45700" bIns="45700" anchor="t" anchorCtr="0">
            <a:noAutofit/>
          </a:bodyPr>
          <a:lstStyle/>
          <a:p>
            <a:pPr>
              <a:lnSpc>
                <a:spcPct val="150000"/>
              </a:lnSpc>
            </a:pPr>
            <a:r>
              <a:rPr lang="en-US" sz="2400" b="1" dirty="0">
                <a:latin typeface="Arial" panose="020B0604020202020204" pitchFamily="34" charset="0"/>
                <a:ea typeface="Arial Rounded"/>
                <a:cs typeface="Arial" panose="020B0604020202020204" pitchFamily="34" charset="0"/>
                <a:sym typeface="Arial Rounded"/>
              </a:rPr>
              <a:t>2.1. </a:t>
            </a:r>
            <a:r>
              <a:rPr lang="el-GR" sz="2400" b="1" dirty="0" smtClean="0"/>
              <a:t>Η δειγματοληψία</a:t>
            </a:r>
            <a:endParaRPr lang="en-US" sz="2400" b="1" dirty="0">
              <a:latin typeface="Arial" panose="020B0604020202020204" pitchFamily="34" charset="0"/>
              <a:ea typeface="Arial Rounded"/>
              <a:cs typeface="Arial" panose="020B0604020202020204" pitchFamily="34" charset="0"/>
              <a:sym typeface="Arial Rounded"/>
            </a:endParaRPr>
          </a:p>
          <a:p>
            <a:pPr lvl="0">
              <a:lnSpc>
                <a:spcPct val="150000"/>
              </a:lnSpc>
            </a:pPr>
            <a:r>
              <a:rPr lang="el-GR" sz="1800" b="1" dirty="0" smtClean="0"/>
              <a:t>Μη </a:t>
            </a:r>
            <a:r>
              <a:rPr lang="el-GR" sz="1800" b="1" dirty="0" smtClean="0"/>
              <a:t>πιθανολογική</a:t>
            </a:r>
            <a:endParaRPr lang="en-US" sz="1800" dirty="0"/>
          </a:p>
          <a:p>
            <a:pPr marL="457200" lvl="0" indent="-342900">
              <a:lnSpc>
                <a:spcPct val="150000"/>
              </a:lnSpc>
              <a:buSzPts val="1800"/>
              <a:buChar char="➔"/>
            </a:pPr>
            <a:r>
              <a:rPr lang="el-GR" sz="1800" dirty="0" smtClean="0"/>
              <a:t>ορισμένα στοιχεία του πληθυσμού δεν έχουν </a:t>
            </a:r>
            <a:r>
              <a:rPr lang="el-GR" sz="1800" i="1" dirty="0" smtClean="0"/>
              <a:t>καμία</a:t>
            </a:r>
            <a:r>
              <a:rPr lang="el-GR" sz="1800" dirty="0" smtClean="0"/>
              <a:t> πιθανότητα </a:t>
            </a:r>
            <a:r>
              <a:rPr lang="el-GR" sz="1800" dirty="0" smtClean="0"/>
              <a:t>επιλογής</a:t>
            </a:r>
            <a:br>
              <a:rPr lang="el-GR" sz="1800" dirty="0" smtClean="0"/>
            </a:br>
            <a:r>
              <a:rPr lang="en-US" sz="1600" dirty="0" smtClean="0">
                <a:solidFill>
                  <a:srgbClr val="202122"/>
                </a:solidFill>
                <a:highlight>
                  <a:srgbClr val="FFFFFF"/>
                </a:highlight>
              </a:rPr>
              <a:t>(</a:t>
            </a:r>
            <a:r>
              <a:rPr lang="el-GR" sz="1600" dirty="0" smtClean="0"/>
              <a:t>μερικές φορές </a:t>
            </a:r>
            <a:r>
              <a:rPr lang="el-GR" sz="1600" dirty="0" smtClean="0"/>
              <a:t>αναφέρονται </a:t>
            </a:r>
            <a:r>
              <a:rPr lang="el-GR" sz="1600" dirty="0" smtClean="0"/>
              <a:t>ως «εκτός κάλυψης» / «μυστικά</a:t>
            </a:r>
            <a:r>
              <a:rPr lang="el-GR" sz="1600" dirty="0" smtClean="0"/>
              <a:t>»</a:t>
            </a:r>
            <a:r>
              <a:rPr lang="en-US" sz="1600" dirty="0" smtClean="0">
                <a:solidFill>
                  <a:srgbClr val="202122"/>
                </a:solidFill>
                <a:highlight>
                  <a:srgbClr val="FFFFFF"/>
                </a:highlight>
              </a:rPr>
              <a:t>)</a:t>
            </a:r>
            <a:endParaRPr sz="1800" dirty="0">
              <a:solidFill>
                <a:srgbClr val="202122"/>
              </a:solidFill>
              <a:highlight>
                <a:srgbClr val="FFFFFF"/>
              </a:highlight>
            </a:endParaRPr>
          </a:p>
          <a:p>
            <a:pPr marL="457200" lvl="0" indent="-342900">
              <a:lnSpc>
                <a:spcPct val="150000"/>
              </a:lnSpc>
              <a:buSzPts val="1800"/>
              <a:buChar char="➔"/>
            </a:pPr>
            <a:r>
              <a:rPr lang="el-GR" sz="1800" dirty="0" smtClean="0"/>
              <a:t>πιθανότητα επιλογής δεν μπορεί να προσδιοριστεί με </a:t>
            </a:r>
            <a:r>
              <a:rPr lang="el-GR" sz="1800" dirty="0" smtClean="0"/>
              <a:t>ακρίβεια</a:t>
            </a:r>
            <a:endParaRPr lang="en-US" sz="1800" dirty="0">
              <a:solidFill>
                <a:srgbClr val="202122"/>
              </a:solidFill>
              <a:highlight>
                <a:srgbClr val="FFFFFF"/>
              </a:highlight>
            </a:endParaRPr>
          </a:p>
          <a:p>
            <a:pPr marL="114300" marR="0" lvl="0" algn="l" rtl="0">
              <a:lnSpc>
                <a:spcPct val="150000"/>
              </a:lnSpc>
              <a:spcBef>
                <a:spcPts val="0"/>
              </a:spcBef>
              <a:spcAft>
                <a:spcPts val="0"/>
              </a:spcAft>
              <a:buSzPts val="1800"/>
            </a:pPr>
            <a:endParaRPr sz="1800" dirty="0">
              <a:solidFill>
                <a:srgbClr val="202122"/>
              </a:solidFill>
              <a:highlight>
                <a:srgbClr val="FFFFFF"/>
              </a:highlight>
            </a:endParaRPr>
          </a:p>
          <a:p>
            <a:pPr lvl="0">
              <a:lnSpc>
                <a:spcPct val="150000"/>
              </a:lnSpc>
            </a:pPr>
            <a:r>
              <a:rPr lang="el-GR" sz="1600" b="1" i="1" dirty="0" smtClean="0"/>
              <a:t>Βολική </a:t>
            </a:r>
            <a:r>
              <a:rPr lang="el-GR" sz="1600" b="1" i="1" dirty="0" smtClean="0"/>
              <a:t>δειγματοληψία</a:t>
            </a:r>
            <a:r>
              <a:rPr lang="en-US" sz="1600" b="1" dirty="0" smtClean="0">
                <a:solidFill>
                  <a:srgbClr val="202122"/>
                </a:solidFill>
                <a:highlight>
                  <a:srgbClr val="FFFFFF"/>
                </a:highlight>
              </a:rPr>
              <a:t>:</a:t>
            </a:r>
            <a:r>
              <a:rPr lang="en-US" sz="1600" dirty="0" smtClean="0">
                <a:solidFill>
                  <a:srgbClr val="202122"/>
                </a:solidFill>
                <a:highlight>
                  <a:srgbClr val="FFFFFF"/>
                </a:highlight>
              </a:rPr>
              <a:t> </a:t>
            </a:r>
            <a:r>
              <a:rPr lang="el-GR" sz="1600" dirty="0" smtClean="0"/>
              <a:t>το δείγμα λαμβάνεται από μια ομάδα ανθρώπων που είναι εύκολο να τους προσεγγίσεις ή να επικοινωνήσεις μαζί </a:t>
            </a:r>
            <a:r>
              <a:rPr lang="el-GR" sz="1600" dirty="0" smtClean="0"/>
              <a:t>τους </a:t>
            </a:r>
            <a:r>
              <a:rPr lang="en-US" sz="1600" dirty="0" smtClean="0">
                <a:solidFill>
                  <a:srgbClr val="202122"/>
                </a:solidFill>
                <a:highlight>
                  <a:srgbClr val="FFFFFF"/>
                </a:highlight>
              </a:rPr>
              <a:t>(</a:t>
            </a:r>
            <a:r>
              <a:rPr lang="el-GR" sz="1600" dirty="0" smtClean="0">
                <a:solidFill>
                  <a:srgbClr val="202122"/>
                </a:solidFill>
                <a:highlight>
                  <a:srgbClr val="FFFFFF"/>
                </a:highlight>
              </a:rPr>
              <a:t>χρήσιμη σε πιλοτικές μελέτες</a:t>
            </a:r>
            <a:r>
              <a:rPr lang="en-US" sz="1600" dirty="0" smtClean="0">
                <a:solidFill>
                  <a:srgbClr val="202122"/>
                </a:solidFill>
                <a:highlight>
                  <a:srgbClr val="FFFFFF"/>
                </a:highlight>
              </a:rPr>
              <a:t>)</a:t>
            </a:r>
            <a:endParaRPr sz="1600" dirty="0">
              <a:solidFill>
                <a:srgbClr val="202122"/>
              </a:solidFill>
              <a:highlight>
                <a:srgbClr val="FFFFFF"/>
              </a:highlight>
            </a:endParaRPr>
          </a:p>
          <a:p>
            <a:pPr lvl="0">
              <a:lnSpc>
                <a:spcPct val="150000"/>
              </a:lnSpc>
            </a:pPr>
            <a:r>
              <a:rPr lang="el-GR" sz="1600" b="1" i="1" dirty="0" smtClean="0"/>
              <a:t>Δειγματοληψία </a:t>
            </a:r>
            <a:r>
              <a:rPr lang="en-US" sz="1600" b="1" i="1" dirty="0" smtClean="0"/>
              <a:t>Snowball</a:t>
            </a:r>
            <a:r>
              <a:rPr lang="en-US" sz="1600" dirty="0" smtClean="0">
                <a:solidFill>
                  <a:srgbClr val="202122"/>
                </a:solidFill>
                <a:highlight>
                  <a:srgbClr val="FFFFFF"/>
                </a:highlight>
              </a:rPr>
              <a:t>: </a:t>
            </a:r>
            <a:r>
              <a:rPr lang="el-GR" sz="1600" dirty="0" smtClean="0"/>
              <a:t>μετά την εύρεση μιας ομάδας αρχικών ερωτηθέντων, αυτοί χρησιμοποιούνται για την εμπλοκή περισσότερων </a:t>
            </a:r>
            <a:r>
              <a:rPr lang="el-GR" sz="1600" dirty="0" smtClean="0"/>
              <a:t>ερωτηθέντων</a:t>
            </a:r>
            <a:endParaRPr sz="1600" dirty="0">
              <a:solidFill>
                <a:srgbClr val="202122"/>
              </a:solidFill>
              <a:highlight>
                <a:srgbClr val="FFFFFF"/>
              </a:highlight>
            </a:endParaRPr>
          </a:p>
          <a:p>
            <a:pPr marL="0" marR="0" lvl="0" indent="0" algn="l" rtl="0">
              <a:lnSpc>
                <a:spcPct val="150000"/>
              </a:lnSpc>
              <a:spcBef>
                <a:spcPts val="0"/>
              </a:spcBef>
              <a:spcAft>
                <a:spcPts val="0"/>
              </a:spcAft>
              <a:buNone/>
            </a:pPr>
            <a:endParaRPr sz="1800" dirty="0">
              <a:solidFill>
                <a:srgbClr val="202122"/>
              </a:solidFill>
              <a:highlight>
                <a:srgbClr val="FFFFFF"/>
              </a:highlight>
            </a:endParaRPr>
          </a:p>
        </p:txBody>
      </p:sp>
      <p:sp>
        <p:nvSpPr>
          <p:cNvPr id="7" name="Google Shape;273;g99f1de2ff6_0_142">
            <a:extLst>
              <a:ext uri="{FF2B5EF4-FFF2-40B4-BE49-F238E27FC236}">
                <a16:creationId xmlns:a16="http://schemas.microsoft.com/office/drawing/2014/main" xmlns="" id="{4F67CF49-B3C9-4547-B8F3-BA77C5389037}"/>
              </a:ext>
            </a:extLst>
          </p:cNvPr>
          <p:cNvSpPr txBox="1"/>
          <p:nvPr/>
        </p:nvSpPr>
        <p:spPr>
          <a:xfrm>
            <a:off x="4195763" y="438150"/>
            <a:ext cx="7322400" cy="1476000"/>
          </a:xfrm>
          <a:prstGeom prst="rect">
            <a:avLst/>
          </a:prstGeom>
          <a:noFill/>
          <a:ln>
            <a:noFill/>
          </a:ln>
        </p:spPr>
        <p:txBody>
          <a:bodyPr spcFirstLastPara="1" wrap="square" lIns="45700" tIns="45700" rIns="45700" bIns="45700" anchor="t" anchorCtr="0">
            <a:noAutofit/>
          </a:bodyPr>
          <a:lstStyle/>
          <a:p>
            <a:pPr algn="r">
              <a:lnSpc>
                <a:spcPct val="150000"/>
              </a:lnSpc>
              <a:buClr>
                <a:schemeClr val="dk1"/>
              </a:buClr>
              <a:buSzPts val="1100"/>
            </a:pPr>
            <a:r>
              <a:rPr lang="en-US" sz="3200" b="1" dirty="0" smtClean="0">
                <a:solidFill>
                  <a:schemeClr val="dk1"/>
                </a:solidFill>
                <a:effectLst>
                  <a:outerShdw blurRad="38100" dist="38100" dir="2700000" algn="tl">
                    <a:srgbClr val="000000">
                      <a:alpha val="43137"/>
                    </a:srgbClr>
                  </a:outerShdw>
                </a:effectLst>
                <a:latin typeface="+mj-lt"/>
                <a:ea typeface="Arial Rounded"/>
                <a:cs typeface="Arial Rounded"/>
                <a:sym typeface="Arial Rounded"/>
              </a:rPr>
              <a:t>2</a:t>
            </a:r>
            <a:r>
              <a:rPr lang="en-US" sz="3200" b="1" dirty="0">
                <a:solidFill>
                  <a:schemeClr val="dk1"/>
                </a:solidFill>
                <a:effectLst>
                  <a:outerShdw blurRad="38100" dist="38100" dir="2700000" algn="tl">
                    <a:srgbClr val="000000">
                      <a:alpha val="43137"/>
                    </a:srgbClr>
                  </a:outerShdw>
                </a:effectLst>
                <a:latin typeface="+mj-lt"/>
                <a:ea typeface="Arial Rounded"/>
                <a:cs typeface="Arial Rounded"/>
                <a:sym typeface="Arial Rounded"/>
              </a:rPr>
              <a:t>.  	</a:t>
            </a:r>
            <a:r>
              <a:rPr lang="el-GR" sz="3200" b="1" dirty="0" smtClean="0">
                <a:solidFill>
                  <a:schemeClr val="dk1"/>
                </a:solidFill>
                <a:effectLst>
                  <a:outerShdw blurRad="38100" dist="38100" dir="2700000" algn="tl">
                    <a:srgbClr val="000000">
                      <a:alpha val="43137"/>
                    </a:srgbClr>
                  </a:outerShdw>
                </a:effectLst>
                <a:latin typeface="+mj-lt"/>
                <a:ea typeface="Arial Rounded"/>
                <a:cs typeface="Arial Rounded"/>
                <a:sym typeface="Arial Rounded"/>
              </a:rPr>
              <a:t> Μεθοδολογία συλλογής και επεξεργασίας δεδομένων </a:t>
            </a:r>
            <a:endParaRPr lang="en-US" sz="3200" b="1" dirty="0">
              <a:solidFill>
                <a:schemeClr val="dk1"/>
              </a:solidFill>
              <a:effectLst>
                <a:outerShdw blurRad="38100" dist="38100" dir="2700000" algn="tl">
                  <a:srgbClr val="000000">
                    <a:alpha val="43137"/>
                  </a:srgbClr>
                </a:outerShdw>
              </a:effectLst>
              <a:latin typeface="+mj-lt"/>
              <a:ea typeface="Arial Rounded"/>
              <a:cs typeface="Arial Rounded"/>
              <a:sym typeface="Arial Rounded"/>
            </a:endParaRPr>
          </a:p>
          <a:p>
            <a:pPr marL="0" marR="0" lvl="0" indent="0" algn="l" rtl="0">
              <a:lnSpc>
                <a:spcPct val="100000"/>
              </a:lnSpc>
              <a:spcBef>
                <a:spcPts val="0"/>
              </a:spcBef>
              <a:spcAft>
                <a:spcPts val="0"/>
              </a:spcAft>
              <a:buClr>
                <a:srgbClr val="000000"/>
              </a:buClr>
              <a:buSzPts val="4400"/>
              <a:buFont typeface="Arial Rounded"/>
              <a:buNone/>
            </a:pPr>
            <a:endParaRPr lang="en-US" sz="3600" dirty="0">
              <a:solidFill>
                <a:schemeClr val="dk1"/>
              </a:solidFill>
              <a:effectLst>
                <a:outerShdw blurRad="38100" dist="38100" dir="2700000" algn="tl">
                  <a:srgbClr val="000000">
                    <a:alpha val="43137"/>
                  </a:srgbClr>
                </a:outerShdw>
              </a:effectLst>
              <a:latin typeface="+mj-lt"/>
              <a:ea typeface="Arial Rounded"/>
              <a:cs typeface="Arial Rounded"/>
              <a:sym typeface="Arial Rounded"/>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224"/>
                                        </p:tgtEl>
                                        <p:attrNameLst>
                                          <p:attrName>style.visibility</p:attrName>
                                        </p:attrNameLst>
                                      </p:cBhvr>
                                      <p:to>
                                        <p:strVal val="visible"/>
                                      </p:to>
                                    </p:set>
                                    <p:animEffect transition="in" filter="fade">
                                      <p:cBhvr>
                                        <p:cTn id="7" dur="500"/>
                                        <p:tgtEl>
                                          <p:spTgt spid="2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230"/>
        <p:cNvGrpSpPr/>
        <p:nvPr/>
      </p:nvGrpSpPr>
      <p:grpSpPr>
        <a:xfrm>
          <a:off x="0" y="0"/>
          <a:ext cx="0" cy="0"/>
          <a:chOff x="0" y="0"/>
          <a:chExt cx="0" cy="0"/>
        </a:xfrm>
      </p:grpSpPr>
      <p:pic>
        <p:nvPicPr>
          <p:cNvPr id="231" name="Google Shape;231;g99f1de2ff6_0_87" descr="image.png"/>
          <p:cNvPicPr preferRelativeResize="0"/>
          <p:nvPr/>
        </p:nvPicPr>
        <p:blipFill rotWithShape="1">
          <a:blip r:embed="rId3">
            <a:alphaModFix/>
          </a:blip>
          <a:srcRect/>
          <a:stretch/>
        </p:blipFill>
        <p:spPr>
          <a:xfrm>
            <a:off x="293687" y="6243637"/>
            <a:ext cx="2303463" cy="501651"/>
          </a:xfrm>
          <a:prstGeom prst="rect">
            <a:avLst/>
          </a:prstGeom>
          <a:noFill/>
          <a:ln>
            <a:noFill/>
          </a:ln>
        </p:spPr>
      </p:pic>
      <p:pic>
        <p:nvPicPr>
          <p:cNvPr id="232" name="Google Shape;232;g99f1de2ff6_0_87" descr="image.png"/>
          <p:cNvPicPr preferRelativeResize="0"/>
          <p:nvPr/>
        </p:nvPicPr>
        <p:blipFill rotWithShape="1">
          <a:blip r:embed="rId4">
            <a:alphaModFix/>
          </a:blip>
          <a:srcRect/>
          <a:stretch/>
        </p:blipFill>
        <p:spPr>
          <a:xfrm>
            <a:off x="2705100" y="6289675"/>
            <a:ext cx="9193213" cy="506413"/>
          </a:xfrm>
          <a:prstGeom prst="rect">
            <a:avLst/>
          </a:prstGeom>
          <a:noFill/>
          <a:ln>
            <a:noFill/>
          </a:ln>
        </p:spPr>
      </p:pic>
      <p:pic>
        <p:nvPicPr>
          <p:cNvPr id="233" name="Google Shape;233;g99f1de2ff6_0_87" descr="image.png"/>
          <p:cNvPicPr preferRelativeResize="0"/>
          <p:nvPr/>
        </p:nvPicPr>
        <p:blipFill rotWithShape="1">
          <a:blip r:embed="rId5">
            <a:alphaModFix/>
          </a:blip>
          <a:srcRect/>
          <a:stretch/>
        </p:blipFill>
        <p:spPr>
          <a:xfrm>
            <a:off x="293687" y="438150"/>
            <a:ext cx="3902076" cy="1219200"/>
          </a:xfrm>
          <a:prstGeom prst="rect">
            <a:avLst/>
          </a:prstGeom>
          <a:noFill/>
          <a:ln>
            <a:noFill/>
          </a:ln>
        </p:spPr>
      </p:pic>
      <p:sp>
        <p:nvSpPr>
          <p:cNvPr id="235" name="Google Shape;235;g99f1de2ff6_0_87"/>
          <p:cNvSpPr txBox="1"/>
          <p:nvPr/>
        </p:nvSpPr>
        <p:spPr>
          <a:xfrm>
            <a:off x="705600" y="2054380"/>
            <a:ext cx="10964700" cy="4219807"/>
          </a:xfrm>
          <a:prstGeom prst="rect">
            <a:avLst/>
          </a:prstGeom>
          <a:noFill/>
          <a:ln>
            <a:noFill/>
          </a:ln>
        </p:spPr>
        <p:txBody>
          <a:bodyPr spcFirstLastPara="1" wrap="square" lIns="45700" tIns="45700" rIns="45700" bIns="45700" anchor="t" anchorCtr="0">
            <a:noAutofit/>
          </a:bodyPr>
          <a:lstStyle/>
          <a:p>
            <a:pPr lvl="0">
              <a:lnSpc>
                <a:spcPct val="150000"/>
              </a:lnSpc>
            </a:pPr>
            <a:r>
              <a:rPr lang="en-US" sz="2400" b="1" dirty="0">
                <a:latin typeface="Arial" panose="020B0604020202020204" pitchFamily="34" charset="0"/>
                <a:ea typeface="Arial Rounded"/>
                <a:cs typeface="Arial" panose="020B0604020202020204" pitchFamily="34" charset="0"/>
                <a:sym typeface="Arial Rounded"/>
              </a:rPr>
              <a:t>2.2 </a:t>
            </a:r>
            <a:r>
              <a:rPr lang="el-GR" sz="2400" b="1" dirty="0" smtClean="0"/>
              <a:t>Τεχνικές συλλογής δεδομένων</a:t>
            </a:r>
            <a:endParaRPr sz="2400" b="1" dirty="0">
              <a:latin typeface="Arial" panose="020B0604020202020204" pitchFamily="34" charset="0"/>
              <a:ea typeface="Arial Rounded"/>
              <a:cs typeface="Arial" panose="020B0604020202020204" pitchFamily="34" charset="0"/>
              <a:sym typeface="Arial Rounded"/>
            </a:endParaRPr>
          </a:p>
          <a:p>
            <a:pPr>
              <a:lnSpc>
                <a:spcPct val="150000"/>
              </a:lnSpc>
            </a:pPr>
            <a:r>
              <a:rPr lang="el-GR" sz="2100" dirty="0" smtClean="0"/>
              <a:t>Τυποποιημένα</a:t>
            </a:r>
            <a:r>
              <a:rPr lang="en-US" sz="2100" dirty="0" smtClean="0"/>
              <a:t>, </a:t>
            </a:r>
            <a:r>
              <a:rPr lang="el-GR" sz="2100" dirty="0" smtClean="0"/>
              <a:t>έγκυρα και αξιόπιστα </a:t>
            </a:r>
            <a:r>
              <a:rPr lang="el-GR" sz="2100" dirty="0" smtClean="0"/>
              <a:t>εργαλεία</a:t>
            </a:r>
            <a:r>
              <a:rPr lang="en-US" sz="2100" dirty="0" smtClean="0"/>
              <a:t> (</a:t>
            </a:r>
            <a:r>
              <a:rPr lang="el-GR" sz="2100" dirty="0" smtClean="0"/>
              <a:t>ερωτηματολόγια</a:t>
            </a:r>
            <a:r>
              <a:rPr lang="en-US" sz="2100" dirty="0" smtClean="0"/>
              <a:t>, </a:t>
            </a:r>
            <a:r>
              <a:rPr lang="en-US" sz="2100" dirty="0"/>
              <a:t>…)</a:t>
            </a:r>
            <a:endParaRPr sz="2100" dirty="0"/>
          </a:p>
          <a:p>
            <a:pPr marL="0" marR="0" lvl="0" indent="0" algn="l" rtl="0">
              <a:lnSpc>
                <a:spcPct val="150000"/>
              </a:lnSpc>
              <a:spcBef>
                <a:spcPts val="0"/>
              </a:spcBef>
              <a:spcAft>
                <a:spcPts val="0"/>
              </a:spcAft>
              <a:buNone/>
            </a:pPr>
            <a:r>
              <a:rPr lang="el-GR" sz="2100" b="1" dirty="0" smtClean="0"/>
              <a:t>Ερωτηματολόγιο</a:t>
            </a:r>
            <a:r>
              <a:rPr lang="en-US" sz="2100" dirty="0" smtClean="0"/>
              <a:t>:</a:t>
            </a:r>
            <a:endParaRPr sz="2100" dirty="0"/>
          </a:p>
          <a:p>
            <a:pPr lvl="0">
              <a:lnSpc>
                <a:spcPct val="150000"/>
              </a:lnSpc>
            </a:pPr>
            <a:r>
              <a:rPr lang="el-GR" sz="1800" dirty="0" smtClean="0"/>
              <a:t>Εργαλείο σχεδιασμένο για τη συλλογή πληροφοριών σχετικά με περιοχές ενδιαφέροντος (μεταβλητές). Πώς να δημιουργήσετε ένα ερωτηματολόγιο</a:t>
            </a:r>
            <a:r>
              <a:rPr lang="en-US" sz="1800" dirty="0" smtClean="0"/>
              <a:t>?</a:t>
            </a:r>
            <a:endParaRPr sz="1800" dirty="0"/>
          </a:p>
          <a:p>
            <a:pPr marL="0" marR="0" lvl="0" indent="0" algn="l" rtl="0">
              <a:lnSpc>
                <a:spcPct val="150000"/>
              </a:lnSpc>
              <a:spcBef>
                <a:spcPts val="0"/>
              </a:spcBef>
              <a:spcAft>
                <a:spcPts val="0"/>
              </a:spcAft>
              <a:buNone/>
            </a:pPr>
            <a:r>
              <a:rPr lang="en-US" sz="2100" b="1" dirty="0"/>
              <a:t>3 </a:t>
            </a:r>
            <a:r>
              <a:rPr lang="el-GR" sz="2100" b="1" dirty="0" smtClean="0"/>
              <a:t>βήματα</a:t>
            </a:r>
            <a:r>
              <a:rPr lang="en-US" sz="2100" b="1" dirty="0" smtClean="0"/>
              <a:t>:</a:t>
            </a:r>
            <a:endParaRPr sz="2100" b="1" dirty="0"/>
          </a:p>
          <a:p>
            <a:pPr marL="457200" indent="-342900">
              <a:lnSpc>
                <a:spcPct val="150000"/>
              </a:lnSpc>
              <a:buSzPts val="1800"/>
              <a:buFont typeface="Arial"/>
              <a:buAutoNum type="arabicPeriod"/>
            </a:pPr>
            <a:r>
              <a:rPr lang="el-GR" sz="1800" i="1" dirty="0" smtClean="0"/>
              <a:t>Εννοιολογικός σχεδιασμός</a:t>
            </a:r>
            <a:endParaRPr sz="1800" i="1" dirty="0"/>
          </a:p>
          <a:p>
            <a:pPr marL="457200" indent="-342900">
              <a:lnSpc>
                <a:spcPct val="150000"/>
              </a:lnSpc>
              <a:buSzPts val="1800"/>
              <a:buFont typeface="Arial"/>
              <a:buAutoNum type="arabicPeriod"/>
            </a:pPr>
            <a:r>
              <a:rPr lang="el-GR" sz="1800" i="1" dirty="0" smtClean="0"/>
              <a:t>Ρύθμιση ερωτηματολογίου</a:t>
            </a:r>
            <a:endParaRPr sz="1800" i="1" dirty="0"/>
          </a:p>
          <a:p>
            <a:pPr marL="457200" lvl="0" indent="-342900">
              <a:lnSpc>
                <a:spcPct val="150000"/>
              </a:lnSpc>
              <a:buSzPts val="1800"/>
              <a:buAutoNum type="arabicPeriod"/>
            </a:pPr>
            <a:r>
              <a:rPr lang="el-GR" sz="1800" i="1" dirty="0" smtClean="0"/>
              <a:t>Επαλήθευση ερωτηματολογίου</a:t>
            </a:r>
            <a:endParaRPr sz="1800" i="1" dirty="0"/>
          </a:p>
        </p:txBody>
      </p:sp>
      <p:sp>
        <p:nvSpPr>
          <p:cNvPr id="7" name="Google Shape;273;g99f1de2ff6_0_142">
            <a:extLst>
              <a:ext uri="{FF2B5EF4-FFF2-40B4-BE49-F238E27FC236}">
                <a16:creationId xmlns:a16="http://schemas.microsoft.com/office/drawing/2014/main" xmlns="" id="{4F67CF49-B3C9-4547-B8F3-BA77C5389037}"/>
              </a:ext>
            </a:extLst>
          </p:cNvPr>
          <p:cNvSpPr txBox="1"/>
          <p:nvPr/>
        </p:nvSpPr>
        <p:spPr>
          <a:xfrm>
            <a:off x="4195763" y="438150"/>
            <a:ext cx="7322400" cy="1476000"/>
          </a:xfrm>
          <a:prstGeom prst="rect">
            <a:avLst/>
          </a:prstGeom>
          <a:noFill/>
          <a:ln>
            <a:noFill/>
          </a:ln>
        </p:spPr>
        <p:txBody>
          <a:bodyPr spcFirstLastPara="1" wrap="square" lIns="45700" tIns="45700" rIns="45700" bIns="45700" anchor="t" anchorCtr="0">
            <a:noAutofit/>
          </a:bodyPr>
          <a:lstStyle/>
          <a:p>
            <a:pPr algn="r">
              <a:lnSpc>
                <a:spcPct val="150000"/>
              </a:lnSpc>
              <a:buClr>
                <a:schemeClr val="dk1"/>
              </a:buClr>
              <a:buSzPts val="1100"/>
            </a:pPr>
            <a:r>
              <a:rPr lang="en-US" sz="3200" b="1" dirty="0" smtClean="0">
                <a:solidFill>
                  <a:schemeClr val="dk1"/>
                </a:solidFill>
                <a:effectLst>
                  <a:outerShdw blurRad="38100" dist="38100" dir="2700000" algn="tl">
                    <a:srgbClr val="000000">
                      <a:alpha val="43137"/>
                    </a:srgbClr>
                  </a:outerShdw>
                </a:effectLst>
                <a:latin typeface="+mj-lt"/>
                <a:ea typeface="Arial Rounded"/>
                <a:cs typeface="Arial Rounded"/>
                <a:sym typeface="Arial Rounded"/>
              </a:rPr>
              <a:t>2</a:t>
            </a:r>
            <a:r>
              <a:rPr lang="en-US" sz="3200" b="1" dirty="0">
                <a:solidFill>
                  <a:schemeClr val="dk1"/>
                </a:solidFill>
                <a:effectLst>
                  <a:outerShdw blurRad="38100" dist="38100" dir="2700000" algn="tl">
                    <a:srgbClr val="000000">
                      <a:alpha val="43137"/>
                    </a:srgbClr>
                  </a:outerShdw>
                </a:effectLst>
                <a:latin typeface="+mj-lt"/>
                <a:ea typeface="Arial Rounded"/>
                <a:cs typeface="Arial Rounded"/>
                <a:sym typeface="Arial Rounded"/>
              </a:rPr>
              <a:t>.  	</a:t>
            </a:r>
            <a:r>
              <a:rPr lang="el-GR" sz="3200" b="1" dirty="0" smtClean="0">
                <a:solidFill>
                  <a:schemeClr val="dk1"/>
                </a:solidFill>
                <a:effectLst>
                  <a:outerShdw blurRad="38100" dist="38100" dir="2700000" algn="tl">
                    <a:srgbClr val="000000">
                      <a:alpha val="43137"/>
                    </a:srgbClr>
                  </a:outerShdw>
                </a:effectLst>
                <a:latin typeface="+mj-lt"/>
                <a:ea typeface="Arial Rounded"/>
                <a:cs typeface="Arial Rounded"/>
                <a:sym typeface="Arial Rounded"/>
              </a:rPr>
              <a:t> Μεθοδολογία συλλογής και επεξεργασίας δεδομένων </a:t>
            </a:r>
            <a:endParaRPr lang="en-US" sz="3200" b="1" dirty="0">
              <a:solidFill>
                <a:schemeClr val="dk1"/>
              </a:solidFill>
              <a:effectLst>
                <a:outerShdw blurRad="38100" dist="38100" dir="2700000" algn="tl">
                  <a:srgbClr val="000000">
                    <a:alpha val="43137"/>
                  </a:srgbClr>
                </a:outerShdw>
              </a:effectLst>
              <a:latin typeface="+mj-lt"/>
              <a:ea typeface="Arial Rounded"/>
              <a:cs typeface="Arial Rounded"/>
              <a:sym typeface="Arial Rounded"/>
            </a:endParaRPr>
          </a:p>
          <a:p>
            <a:pPr marL="0" marR="0" lvl="0" indent="0" algn="l" rtl="0">
              <a:lnSpc>
                <a:spcPct val="100000"/>
              </a:lnSpc>
              <a:spcBef>
                <a:spcPts val="0"/>
              </a:spcBef>
              <a:spcAft>
                <a:spcPts val="0"/>
              </a:spcAft>
              <a:buClr>
                <a:srgbClr val="000000"/>
              </a:buClr>
              <a:buSzPts val="4400"/>
              <a:buFont typeface="Arial Rounded"/>
              <a:buNone/>
            </a:pPr>
            <a:endParaRPr lang="en-US" sz="3600" dirty="0">
              <a:solidFill>
                <a:schemeClr val="dk1"/>
              </a:solidFill>
              <a:effectLst>
                <a:outerShdw blurRad="38100" dist="38100" dir="2700000" algn="tl">
                  <a:srgbClr val="000000">
                    <a:alpha val="43137"/>
                  </a:srgbClr>
                </a:outerShdw>
              </a:effectLst>
              <a:latin typeface="+mj-lt"/>
              <a:ea typeface="Arial Rounded"/>
              <a:cs typeface="Arial Rounded"/>
              <a:sym typeface="Arial Rounded"/>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233"/>
                                        </p:tgtEl>
                                        <p:attrNameLst>
                                          <p:attrName>style.visibility</p:attrName>
                                        </p:attrNameLst>
                                      </p:cBhvr>
                                      <p:to>
                                        <p:strVal val="visible"/>
                                      </p:to>
                                    </p:set>
                                    <p:animEffect transition="in" filter="fade">
                                      <p:cBhvr>
                                        <p:cTn id="7" dur="500"/>
                                        <p:tgtEl>
                                          <p:spTgt spid="2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239"/>
        <p:cNvGrpSpPr/>
        <p:nvPr/>
      </p:nvGrpSpPr>
      <p:grpSpPr>
        <a:xfrm>
          <a:off x="0" y="0"/>
          <a:ext cx="0" cy="0"/>
          <a:chOff x="0" y="0"/>
          <a:chExt cx="0" cy="0"/>
        </a:xfrm>
      </p:grpSpPr>
      <p:pic>
        <p:nvPicPr>
          <p:cNvPr id="240" name="Google Shape;240;g99f1de2ff6_0_121" descr="image.png"/>
          <p:cNvPicPr preferRelativeResize="0"/>
          <p:nvPr/>
        </p:nvPicPr>
        <p:blipFill rotWithShape="1">
          <a:blip r:embed="rId3">
            <a:alphaModFix/>
          </a:blip>
          <a:srcRect/>
          <a:stretch/>
        </p:blipFill>
        <p:spPr>
          <a:xfrm>
            <a:off x="293687" y="6243637"/>
            <a:ext cx="2303463" cy="501651"/>
          </a:xfrm>
          <a:prstGeom prst="rect">
            <a:avLst/>
          </a:prstGeom>
          <a:noFill/>
          <a:ln>
            <a:noFill/>
          </a:ln>
        </p:spPr>
      </p:pic>
      <p:pic>
        <p:nvPicPr>
          <p:cNvPr id="241" name="Google Shape;241;g99f1de2ff6_0_121" descr="image.png"/>
          <p:cNvPicPr preferRelativeResize="0"/>
          <p:nvPr/>
        </p:nvPicPr>
        <p:blipFill rotWithShape="1">
          <a:blip r:embed="rId4">
            <a:alphaModFix/>
          </a:blip>
          <a:srcRect/>
          <a:stretch/>
        </p:blipFill>
        <p:spPr>
          <a:xfrm>
            <a:off x="2705100" y="6289675"/>
            <a:ext cx="9193213" cy="506413"/>
          </a:xfrm>
          <a:prstGeom prst="rect">
            <a:avLst/>
          </a:prstGeom>
          <a:noFill/>
          <a:ln>
            <a:noFill/>
          </a:ln>
        </p:spPr>
      </p:pic>
      <p:pic>
        <p:nvPicPr>
          <p:cNvPr id="242" name="Google Shape;242;g99f1de2ff6_0_121" descr="image.png"/>
          <p:cNvPicPr preferRelativeResize="0"/>
          <p:nvPr/>
        </p:nvPicPr>
        <p:blipFill rotWithShape="1">
          <a:blip r:embed="rId5">
            <a:alphaModFix/>
          </a:blip>
          <a:srcRect/>
          <a:stretch/>
        </p:blipFill>
        <p:spPr>
          <a:xfrm>
            <a:off x="293687" y="438150"/>
            <a:ext cx="3902076" cy="1219200"/>
          </a:xfrm>
          <a:prstGeom prst="rect">
            <a:avLst/>
          </a:prstGeom>
          <a:noFill/>
          <a:ln>
            <a:noFill/>
          </a:ln>
        </p:spPr>
      </p:pic>
      <p:sp>
        <p:nvSpPr>
          <p:cNvPr id="244" name="Google Shape;244;g99f1de2ff6_0_121"/>
          <p:cNvSpPr txBox="1"/>
          <p:nvPr/>
        </p:nvSpPr>
        <p:spPr>
          <a:xfrm>
            <a:off x="705600" y="2166925"/>
            <a:ext cx="10964700" cy="1476000"/>
          </a:xfrm>
          <a:prstGeom prst="rect">
            <a:avLst/>
          </a:prstGeom>
          <a:noFill/>
          <a:ln>
            <a:noFill/>
          </a:ln>
        </p:spPr>
        <p:txBody>
          <a:bodyPr spcFirstLastPara="1" wrap="square" lIns="45700" tIns="45700" rIns="45700" bIns="45700" anchor="t" anchorCtr="0">
            <a:noAutofit/>
          </a:bodyPr>
          <a:lstStyle/>
          <a:p>
            <a:pPr lvl="0">
              <a:lnSpc>
                <a:spcPct val="150000"/>
              </a:lnSpc>
            </a:pPr>
            <a:r>
              <a:rPr lang="en-US" sz="2400" b="1" dirty="0">
                <a:solidFill>
                  <a:schemeClr val="dk1"/>
                </a:solidFill>
                <a:latin typeface="Arial" panose="020B0604020202020204" pitchFamily="34" charset="0"/>
                <a:ea typeface="Arial Rounded"/>
                <a:cs typeface="Arial" panose="020B0604020202020204" pitchFamily="34" charset="0"/>
                <a:sym typeface="Arial Rounded"/>
              </a:rPr>
              <a:t>2.2.1. </a:t>
            </a:r>
            <a:r>
              <a:rPr lang="el-GR" sz="2400" b="1" dirty="0" smtClean="0"/>
              <a:t>Εννοιολογικός σχεδιασμός</a:t>
            </a:r>
            <a:endParaRPr sz="2400" b="1" dirty="0">
              <a:latin typeface="Arial" panose="020B0604020202020204" pitchFamily="34" charset="0"/>
              <a:ea typeface="Arial Rounded"/>
              <a:cs typeface="Arial" panose="020B0604020202020204" pitchFamily="34" charset="0"/>
              <a:sym typeface="Arial Rounded"/>
            </a:endParaRPr>
          </a:p>
          <a:p>
            <a:pPr marL="0" marR="0" lvl="0" indent="0" algn="l" rtl="0">
              <a:lnSpc>
                <a:spcPct val="150000"/>
              </a:lnSpc>
              <a:spcBef>
                <a:spcPts val="0"/>
              </a:spcBef>
              <a:spcAft>
                <a:spcPts val="0"/>
              </a:spcAft>
              <a:buNone/>
            </a:pPr>
            <a:r>
              <a:rPr lang="el-GR" sz="1800" dirty="0" smtClean="0"/>
              <a:t>Τα</a:t>
            </a:r>
            <a:r>
              <a:rPr lang="en-US" sz="1800" dirty="0" smtClean="0"/>
              <a:t> </a:t>
            </a:r>
            <a:r>
              <a:rPr lang="en-US" sz="1800" dirty="0"/>
              <a:t>5 Ws </a:t>
            </a:r>
            <a:r>
              <a:rPr lang="el-GR" sz="1800" dirty="0" smtClean="0"/>
              <a:t>και το </a:t>
            </a:r>
            <a:r>
              <a:rPr lang="en-US" sz="1800" dirty="0" smtClean="0"/>
              <a:t>H</a:t>
            </a:r>
            <a:endParaRPr lang="en-US" sz="1800" dirty="0"/>
          </a:p>
          <a:p>
            <a:pPr>
              <a:lnSpc>
                <a:spcPct val="150000"/>
              </a:lnSpc>
              <a:defRPr/>
            </a:pPr>
            <a:r>
              <a:rPr kumimoji="0" lang="en-US" sz="2400" b="1" i="0" u="none" strike="noStrike" kern="0" cap="none" spc="0" normalizeH="0" baseline="0" noProof="0" dirty="0">
                <a:ln>
                  <a:noFill/>
                </a:ln>
                <a:solidFill>
                  <a:srgbClr val="000000"/>
                </a:solidFill>
                <a:effectLst/>
                <a:uLnTx/>
                <a:uFillTx/>
                <a:latin typeface="Arial" panose="020B0604020202020204" pitchFamily="34" charset="0"/>
                <a:ea typeface="Arial Rounded"/>
                <a:cs typeface="Arial" panose="020B0604020202020204" pitchFamily="34" charset="0"/>
                <a:sym typeface="Arial Rounded"/>
              </a:rPr>
              <a:t>2.2.2. </a:t>
            </a:r>
            <a:r>
              <a:rPr lang="el-GR" sz="2400" b="1" dirty="0" smtClean="0"/>
              <a:t>Ρύθμιση </a:t>
            </a:r>
            <a:r>
              <a:rPr lang="el-GR" sz="2400" b="1" dirty="0" smtClean="0"/>
              <a:t>ερωτηματολογίου</a:t>
            </a:r>
            <a:endParaRPr sz="1800" dirty="0"/>
          </a:p>
        </p:txBody>
      </p:sp>
      <p:graphicFrame>
        <p:nvGraphicFramePr>
          <p:cNvPr id="245" name="Google Shape;245;g99f1de2ff6_0_121"/>
          <p:cNvGraphicFramePr/>
          <p:nvPr>
            <p:extLst>
              <p:ext uri="{D42A27DB-BD31-4B8C-83A1-F6EECF244321}">
                <p14:modId xmlns:p14="http://schemas.microsoft.com/office/powerpoint/2010/main" xmlns="" val="1075285759"/>
              </p:ext>
            </p:extLst>
          </p:nvPr>
        </p:nvGraphicFramePr>
        <p:xfrm>
          <a:off x="811823" y="3868717"/>
          <a:ext cx="10287000" cy="2103090"/>
        </p:xfrm>
        <a:graphic>
          <a:graphicData uri="http://schemas.openxmlformats.org/drawingml/2006/table">
            <a:tbl>
              <a:tblPr>
                <a:noFill/>
                <a:tableStyleId>{50E35A3D-3988-4E9A-BC07-7FC6C5C1A2C8}</a:tableStyleId>
              </a:tblPr>
              <a:tblGrid>
                <a:gridCol w="5143500">
                  <a:extLst>
                    <a:ext uri="{9D8B030D-6E8A-4147-A177-3AD203B41FA5}">
                      <a16:colId xmlns:a16="http://schemas.microsoft.com/office/drawing/2014/main" xmlns="" val="20000"/>
                    </a:ext>
                  </a:extLst>
                </a:gridCol>
                <a:gridCol w="5143500">
                  <a:extLst>
                    <a:ext uri="{9D8B030D-6E8A-4147-A177-3AD203B41FA5}">
                      <a16:colId xmlns:a16="http://schemas.microsoft.com/office/drawing/2014/main" xmlns="" val="20001"/>
                    </a:ext>
                  </a:extLst>
                </a:gridCol>
              </a:tblGrid>
              <a:tr h="1725170">
                <a:tc>
                  <a:txBody>
                    <a:bodyPr/>
                    <a:lstStyle/>
                    <a:p>
                      <a:pPr marL="457200" marR="0" lvl="0" indent="0" algn="l" defTabSz="914400" rtl="0" eaLnBrk="1" fontAlgn="auto" latinLnBrk="0" hangingPunct="1">
                        <a:lnSpc>
                          <a:spcPct val="150000"/>
                        </a:lnSpc>
                        <a:spcBef>
                          <a:spcPts val="0"/>
                        </a:spcBef>
                        <a:spcAft>
                          <a:spcPts val="0"/>
                        </a:spcAft>
                        <a:buClr>
                          <a:srgbClr val="000000"/>
                        </a:buClr>
                        <a:buSzTx/>
                        <a:buFont typeface="Arial"/>
                        <a:buNone/>
                        <a:tabLst/>
                        <a:defRPr/>
                      </a:pPr>
                      <a:r>
                        <a:rPr lang="el-GR" sz="1800" b="1" dirty="0" smtClean="0">
                          <a:solidFill>
                            <a:schemeClr val="dk1"/>
                          </a:solidFill>
                        </a:rPr>
                        <a:t>Περιεχόμενο</a:t>
                      </a:r>
                      <a:endParaRPr sz="1800" b="1" dirty="0" smtClean="0">
                        <a:solidFill>
                          <a:schemeClr val="dk1"/>
                        </a:solidFill>
                      </a:endParaRPr>
                    </a:p>
                    <a:p>
                      <a:pPr marL="457200" lvl="0" indent="0" algn="l" rtl="0">
                        <a:lnSpc>
                          <a:spcPct val="150000"/>
                        </a:lnSpc>
                        <a:spcBef>
                          <a:spcPts val="0"/>
                        </a:spcBef>
                        <a:spcAft>
                          <a:spcPts val="0"/>
                        </a:spcAft>
                        <a:buNone/>
                      </a:pPr>
                      <a:r>
                        <a:rPr lang="el-GR" sz="1800" dirty="0" err="1" smtClean="0">
                          <a:solidFill>
                            <a:schemeClr val="dk1"/>
                          </a:solidFill>
                        </a:rPr>
                        <a:t>Κοινωνικο</a:t>
                      </a:r>
                      <a:r>
                        <a:rPr lang="el-GR" sz="1800" dirty="0" smtClean="0">
                          <a:solidFill>
                            <a:schemeClr val="dk1"/>
                          </a:solidFill>
                        </a:rPr>
                        <a:t>-</a:t>
                      </a:r>
                      <a:r>
                        <a:rPr lang="el-GR" sz="1800" dirty="0" err="1" smtClean="0">
                          <a:solidFill>
                            <a:schemeClr val="dk1"/>
                          </a:solidFill>
                        </a:rPr>
                        <a:t>αναγραφικές</a:t>
                      </a:r>
                      <a:r>
                        <a:rPr lang="el-GR" sz="1800" dirty="0" smtClean="0">
                          <a:solidFill>
                            <a:schemeClr val="dk1"/>
                          </a:solidFill>
                        </a:rPr>
                        <a:t> πληροφορίες,</a:t>
                      </a:r>
                    </a:p>
                    <a:p>
                      <a:pPr marL="457200" lvl="0" indent="0" algn="l" rtl="0">
                        <a:lnSpc>
                          <a:spcPct val="150000"/>
                        </a:lnSpc>
                        <a:spcBef>
                          <a:spcPts val="0"/>
                        </a:spcBef>
                        <a:spcAft>
                          <a:spcPts val="0"/>
                        </a:spcAft>
                        <a:buNone/>
                      </a:pPr>
                      <a:r>
                        <a:rPr lang="el-GR" sz="1800" dirty="0" smtClean="0">
                          <a:solidFill>
                            <a:schemeClr val="dk1"/>
                          </a:solidFill>
                        </a:rPr>
                        <a:t>Στάσεις,</a:t>
                      </a:r>
                    </a:p>
                    <a:p>
                      <a:pPr marL="457200" lvl="0" indent="0" algn="l" rtl="0">
                        <a:lnSpc>
                          <a:spcPct val="150000"/>
                        </a:lnSpc>
                        <a:spcBef>
                          <a:spcPts val="0"/>
                        </a:spcBef>
                        <a:spcAft>
                          <a:spcPts val="0"/>
                        </a:spcAft>
                        <a:buNone/>
                      </a:pPr>
                      <a:r>
                        <a:rPr lang="el-GR" sz="1800" dirty="0" smtClean="0">
                          <a:solidFill>
                            <a:schemeClr val="dk1"/>
                          </a:solidFill>
                        </a:rPr>
                        <a:t>Συμπεριφορές.</a:t>
                      </a:r>
                      <a:endParaRPr sz="1800" dirty="0">
                        <a:solidFill>
                          <a:schemeClr val="dk1"/>
                        </a:solidFill>
                      </a:endParaRPr>
                    </a:p>
                    <a:p>
                      <a:pPr marL="0" lvl="0" indent="0" algn="l" rtl="0">
                        <a:spcBef>
                          <a:spcPts val="0"/>
                        </a:spcBef>
                        <a:spcAft>
                          <a:spcPts val="0"/>
                        </a:spcAft>
                        <a:buNone/>
                      </a:pPr>
                      <a:endParaRPr sz="1800" dirty="0"/>
                    </a:p>
                  </a:txBody>
                  <a:tcPr marL="91425" marR="91425" marT="91425" marB="91425"/>
                </a:tc>
                <a:tc>
                  <a:txBody>
                    <a:bodyPr/>
                    <a:lstStyle/>
                    <a:p>
                      <a:pPr marL="457200" lvl="0" indent="0" algn="l" rtl="0">
                        <a:lnSpc>
                          <a:spcPct val="150000"/>
                        </a:lnSpc>
                        <a:spcBef>
                          <a:spcPts val="0"/>
                        </a:spcBef>
                        <a:spcAft>
                          <a:spcPts val="0"/>
                        </a:spcAft>
                        <a:buNone/>
                      </a:pPr>
                      <a:r>
                        <a:rPr lang="el-GR" sz="1800" b="1" dirty="0" smtClean="0">
                          <a:solidFill>
                            <a:schemeClr val="dk1"/>
                          </a:solidFill>
                        </a:rPr>
                        <a:t>Μορφή</a:t>
                      </a:r>
                      <a:endParaRPr sz="1800" b="1" dirty="0">
                        <a:solidFill>
                          <a:schemeClr val="dk1"/>
                        </a:solidFill>
                      </a:endParaRPr>
                    </a:p>
                    <a:p>
                      <a:pPr marL="457200" lvl="0" indent="0" algn="l" rtl="0">
                        <a:lnSpc>
                          <a:spcPct val="150000"/>
                        </a:lnSpc>
                        <a:spcBef>
                          <a:spcPts val="0"/>
                        </a:spcBef>
                        <a:spcAft>
                          <a:spcPts val="0"/>
                        </a:spcAft>
                        <a:buNone/>
                      </a:pPr>
                      <a:r>
                        <a:rPr lang="el-GR" sz="1800" dirty="0" smtClean="0">
                          <a:solidFill>
                            <a:schemeClr val="dk1"/>
                          </a:solidFill>
                        </a:rPr>
                        <a:t>Ερωτήσεις ανοικτού τύπου,</a:t>
                      </a:r>
                    </a:p>
                    <a:p>
                      <a:pPr marL="457200" lvl="0" indent="0" algn="l" rtl="0">
                        <a:lnSpc>
                          <a:spcPct val="150000"/>
                        </a:lnSpc>
                        <a:spcBef>
                          <a:spcPts val="0"/>
                        </a:spcBef>
                        <a:spcAft>
                          <a:spcPts val="0"/>
                        </a:spcAft>
                        <a:buNone/>
                      </a:pPr>
                      <a:r>
                        <a:rPr lang="el-GR" sz="1800" dirty="0" smtClean="0">
                          <a:solidFill>
                            <a:schemeClr val="dk1"/>
                          </a:solidFill>
                        </a:rPr>
                        <a:t>Ερωτήσεις κλειστού τύπου.</a:t>
                      </a:r>
                      <a:endParaRPr sz="1800" dirty="0">
                        <a:solidFill>
                          <a:schemeClr val="dk1"/>
                        </a:solidFill>
                      </a:endParaRPr>
                    </a:p>
                  </a:txBody>
                  <a:tcPr marL="91425" marR="91425" marT="91425" marB="91425"/>
                </a:tc>
                <a:extLst>
                  <a:ext uri="{0D108BD9-81ED-4DB2-BD59-A6C34878D82A}">
                    <a16:rowId xmlns:a16="http://schemas.microsoft.com/office/drawing/2014/main" xmlns="" val="10000"/>
                  </a:ext>
                </a:extLst>
              </a:tr>
            </a:tbl>
          </a:graphicData>
        </a:graphic>
      </p:graphicFrame>
      <p:sp>
        <p:nvSpPr>
          <p:cNvPr id="8" name="Google Shape;273;g99f1de2ff6_0_142">
            <a:extLst>
              <a:ext uri="{FF2B5EF4-FFF2-40B4-BE49-F238E27FC236}">
                <a16:creationId xmlns:a16="http://schemas.microsoft.com/office/drawing/2014/main" xmlns="" id="{4F67CF49-B3C9-4547-B8F3-BA77C5389037}"/>
              </a:ext>
            </a:extLst>
          </p:cNvPr>
          <p:cNvSpPr txBox="1"/>
          <p:nvPr/>
        </p:nvSpPr>
        <p:spPr>
          <a:xfrm>
            <a:off x="4195763" y="438150"/>
            <a:ext cx="7322400" cy="1476000"/>
          </a:xfrm>
          <a:prstGeom prst="rect">
            <a:avLst/>
          </a:prstGeom>
          <a:noFill/>
          <a:ln>
            <a:noFill/>
          </a:ln>
        </p:spPr>
        <p:txBody>
          <a:bodyPr spcFirstLastPara="1" wrap="square" lIns="45700" tIns="45700" rIns="45700" bIns="45700" anchor="t" anchorCtr="0">
            <a:noAutofit/>
          </a:bodyPr>
          <a:lstStyle/>
          <a:p>
            <a:pPr algn="r">
              <a:lnSpc>
                <a:spcPct val="150000"/>
              </a:lnSpc>
              <a:buClr>
                <a:schemeClr val="dk1"/>
              </a:buClr>
              <a:buSzPts val="1100"/>
            </a:pPr>
            <a:r>
              <a:rPr lang="en-US" sz="3200" b="1" dirty="0" smtClean="0">
                <a:solidFill>
                  <a:schemeClr val="dk1"/>
                </a:solidFill>
                <a:effectLst>
                  <a:outerShdw blurRad="38100" dist="38100" dir="2700000" algn="tl">
                    <a:srgbClr val="000000">
                      <a:alpha val="43137"/>
                    </a:srgbClr>
                  </a:outerShdw>
                </a:effectLst>
                <a:latin typeface="+mj-lt"/>
                <a:ea typeface="Arial Rounded"/>
                <a:cs typeface="Arial Rounded"/>
                <a:sym typeface="Arial Rounded"/>
              </a:rPr>
              <a:t>2</a:t>
            </a:r>
            <a:r>
              <a:rPr lang="en-US" sz="3200" b="1" dirty="0">
                <a:solidFill>
                  <a:schemeClr val="dk1"/>
                </a:solidFill>
                <a:effectLst>
                  <a:outerShdw blurRad="38100" dist="38100" dir="2700000" algn="tl">
                    <a:srgbClr val="000000">
                      <a:alpha val="43137"/>
                    </a:srgbClr>
                  </a:outerShdw>
                </a:effectLst>
                <a:latin typeface="+mj-lt"/>
                <a:ea typeface="Arial Rounded"/>
                <a:cs typeface="Arial Rounded"/>
                <a:sym typeface="Arial Rounded"/>
              </a:rPr>
              <a:t>.  	</a:t>
            </a:r>
            <a:r>
              <a:rPr lang="el-GR" sz="3200" b="1" dirty="0" smtClean="0">
                <a:solidFill>
                  <a:schemeClr val="dk1"/>
                </a:solidFill>
                <a:effectLst>
                  <a:outerShdw blurRad="38100" dist="38100" dir="2700000" algn="tl">
                    <a:srgbClr val="000000">
                      <a:alpha val="43137"/>
                    </a:srgbClr>
                  </a:outerShdw>
                </a:effectLst>
                <a:latin typeface="+mj-lt"/>
                <a:ea typeface="Arial Rounded"/>
                <a:cs typeface="Arial Rounded"/>
                <a:sym typeface="Arial Rounded"/>
              </a:rPr>
              <a:t> Μεθοδολογία συλλογής και επεξεργασίας δεδομένων </a:t>
            </a:r>
            <a:endParaRPr lang="en-US" sz="3200" b="1" dirty="0">
              <a:solidFill>
                <a:schemeClr val="dk1"/>
              </a:solidFill>
              <a:effectLst>
                <a:outerShdw blurRad="38100" dist="38100" dir="2700000" algn="tl">
                  <a:srgbClr val="000000">
                    <a:alpha val="43137"/>
                  </a:srgbClr>
                </a:outerShdw>
              </a:effectLst>
              <a:latin typeface="+mj-lt"/>
              <a:ea typeface="Arial Rounded"/>
              <a:cs typeface="Arial Rounded"/>
              <a:sym typeface="Arial Rounded"/>
            </a:endParaRPr>
          </a:p>
          <a:p>
            <a:pPr marL="0" marR="0" lvl="0" indent="0" algn="l" rtl="0">
              <a:lnSpc>
                <a:spcPct val="100000"/>
              </a:lnSpc>
              <a:spcBef>
                <a:spcPts val="0"/>
              </a:spcBef>
              <a:spcAft>
                <a:spcPts val="0"/>
              </a:spcAft>
              <a:buClr>
                <a:srgbClr val="000000"/>
              </a:buClr>
              <a:buSzPts val="4400"/>
              <a:buFont typeface="Arial Rounded"/>
              <a:buNone/>
            </a:pPr>
            <a:endParaRPr lang="en-US" sz="3600" dirty="0">
              <a:solidFill>
                <a:schemeClr val="dk1"/>
              </a:solidFill>
              <a:effectLst>
                <a:outerShdw blurRad="38100" dist="38100" dir="2700000" algn="tl">
                  <a:srgbClr val="000000">
                    <a:alpha val="43137"/>
                  </a:srgbClr>
                </a:outerShdw>
              </a:effectLst>
              <a:latin typeface="+mj-lt"/>
              <a:ea typeface="Arial Rounded"/>
              <a:cs typeface="Arial Rounded"/>
              <a:sym typeface="Arial Rounded"/>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242"/>
                                        </p:tgtEl>
                                        <p:attrNameLst>
                                          <p:attrName>style.visibility</p:attrName>
                                        </p:attrNameLst>
                                      </p:cBhvr>
                                      <p:to>
                                        <p:strVal val="visible"/>
                                      </p:to>
                                    </p:set>
                                    <p:animEffect transition="in" filter="fade">
                                      <p:cBhvr>
                                        <p:cTn id="7" dur="500"/>
                                        <p:tgtEl>
                                          <p:spTgt spid="2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249"/>
        <p:cNvGrpSpPr/>
        <p:nvPr/>
      </p:nvGrpSpPr>
      <p:grpSpPr>
        <a:xfrm>
          <a:off x="0" y="0"/>
          <a:ext cx="0" cy="0"/>
          <a:chOff x="0" y="0"/>
          <a:chExt cx="0" cy="0"/>
        </a:xfrm>
      </p:grpSpPr>
      <p:pic>
        <p:nvPicPr>
          <p:cNvPr id="250" name="Google Shape;250;g99f1de2ff6_0_112" descr="image.png"/>
          <p:cNvPicPr preferRelativeResize="0"/>
          <p:nvPr/>
        </p:nvPicPr>
        <p:blipFill rotWithShape="1">
          <a:blip r:embed="rId3">
            <a:alphaModFix/>
          </a:blip>
          <a:srcRect/>
          <a:stretch/>
        </p:blipFill>
        <p:spPr>
          <a:xfrm>
            <a:off x="293687" y="6243637"/>
            <a:ext cx="2303463" cy="501651"/>
          </a:xfrm>
          <a:prstGeom prst="rect">
            <a:avLst/>
          </a:prstGeom>
          <a:noFill/>
          <a:ln>
            <a:noFill/>
          </a:ln>
        </p:spPr>
      </p:pic>
      <p:pic>
        <p:nvPicPr>
          <p:cNvPr id="251" name="Google Shape;251;g99f1de2ff6_0_112" descr="image.png"/>
          <p:cNvPicPr preferRelativeResize="0"/>
          <p:nvPr/>
        </p:nvPicPr>
        <p:blipFill rotWithShape="1">
          <a:blip r:embed="rId4">
            <a:alphaModFix/>
          </a:blip>
          <a:srcRect/>
          <a:stretch/>
        </p:blipFill>
        <p:spPr>
          <a:xfrm>
            <a:off x="2705100" y="6289675"/>
            <a:ext cx="9193213" cy="506413"/>
          </a:xfrm>
          <a:prstGeom prst="rect">
            <a:avLst/>
          </a:prstGeom>
          <a:noFill/>
          <a:ln>
            <a:noFill/>
          </a:ln>
        </p:spPr>
      </p:pic>
      <p:pic>
        <p:nvPicPr>
          <p:cNvPr id="252" name="Google Shape;252;g99f1de2ff6_0_112" descr="image.png"/>
          <p:cNvPicPr preferRelativeResize="0"/>
          <p:nvPr/>
        </p:nvPicPr>
        <p:blipFill rotWithShape="1">
          <a:blip r:embed="rId5">
            <a:alphaModFix/>
          </a:blip>
          <a:srcRect/>
          <a:stretch/>
        </p:blipFill>
        <p:spPr>
          <a:xfrm>
            <a:off x="293687" y="438150"/>
            <a:ext cx="3902076" cy="1219200"/>
          </a:xfrm>
          <a:prstGeom prst="rect">
            <a:avLst/>
          </a:prstGeom>
          <a:noFill/>
          <a:ln>
            <a:noFill/>
          </a:ln>
        </p:spPr>
      </p:pic>
      <p:sp>
        <p:nvSpPr>
          <p:cNvPr id="254" name="Google Shape;254;g99f1de2ff6_0_112"/>
          <p:cNvSpPr txBox="1"/>
          <p:nvPr/>
        </p:nvSpPr>
        <p:spPr>
          <a:xfrm>
            <a:off x="705588" y="1912137"/>
            <a:ext cx="10964700" cy="900000"/>
          </a:xfrm>
          <a:prstGeom prst="rect">
            <a:avLst/>
          </a:prstGeom>
          <a:noFill/>
          <a:ln>
            <a:noFill/>
          </a:ln>
        </p:spPr>
        <p:txBody>
          <a:bodyPr spcFirstLastPara="1" wrap="square" lIns="45700" tIns="45700" rIns="45700" bIns="45700" anchor="t" anchorCtr="0">
            <a:noAutofit/>
          </a:bodyPr>
          <a:lstStyle/>
          <a:p>
            <a:pPr>
              <a:lnSpc>
                <a:spcPct val="150000"/>
              </a:lnSpc>
              <a:defRPr/>
            </a:pPr>
            <a:r>
              <a:rPr kumimoji="0" lang="en-US" sz="2400" b="1" i="0" u="none" strike="noStrike" kern="0" cap="none" spc="0" normalizeH="0" baseline="0" noProof="0" dirty="0">
                <a:ln>
                  <a:noFill/>
                </a:ln>
                <a:solidFill>
                  <a:srgbClr val="000000"/>
                </a:solidFill>
                <a:effectLst/>
                <a:uLnTx/>
                <a:uFillTx/>
                <a:latin typeface="Arial" panose="020B0604020202020204" pitchFamily="34" charset="0"/>
                <a:ea typeface="Arial Rounded"/>
                <a:cs typeface="Arial" panose="020B0604020202020204" pitchFamily="34" charset="0"/>
                <a:sym typeface="Arial Rounded"/>
              </a:rPr>
              <a:t>2.2.2. </a:t>
            </a:r>
            <a:r>
              <a:rPr lang="el-GR" sz="2400" b="1" dirty="0" smtClean="0"/>
              <a:t>Ρύθμιση </a:t>
            </a:r>
            <a:r>
              <a:rPr lang="el-GR" sz="2400" b="1" dirty="0" smtClean="0"/>
              <a:t>ερωτηματολογίου</a:t>
            </a:r>
            <a:endParaRPr kumimoji="0" lang="en-US" sz="2400" b="1" i="0" u="none" strike="noStrike" kern="0" cap="none" spc="0" normalizeH="0" baseline="0" noProof="0" dirty="0">
              <a:ln>
                <a:noFill/>
              </a:ln>
              <a:solidFill>
                <a:srgbClr val="000000"/>
              </a:solidFill>
              <a:effectLst/>
              <a:uLnTx/>
              <a:uFillTx/>
              <a:latin typeface="Arial"/>
              <a:cs typeface="Arial"/>
              <a:sym typeface="Arial"/>
            </a:endParaRPr>
          </a:p>
          <a:p>
            <a:pPr lvl="0">
              <a:lnSpc>
                <a:spcPct val="150000"/>
              </a:lnSpc>
              <a:defRPr/>
            </a:pPr>
            <a:r>
              <a:rPr lang="el-GR" sz="1800" dirty="0" smtClean="0"/>
              <a:t>Πλεονεκτήματα </a:t>
            </a:r>
            <a:r>
              <a:rPr lang="el-GR" sz="1800" dirty="0" smtClean="0"/>
              <a:t>και </a:t>
            </a:r>
            <a:r>
              <a:rPr lang="el-GR" sz="1800" dirty="0" smtClean="0"/>
              <a:t>μειονεκτήματα της μορφής των ερωτήσεων</a:t>
            </a:r>
            <a:r>
              <a:rPr lang="en-US" sz="1800" dirty="0" smtClean="0"/>
              <a:t>:</a:t>
            </a:r>
            <a:endParaRPr sz="1800" dirty="0"/>
          </a:p>
        </p:txBody>
      </p:sp>
      <p:graphicFrame>
        <p:nvGraphicFramePr>
          <p:cNvPr id="255" name="Google Shape;255;g99f1de2ff6_0_112"/>
          <p:cNvGraphicFramePr/>
          <p:nvPr>
            <p:extLst>
              <p:ext uri="{D42A27DB-BD31-4B8C-83A1-F6EECF244321}">
                <p14:modId xmlns:p14="http://schemas.microsoft.com/office/powerpoint/2010/main" xmlns="" val="2137813299"/>
              </p:ext>
            </p:extLst>
          </p:nvPr>
        </p:nvGraphicFramePr>
        <p:xfrm>
          <a:off x="705588" y="2952481"/>
          <a:ext cx="10610113" cy="3376773"/>
        </p:xfrm>
        <a:graphic>
          <a:graphicData uri="http://schemas.openxmlformats.org/drawingml/2006/table">
            <a:tbl>
              <a:tblPr>
                <a:noFill/>
                <a:tableStyleId>{DFB421AC-824C-4B51-AFB0-AD003B1F606A}</a:tableStyleId>
              </a:tblPr>
              <a:tblGrid>
                <a:gridCol w="1980462">
                  <a:extLst>
                    <a:ext uri="{9D8B030D-6E8A-4147-A177-3AD203B41FA5}">
                      <a16:colId xmlns:a16="http://schemas.microsoft.com/office/drawing/2014/main" xmlns="" val="20000"/>
                    </a:ext>
                  </a:extLst>
                </a:gridCol>
                <a:gridCol w="3810000">
                  <a:extLst>
                    <a:ext uri="{9D8B030D-6E8A-4147-A177-3AD203B41FA5}">
                      <a16:colId xmlns:a16="http://schemas.microsoft.com/office/drawing/2014/main" xmlns="" val="20001"/>
                    </a:ext>
                  </a:extLst>
                </a:gridCol>
                <a:gridCol w="4819651">
                  <a:extLst>
                    <a:ext uri="{9D8B030D-6E8A-4147-A177-3AD203B41FA5}">
                      <a16:colId xmlns:a16="http://schemas.microsoft.com/office/drawing/2014/main" xmlns="" val="20002"/>
                    </a:ext>
                  </a:extLst>
                </a:gridCol>
              </a:tblGrid>
              <a:tr h="451383">
                <a:tc>
                  <a:txBody>
                    <a:bodyPr/>
                    <a:lstStyle/>
                    <a:p>
                      <a:pPr marL="0" lvl="0" indent="0" algn="l" rtl="0">
                        <a:spcBef>
                          <a:spcPts val="0"/>
                        </a:spcBef>
                        <a:spcAft>
                          <a:spcPts val="0"/>
                        </a:spcAft>
                        <a:buNone/>
                      </a:pPr>
                      <a:endParaRPr dirty="0"/>
                    </a:p>
                  </a:txBody>
                  <a:tcPr marL="91425" marR="91425" marT="91425" marB="91425"/>
                </a:tc>
                <a:tc>
                  <a:txBody>
                    <a:bodyPr/>
                    <a:lstStyle/>
                    <a:p>
                      <a:pPr indent="-1270" algn="ctr">
                        <a:lnSpc>
                          <a:spcPct val="115000"/>
                        </a:lnSpc>
                        <a:spcAft>
                          <a:spcPts val="0"/>
                        </a:spcAft>
                      </a:pPr>
                      <a:r>
                        <a:rPr lang="el-GR" sz="1800" b="1" i="0" u="none" strike="noStrike" cap="none" dirty="0" smtClean="0">
                          <a:solidFill>
                            <a:srgbClr val="000000"/>
                          </a:solidFill>
                          <a:latin typeface="Arial"/>
                          <a:ea typeface="Arial"/>
                          <a:cs typeface="Arial"/>
                          <a:sym typeface="Arial"/>
                        </a:rPr>
                        <a:t>ΠΛΕΟΝΕΚΤΗΜΑΤΑ</a:t>
                      </a:r>
                    </a:p>
                  </a:txBody>
                  <a:tcPr marL="88900" marR="88900" marT="88900" marB="88900"/>
                </a:tc>
                <a:tc>
                  <a:txBody>
                    <a:bodyPr/>
                    <a:lstStyle/>
                    <a:p>
                      <a:pPr indent="-1270" algn="ctr">
                        <a:lnSpc>
                          <a:spcPct val="115000"/>
                        </a:lnSpc>
                        <a:spcAft>
                          <a:spcPts val="0"/>
                        </a:spcAft>
                      </a:pPr>
                      <a:r>
                        <a:rPr lang="el-GR" sz="1800" b="1" i="0" u="none" strike="noStrike" cap="none" dirty="0" smtClean="0">
                          <a:solidFill>
                            <a:srgbClr val="000000"/>
                          </a:solidFill>
                          <a:latin typeface="Arial"/>
                          <a:ea typeface="Arial"/>
                          <a:cs typeface="Arial"/>
                          <a:sym typeface="Arial"/>
                        </a:rPr>
                        <a:t>ΜΕΙΟΝΕΚΤΗΜΑΤΑ</a:t>
                      </a:r>
                    </a:p>
                  </a:txBody>
                  <a:tcPr marL="88900" marR="88900" marT="88900" marB="88900"/>
                </a:tc>
                <a:extLst>
                  <a:ext uri="{0D108BD9-81ED-4DB2-BD59-A6C34878D82A}">
                    <a16:rowId xmlns:a16="http://schemas.microsoft.com/office/drawing/2014/main" xmlns="" val="10000"/>
                  </a:ext>
                </a:extLst>
              </a:tr>
              <a:tr h="2725329">
                <a:tc>
                  <a:txBody>
                    <a:bodyPr/>
                    <a:lstStyle/>
                    <a:p>
                      <a:pPr marL="0" lvl="0" indent="0" algn="ctr" rtl="0">
                        <a:lnSpc>
                          <a:spcPct val="115000"/>
                        </a:lnSpc>
                        <a:spcBef>
                          <a:spcPts val="0"/>
                        </a:spcBef>
                        <a:spcAft>
                          <a:spcPts val="0"/>
                        </a:spcAft>
                        <a:buNone/>
                      </a:pPr>
                      <a:r>
                        <a:rPr lang="el-GR" sz="1800" b="1" dirty="0" smtClean="0"/>
                        <a:t>ΕΡΩΤΗΣΕΙΣ ΑΝΟΙΚΤΟΥ ΤΥΠΟΥ</a:t>
                      </a:r>
                      <a:endParaRPr sz="1800" b="1" dirty="0"/>
                    </a:p>
                  </a:txBody>
                  <a:tcPr marL="91425" marR="91425" marT="91425" marB="91425"/>
                </a:tc>
                <a:tc>
                  <a:txBody>
                    <a:bodyPr/>
                    <a:lstStyle/>
                    <a:p>
                      <a:pPr marL="342900" lvl="0" indent="-342900" algn="l" rtl="0">
                        <a:lnSpc>
                          <a:spcPct val="115000"/>
                        </a:lnSpc>
                        <a:spcBef>
                          <a:spcPts val="1000"/>
                        </a:spcBef>
                        <a:spcAft>
                          <a:spcPts val="0"/>
                        </a:spcAft>
                        <a:buFont typeface="+mj-lt"/>
                        <a:buAutoNum type="arabicPeriod"/>
                      </a:pPr>
                      <a:r>
                        <a:rPr lang="el-GR" sz="1600" dirty="0" smtClean="0"/>
                        <a:t>Ελευθερία έκφρασης, αυθορμητισμός.</a:t>
                      </a:r>
                    </a:p>
                    <a:p>
                      <a:pPr marL="342900" lvl="0" indent="-342900" algn="l" rtl="0">
                        <a:lnSpc>
                          <a:spcPct val="115000"/>
                        </a:lnSpc>
                        <a:spcBef>
                          <a:spcPts val="1000"/>
                        </a:spcBef>
                        <a:spcAft>
                          <a:spcPts val="0"/>
                        </a:spcAft>
                        <a:buFont typeface="+mj-lt"/>
                        <a:buAutoNum type="arabicPeriod"/>
                      </a:pPr>
                      <a:r>
                        <a:rPr lang="el-GR" sz="1600" dirty="0" smtClean="0"/>
                        <a:t>Χρήσιμο όταν δεν είναι δυνατόν να προβλέψουμε πραγματικά τις πιθανές απαντήσεις.</a:t>
                      </a:r>
                    </a:p>
                    <a:p>
                      <a:pPr marL="342900" lvl="0" indent="-342900" algn="l" rtl="0">
                        <a:lnSpc>
                          <a:spcPct val="115000"/>
                        </a:lnSpc>
                        <a:spcBef>
                          <a:spcPts val="1000"/>
                        </a:spcBef>
                        <a:spcAft>
                          <a:spcPts val="0"/>
                        </a:spcAft>
                        <a:buFont typeface="+mj-lt"/>
                        <a:buAutoNum type="arabicPeriod"/>
                      </a:pPr>
                      <a:r>
                        <a:rPr lang="el-GR" sz="1600" dirty="0" smtClean="0"/>
                        <a:t>Χρήσιμο για αντιμετώπιση πολύπλοκων / ευαίσθητων προβλημάτων.</a:t>
                      </a:r>
                      <a:endParaRPr sz="1600" dirty="0"/>
                    </a:p>
                  </a:txBody>
                  <a:tcPr marL="91425" marR="91425" marT="91425" marB="91425"/>
                </a:tc>
                <a:tc>
                  <a:txBody>
                    <a:bodyPr/>
                    <a:lstStyle/>
                    <a:p>
                      <a:pPr marL="342900" lvl="0" indent="-342900" algn="l" rtl="0">
                        <a:lnSpc>
                          <a:spcPct val="115000"/>
                        </a:lnSpc>
                        <a:spcBef>
                          <a:spcPts val="1000"/>
                        </a:spcBef>
                        <a:spcAft>
                          <a:spcPts val="0"/>
                        </a:spcAft>
                        <a:buFont typeface="+mj-lt"/>
                        <a:buAutoNum type="arabicPeriod"/>
                      </a:pPr>
                      <a:r>
                        <a:rPr lang="el-GR" sz="1600" dirty="0" smtClean="0"/>
                        <a:t>Πολύ ασαφές και δύσκολο να κατανοηθεί</a:t>
                      </a:r>
                    </a:p>
                    <a:p>
                      <a:pPr marL="342900" lvl="0" indent="-342900" algn="l" rtl="0">
                        <a:lnSpc>
                          <a:spcPct val="115000"/>
                        </a:lnSpc>
                        <a:spcBef>
                          <a:spcPts val="1000"/>
                        </a:spcBef>
                        <a:spcAft>
                          <a:spcPts val="0"/>
                        </a:spcAft>
                        <a:buFont typeface="+mj-lt"/>
                        <a:buAutoNum type="arabicPeriod"/>
                      </a:pPr>
                      <a:r>
                        <a:rPr lang="el-GR" sz="1600" dirty="0" smtClean="0"/>
                        <a:t>Ζητήματα κωδικοποίησης (π.χ. γενικές ή ανακριβείς απαντήσεις)</a:t>
                      </a:r>
                    </a:p>
                    <a:p>
                      <a:pPr marL="342900" lvl="0" indent="-342900" algn="l" rtl="0">
                        <a:lnSpc>
                          <a:spcPct val="115000"/>
                        </a:lnSpc>
                        <a:spcBef>
                          <a:spcPts val="1000"/>
                        </a:spcBef>
                        <a:spcAft>
                          <a:spcPts val="0"/>
                        </a:spcAft>
                        <a:buFont typeface="+mj-lt"/>
                        <a:buAutoNum type="arabicPeriod"/>
                      </a:pPr>
                      <a:r>
                        <a:rPr lang="el-GR" sz="1600" dirty="0" smtClean="0"/>
                        <a:t>Η ποιότητα των απαντήσεων ανάλογη με το επίπεδο εκπαίδευσης.</a:t>
                      </a:r>
                    </a:p>
                    <a:p>
                      <a:pPr marL="342900" lvl="0" indent="-342900" algn="l" rtl="0">
                        <a:lnSpc>
                          <a:spcPct val="115000"/>
                        </a:lnSpc>
                        <a:spcBef>
                          <a:spcPts val="1000"/>
                        </a:spcBef>
                        <a:spcAft>
                          <a:spcPts val="0"/>
                        </a:spcAft>
                        <a:buFont typeface="+mj-lt"/>
                        <a:buAutoNum type="arabicPeriod"/>
                      </a:pPr>
                      <a:r>
                        <a:rPr lang="el-GR" sz="1600" dirty="0" smtClean="0"/>
                        <a:t>Άτομα που δεν είναι συνηθισμένα στον γραπτό λόγο, τιμωρούνται.</a:t>
                      </a:r>
                    </a:p>
                    <a:p>
                      <a:pPr marL="342900" lvl="0" indent="-342900" algn="l" rtl="0">
                        <a:lnSpc>
                          <a:spcPct val="115000"/>
                        </a:lnSpc>
                        <a:spcBef>
                          <a:spcPts val="1000"/>
                        </a:spcBef>
                        <a:spcAft>
                          <a:spcPts val="0"/>
                        </a:spcAft>
                        <a:buFont typeface="+mj-lt"/>
                        <a:buAutoNum type="arabicPeriod"/>
                      </a:pPr>
                      <a:r>
                        <a:rPr lang="el-GR" sz="1600" dirty="0" smtClean="0"/>
                        <a:t>Απαιτητικό, υψηλό ποσοστό απόρριψης.</a:t>
                      </a:r>
                      <a:endParaRPr sz="1600" dirty="0"/>
                    </a:p>
                  </a:txBody>
                  <a:tcPr marL="91425" marR="91425" marT="91425" marB="91425"/>
                </a:tc>
                <a:extLst>
                  <a:ext uri="{0D108BD9-81ED-4DB2-BD59-A6C34878D82A}">
                    <a16:rowId xmlns:a16="http://schemas.microsoft.com/office/drawing/2014/main" xmlns="" val="10001"/>
                  </a:ext>
                </a:extLst>
              </a:tr>
            </a:tbl>
          </a:graphicData>
        </a:graphic>
      </p:graphicFrame>
      <p:sp>
        <p:nvSpPr>
          <p:cNvPr id="8" name="Google Shape;273;g99f1de2ff6_0_142">
            <a:extLst>
              <a:ext uri="{FF2B5EF4-FFF2-40B4-BE49-F238E27FC236}">
                <a16:creationId xmlns:a16="http://schemas.microsoft.com/office/drawing/2014/main" xmlns="" id="{4F67CF49-B3C9-4547-B8F3-BA77C5389037}"/>
              </a:ext>
            </a:extLst>
          </p:cNvPr>
          <p:cNvSpPr txBox="1"/>
          <p:nvPr/>
        </p:nvSpPr>
        <p:spPr>
          <a:xfrm>
            <a:off x="4195763" y="438150"/>
            <a:ext cx="7322400" cy="1476000"/>
          </a:xfrm>
          <a:prstGeom prst="rect">
            <a:avLst/>
          </a:prstGeom>
          <a:noFill/>
          <a:ln>
            <a:noFill/>
          </a:ln>
        </p:spPr>
        <p:txBody>
          <a:bodyPr spcFirstLastPara="1" wrap="square" lIns="45700" tIns="45700" rIns="45700" bIns="45700" anchor="t" anchorCtr="0">
            <a:noAutofit/>
          </a:bodyPr>
          <a:lstStyle/>
          <a:p>
            <a:pPr algn="r">
              <a:lnSpc>
                <a:spcPct val="150000"/>
              </a:lnSpc>
              <a:buClr>
                <a:schemeClr val="dk1"/>
              </a:buClr>
              <a:buSzPts val="1100"/>
            </a:pPr>
            <a:r>
              <a:rPr lang="en-US" sz="3200" b="1" dirty="0" smtClean="0">
                <a:solidFill>
                  <a:schemeClr val="dk1"/>
                </a:solidFill>
                <a:effectLst>
                  <a:outerShdw blurRad="38100" dist="38100" dir="2700000" algn="tl">
                    <a:srgbClr val="000000">
                      <a:alpha val="43137"/>
                    </a:srgbClr>
                  </a:outerShdw>
                </a:effectLst>
                <a:latin typeface="+mj-lt"/>
                <a:ea typeface="Arial Rounded"/>
                <a:cs typeface="Arial Rounded"/>
                <a:sym typeface="Arial Rounded"/>
              </a:rPr>
              <a:t>2</a:t>
            </a:r>
            <a:r>
              <a:rPr lang="en-US" sz="3200" b="1" dirty="0">
                <a:solidFill>
                  <a:schemeClr val="dk1"/>
                </a:solidFill>
                <a:effectLst>
                  <a:outerShdw blurRad="38100" dist="38100" dir="2700000" algn="tl">
                    <a:srgbClr val="000000">
                      <a:alpha val="43137"/>
                    </a:srgbClr>
                  </a:outerShdw>
                </a:effectLst>
                <a:latin typeface="+mj-lt"/>
                <a:ea typeface="Arial Rounded"/>
                <a:cs typeface="Arial Rounded"/>
                <a:sym typeface="Arial Rounded"/>
              </a:rPr>
              <a:t>.  	</a:t>
            </a:r>
            <a:r>
              <a:rPr lang="el-GR" sz="3200" b="1" dirty="0" smtClean="0">
                <a:solidFill>
                  <a:schemeClr val="dk1"/>
                </a:solidFill>
                <a:effectLst>
                  <a:outerShdw blurRad="38100" dist="38100" dir="2700000" algn="tl">
                    <a:srgbClr val="000000">
                      <a:alpha val="43137"/>
                    </a:srgbClr>
                  </a:outerShdw>
                </a:effectLst>
                <a:latin typeface="+mj-lt"/>
                <a:ea typeface="Arial Rounded"/>
                <a:cs typeface="Arial Rounded"/>
                <a:sym typeface="Arial Rounded"/>
              </a:rPr>
              <a:t> Μεθοδολογία συλλογής και επεξεργασίας δεδομένων </a:t>
            </a:r>
            <a:endParaRPr lang="en-US" sz="3200" b="1" dirty="0">
              <a:solidFill>
                <a:schemeClr val="dk1"/>
              </a:solidFill>
              <a:effectLst>
                <a:outerShdw blurRad="38100" dist="38100" dir="2700000" algn="tl">
                  <a:srgbClr val="000000">
                    <a:alpha val="43137"/>
                  </a:srgbClr>
                </a:outerShdw>
              </a:effectLst>
              <a:latin typeface="+mj-lt"/>
              <a:ea typeface="Arial Rounded"/>
              <a:cs typeface="Arial Rounded"/>
              <a:sym typeface="Arial Rounded"/>
            </a:endParaRPr>
          </a:p>
          <a:p>
            <a:pPr marL="0" marR="0" lvl="0" indent="0" algn="l" rtl="0">
              <a:lnSpc>
                <a:spcPct val="100000"/>
              </a:lnSpc>
              <a:spcBef>
                <a:spcPts val="0"/>
              </a:spcBef>
              <a:spcAft>
                <a:spcPts val="0"/>
              </a:spcAft>
              <a:buClr>
                <a:srgbClr val="000000"/>
              </a:buClr>
              <a:buSzPts val="4400"/>
              <a:buFont typeface="Arial Rounded"/>
              <a:buNone/>
            </a:pPr>
            <a:endParaRPr lang="en-US" sz="3600" dirty="0">
              <a:solidFill>
                <a:schemeClr val="dk1"/>
              </a:solidFill>
              <a:effectLst>
                <a:outerShdw blurRad="38100" dist="38100" dir="2700000" algn="tl">
                  <a:srgbClr val="000000">
                    <a:alpha val="43137"/>
                  </a:srgbClr>
                </a:outerShdw>
              </a:effectLst>
              <a:latin typeface="+mj-lt"/>
              <a:ea typeface="Arial Rounded"/>
              <a:cs typeface="Arial Rounded"/>
              <a:sym typeface="Arial Rounded"/>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252"/>
                                        </p:tgtEl>
                                        <p:attrNameLst>
                                          <p:attrName>style.visibility</p:attrName>
                                        </p:attrNameLst>
                                      </p:cBhvr>
                                      <p:to>
                                        <p:strVal val="visible"/>
                                      </p:to>
                                    </p:set>
                                    <p:animEffect transition="in" filter="fade">
                                      <p:cBhvr>
                                        <p:cTn id="7" dur="500"/>
                                        <p:tgtEl>
                                          <p:spTgt spid="2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259"/>
        <p:cNvGrpSpPr/>
        <p:nvPr/>
      </p:nvGrpSpPr>
      <p:grpSpPr>
        <a:xfrm>
          <a:off x="0" y="0"/>
          <a:ext cx="0" cy="0"/>
          <a:chOff x="0" y="0"/>
          <a:chExt cx="0" cy="0"/>
        </a:xfrm>
      </p:grpSpPr>
      <p:pic>
        <p:nvPicPr>
          <p:cNvPr id="260" name="Google Shape;260;g99f1de2ff6_0_132" descr="image.png"/>
          <p:cNvPicPr preferRelativeResize="0"/>
          <p:nvPr/>
        </p:nvPicPr>
        <p:blipFill rotWithShape="1">
          <a:blip r:embed="rId3">
            <a:alphaModFix/>
          </a:blip>
          <a:srcRect/>
          <a:stretch/>
        </p:blipFill>
        <p:spPr>
          <a:xfrm>
            <a:off x="293687" y="6243637"/>
            <a:ext cx="2303463" cy="501651"/>
          </a:xfrm>
          <a:prstGeom prst="rect">
            <a:avLst/>
          </a:prstGeom>
          <a:noFill/>
          <a:ln>
            <a:noFill/>
          </a:ln>
        </p:spPr>
      </p:pic>
      <p:pic>
        <p:nvPicPr>
          <p:cNvPr id="261" name="Google Shape;261;g99f1de2ff6_0_132" descr="image.png"/>
          <p:cNvPicPr preferRelativeResize="0"/>
          <p:nvPr/>
        </p:nvPicPr>
        <p:blipFill rotWithShape="1">
          <a:blip r:embed="rId4">
            <a:alphaModFix/>
          </a:blip>
          <a:srcRect/>
          <a:stretch/>
        </p:blipFill>
        <p:spPr>
          <a:xfrm>
            <a:off x="2705100" y="6289675"/>
            <a:ext cx="9193213" cy="506413"/>
          </a:xfrm>
          <a:prstGeom prst="rect">
            <a:avLst/>
          </a:prstGeom>
          <a:noFill/>
          <a:ln>
            <a:noFill/>
          </a:ln>
        </p:spPr>
      </p:pic>
      <p:pic>
        <p:nvPicPr>
          <p:cNvPr id="262" name="Google Shape;262;g99f1de2ff6_0_132" descr="image.png"/>
          <p:cNvPicPr preferRelativeResize="0"/>
          <p:nvPr/>
        </p:nvPicPr>
        <p:blipFill rotWithShape="1">
          <a:blip r:embed="rId5">
            <a:alphaModFix/>
          </a:blip>
          <a:srcRect/>
          <a:stretch/>
        </p:blipFill>
        <p:spPr>
          <a:xfrm>
            <a:off x="293687" y="438150"/>
            <a:ext cx="3902076" cy="1219200"/>
          </a:xfrm>
          <a:prstGeom prst="rect">
            <a:avLst/>
          </a:prstGeom>
          <a:noFill/>
          <a:ln>
            <a:noFill/>
          </a:ln>
        </p:spPr>
      </p:pic>
      <p:sp>
        <p:nvSpPr>
          <p:cNvPr id="264" name="Google Shape;264;g99f1de2ff6_0_132"/>
          <p:cNvSpPr txBox="1"/>
          <p:nvPr/>
        </p:nvSpPr>
        <p:spPr>
          <a:xfrm>
            <a:off x="705625" y="1908926"/>
            <a:ext cx="10964700" cy="900000"/>
          </a:xfrm>
          <a:prstGeom prst="rect">
            <a:avLst/>
          </a:prstGeom>
          <a:noFill/>
          <a:ln>
            <a:noFill/>
          </a:ln>
        </p:spPr>
        <p:txBody>
          <a:bodyPr spcFirstLastPara="1" wrap="square" lIns="45700" tIns="45700" rIns="45700" bIns="45700" anchor="t" anchorCtr="0">
            <a:noAutofit/>
          </a:bodyPr>
          <a:lstStyle/>
          <a:p>
            <a:pPr lvl="0">
              <a:lnSpc>
                <a:spcPct val="150000"/>
              </a:lnSpc>
              <a:defRPr/>
            </a:pPr>
            <a:r>
              <a:rPr kumimoji="0" lang="en-US" sz="2400" b="1" i="0" u="none" strike="noStrike" kern="0" cap="none" spc="0" normalizeH="0" baseline="0" noProof="0" dirty="0">
                <a:ln>
                  <a:noFill/>
                </a:ln>
                <a:solidFill>
                  <a:srgbClr val="000000"/>
                </a:solidFill>
                <a:effectLst/>
                <a:uLnTx/>
                <a:uFillTx/>
                <a:latin typeface="Arial" panose="020B0604020202020204" pitchFamily="34" charset="0"/>
                <a:ea typeface="Arial Rounded"/>
                <a:cs typeface="Arial" panose="020B0604020202020204" pitchFamily="34" charset="0"/>
                <a:sym typeface="Arial Rounded"/>
              </a:rPr>
              <a:t>2.2.2. </a:t>
            </a:r>
            <a:r>
              <a:rPr lang="el-GR" sz="2400" b="1" dirty="0" smtClean="0"/>
              <a:t>Ρύθμιση ερωτηματολογίου</a:t>
            </a:r>
            <a:endParaRPr lang="en-US" sz="1800" dirty="0"/>
          </a:p>
        </p:txBody>
      </p:sp>
      <p:graphicFrame>
        <p:nvGraphicFramePr>
          <p:cNvPr id="265" name="Google Shape;265;g99f1de2ff6_0_132"/>
          <p:cNvGraphicFramePr/>
          <p:nvPr>
            <p:extLst>
              <p:ext uri="{D42A27DB-BD31-4B8C-83A1-F6EECF244321}">
                <p14:modId xmlns:p14="http://schemas.microsoft.com/office/powerpoint/2010/main" xmlns="" val="55303636"/>
              </p:ext>
            </p:extLst>
          </p:nvPr>
        </p:nvGraphicFramePr>
        <p:xfrm>
          <a:off x="705625" y="2500436"/>
          <a:ext cx="10552925" cy="3810986"/>
        </p:xfrm>
        <a:graphic>
          <a:graphicData uri="http://schemas.openxmlformats.org/drawingml/2006/table">
            <a:tbl>
              <a:tblPr>
                <a:noFill/>
                <a:tableStyleId>{DFB421AC-824C-4B51-AFB0-AD003B1F606A}</a:tableStyleId>
              </a:tblPr>
              <a:tblGrid>
                <a:gridCol w="2075712">
                  <a:extLst>
                    <a:ext uri="{9D8B030D-6E8A-4147-A177-3AD203B41FA5}">
                      <a16:colId xmlns:a16="http://schemas.microsoft.com/office/drawing/2014/main" xmlns="" val="20000"/>
                    </a:ext>
                  </a:extLst>
                </a:gridCol>
                <a:gridCol w="4362413">
                  <a:extLst>
                    <a:ext uri="{9D8B030D-6E8A-4147-A177-3AD203B41FA5}">
                      <a16:colId xmlns:a16="http://schemas.microsoft.com/office/drawing/2014/main" xmlns="" val="20001"/>
                    </a:ext>
                  </a:extLst>
                </a:gridCol>
                <a:gridCol w="4114800">
                  <a:extLst>
                    <a:ext uri="{9D8B030D-6E8A-4147-A177-3AD203B41FA5}">
                      <a16:colId xmlns:a16="http://schemas.microsoft.com/office/drawing/2014/main" xmlns="" val="20002"/>
                    </a:ext>
                  </a:extLst>
                </a:gridCol>
              </a:tblGrid>
              <a:tr h="454375">
                <a:tc>
                  <a:txBody>
                    <a:bodyPr/>
                    <a:lstStyle/>
                    <a:p>
                      <a:pPr marL="0" lvl="0" indent="0" algn="l" rtl="0">
                        <a:spcBef>
                          <a:spcPts val="0"/>
                        </a:spcBef>
                        <a:spcAft>
                          <a:spcPts val="0"/>
                        </a:spcAft>
                        <a:buNone/>
                      </a:pPr>
                      <a:endParaRPr dirty="0"/>
                    </a:p>
                  </a:txBody>
                  <a:tcPr marL="91425" marR="91425" marT="91425" marB="91425"/>
                </a:tc>
                <a:tc>
                  <a:txBody>
                    <a:bodyPr/>
                    <a:lstStyle/>
                    <a:p>
                      <a:pPr indent="-1270" algn="ctr">
                        <a:lnSpc>
                          <a:spcPct val="115000"/>
                        </a:lnSpc>
                        <a:spcAft>
                          <a:spcPts val="0"/>
                        </a:spcAft>
                      </a:pPr>
                      <a:r>
                        <a:rPr lang="el-GR" sz="1800" b="1" i="0" u="none" strike="noStrike" cap="none" dirty="0" smtClean="0">
                          <a:solidFill>
                            <a:srgbClr val="000000"/>
                          </a:solidFill>
                          <a:latin typeface="Arial"/>
                          <a:ea typeface="Arial"/>
                          <a:cs typeface="Arial"/>
                          <a:sym typeface="Arial"/>
                        </a:rPr>
                        <a:t>ΠΛΕΟΝΕΚΤΗΜΑΤΑ</a:t>
                      </a:r>
                    </a:p>
                  </a:txBody>
                  <a:tcPr marL="88900" marR="88900" marT="88900" marB="88900"/>
                </a:tc>
                <a:tc>
                  <a:txBody>
                    <a:bodyPr/>
                    <a:lstStyle/>
                    <a:p>
                      <a:pPr indent="-1270" algn="ctr">
                        <a:lnSpc>
                          <a:spcPct val="115000"/>
                        </a:lnSpc>
                        <a:spcAft>
                          <a:spcPts val="0"/>
                        </a:spcAft>
                      </a:pPr>
                      <a:r>
                        <a:rPr lang="el-GR" sz="1800" b="1" i="0" u="none" strike="noStrike" cap="none" dirty="0" smtClean="0">
                          <a:solidFill>
                            <a:srgbClr val="000000"/>
                          </a:solidFill>
                          <a:latin typeface="Arial"/>
                          <a:ea typeface="Arial"/>
                          <a:cs typeface="Arial"/>
                          <a:sym typeface="Arial"/>
                        </a:rPr>
                        <a:t>ΜΕΙΟΝΕΚΤΗΜΑΤΑ</a:t>
                      </a:r>
                    </a:p>
                  </a:txBody>
                  <a:tcPr marL="88900" marR="88900" marT="88900" marB="88900"/>
                </a:tc>
                <a:extLst>
                  <a:ext uri="{0D108BD9-81ED-4DB2-BD59-A6C34878D82A}">
                    <a16:rowId xmlns:a16="http://schemas.microsoft.com/office/drawing/2014/main" xmlns="" val="10000"/>
                  </a:ext>
                </a:extLst>
              </a:tr>
              <a:tr h="2883125">
                <a:tc>
                  <a:txBody>
                    <a:bodyPr/>
                    <a:lstStyle/>
                    <a:p>
                      <a:pPr marL="0" lvl="0" indent="0" algn="ctr" rtl="0">
                        <a:lnSpc>
                          <a:spcPct val="115000"/>
                        </a:lnSpc>
                        <a:spcBef>
                          <a:spcPts val="0"/>
                        </a:spcBef>
                        <a:spcAft>
                          <a:spcPts val="0"/>
                        </a:spcAft>
                        <a:buNone/>
                      </a:pPr>
                      <a:r>
                        <a:rPr lang="el-GR" sz="1800" b="1" dirty="0" smtClean="0"/>
                        <a:t>ΕΡΩΤΗΣΕΙΣ ΚΛΕΙΣΤΟΥ ΤΥΠΟΥ</a:t>
                      </a:r>
                      <a:endParaRPr sz="1800" b="1" dirty="0"/>
                    </a:p>
                  </a:txBody>
                  <a:tcPr marL="91425" marR="91425" marT="91425" marB="91425"/>
                </a:tc>
                <a:tc>
                  <a:txBody>
                    <a:bodyPr/>
                    <a:lstStyle/>
                    <a:p>
                      <a:pPr marL="342900" lvl="0" indent="-342900" algn="l" rtl="0">
                        <a:lnSpc>
                          <a:spcPct val="115000"/>
                        </a:lnSpc>
                        <a:spcBef>
                          <a:spcPts val="1000"/>
                        </a:spcBef>
                        <a:spcAft>
                          <a:spcPts val="0"/>
                        </a:spcAft>
                        <a:buFont typeface="+mj-lt"/>
                        <a:buAutoNum type="arabicPeriod"/>
                      </a:pPr>
                      <a:r>
                        <a:rPr lang="el-GR" sz="1600" dirty="0" smtClean="0">
                          <a:solidFill>
                            <a:srgbClr val="404040"/>
                          </a:solidFill>
                        </a:rPr>
                        <a:t>Τυποποιημένο (εύκολη σύγκριση).</a:t>
                      </a:r>
                    </a:p>
                    <a:p>
                      <a:pPr marL="342900" lvl="0" indent="-342900" algn="l" rtl="0">
                        <a:lnSpc>
                          <a:spcPct val="115000"/>
                        </a:lnSpc>
                        <a:spcBef>
                          <a:spcPts val="1000"/>
                        </a:spcBef>
                        <a:spcAft>
                          <a:spcPts val="0"/>
                        </a:spcAft>
                        <a:buFont typeface="+mj-lt"/>
                        <a:buAutoNum type="arabicPeriod"/>
                      </a:pPr>
                      <a:r>
                        <a:rPr lang="el-GR" sz="1600" dirty="0" smtClean="0">
                          <a:solidFill>
                            <a:srgbClr val="404040"/>
                          </a:solidFill>
                        </a:rPr>
                        <a:t>Εύκολη κωδικοποίηση.</a:t>
                      </a:r>
                    </a:p>
                    <a:p>
                      <a:pPr marL="342900" lvl="0" indent="-342900" algn="l" rtl="0">
                        <a:lnSpc>
                          <a:spcPct val="115000"/>
                        </a:lnSpc>
                        <a:spcBef>
                          <a:spcPts val="1000"/>
                        </a:spcBef>
                        <a:spcAft>
                          <a:spcPts val="0"/>
                        </a:spcAft>
                        <a:buFont typeface="+mj-lt"/>
                        <a:buAutoNum type="arabicPeriod"/>
                      </a:pPr>
                      <a:r>
                        <a:rPr lang="el-GR" sz="1600" dirty="0" smtClean="0">
                          <a:solidFill>
                            <a:srgbClr val="404040"/>
                          </a:solidFill>
                        </a:rPr>
                        <a:t>Οι πολλαπλές απαντήσεις βοηθούν στην αποσαφήνιση των ερωτήσεων.</a:t>
                      </a:r>
                    </a:p>
                    <a:p>
                      <a:pPr marL="342900" lvl="0" indent="-342900" algn="l" rtl="0">
                        <a:lnSpc>
                          <a:spcPct val="115000"/>
                        </a:lnSpc>
                        <a:spcBef>
                          <a:spcPts val="1000"/>
                        </a:spcBef>
                        <a:spcAft>
                          <a:spcPts val="0"/>
                        </a:spcAft>
                        <a:buFont typeface="+mj-lt"/>
                        <a:buAutoNum type="arabicPeriod"/>
                      </a:pPr>
                      <a:r>
                        <a:rPr lang="el-GR" sz="1600" dirty="0" smtClean="0">
                          <a:solidFill>
                            <a:srgbClr val="404040"/>
                          </a:solidFill>
                        </a:rPr>
                        <a:t>Απόκτηση ειλικρινών απαντήσεων σε ευαίσθητα δεδομένα.</a:t>
                      </a:r>
                    </a:p>
                    <a:p>
                      <a:pPr marL="342900" lvl="0" indent="-342900" algn="l" rtl="0">
                        <a:lnSpc>
                          <a:spcPct val="115000"/>
                        </a:lnSpc>
                        <a:spcBef>
                          <a:spcPts val="1000"/>
                        </a:spcBef>
                        <a:spcAft>
                          <a:spcPts val="0"/>
                        </a:spcAft>
                        <a:buFont typeface="+mj-lt"/>
                        <a:buAutoNum type="arabicPeriod"/>
                      </a:pPr>
                      <a:r>
                        <a:rPr lang="el-GR" sz="1600" dirty="0" smtClean="0">
                          <a:solidFill>
                            <a:srgbClr val="404040"/>
                          </a:solidFill>
                        </a:rPr>
                        <a:t>Ενεργοποίηση της μνήμης όταν εστιάζεται σε περασμένα γεγονότα.</a:t>
                      </a:r>
                    </a:p>
                    <a:p>
                      <a:pPr marL="342900" lvl="0" indent="-342900" algn="l" rtl="0">
                        <a:lnSpc>
                          <a:spcPct val="115000"/>
                        </a:lnSpc>
                        <a:spcBef>
                          <a:spcPts val="1000"/>
                        </a:spcBef>
                        <a:spcAft>
                          <a:spcPts val="0"/>
                        </a:spcAft>
                        <a:buFont typeface="+mj-lt"/>
                        <a:buAutoNum type="arabicPeriod"/>
                      </a:pPr>
                      <a:r>
                        <a:rPr lang="el-GR" sz="1600" dirty="0" smtClean="0">
                          <a:solidFill>
                            <a:srgbClr val="404040"/>
                          </a:solidFill>
                        </a:rPr>
                        <a:t>Διευκολύνεται ο ερωτώμενος.</a:t>
                      </a:r>
                      <a:endParaRPr sz="1600" dirty="0">
                        <a:solidFill>
                          <a:srgbClr val="404040"/>
                        </a:solidFill>
                      </a:endParaRPr>
                    </a:p>
                  </a:txBody>
                  <a:tcPr marL="91425" marR="91425" marT="91425" marB="91425"/>
                </a:tc>
                <a:tc>
                  <a:txBody>
                    <a:bodyPr/>
                    <a:lstStyle/>
                    <a:p>
                      <a:pPr marL="342900" lvl="0" indent="-342900" algn="l" rtl="0">
                        <a:lnSpc>
                          <a:spcPct val="115000"/>
                        </a:lnSpc>
                        <a:spcBef>
                          <a:spcPts val="1000"/>
                        </a:spcBef>
                        <a:spcAft>
                          <a:spcPts val="0"/>
                        </a:spcAft>
                        <a:buFont typeface="+mj-lt"/>
                        <a:buAutoNum type="arabicPeriod"/>
                      </a:pPr>
                      <a:r>
                        <a:rPr lang="el-GR" sz="1600" dirty="0" smtClean="0">
                          <a:solidFill>
                            <a:srgbClr val="404040"/>
                          </a:solidFill>
                        </a:rPr>
                        <a:t>Ο ερωτώμενος θα μπορούσε να δώσει τυχαίες απαντήσεις.</a:t>
                      </a:r>
                    </a:p>
                    <a:p>
                      <a:pPr marL="342900" lvl="0" indent="-342900" algn="l" rtl="0">
                        <a:lnSpc>
                          <a:spcPct val="115000"/>
                        </a:lnSpc>
                        <a:spcBef>
                          <a:spcPts val="1000"/>
                        </a:spcBef>
                        <a:spcAft>
                          <a:spcPts val="0"/>
                        </a:spcAft>
                        <a:buFont typeface="+mj-lt"/>
                        <a:buAutoNum type="arabicPeriod"/>
                      </a:pPr>
                      <a:r>
                        <a:rPr lang="el-GR" sz="1600" dirty="0" smtClean="0">
                          <a:solidFill>
                            <a:srgbClr val="404040"/>
                          </a:solidFill>
                        </a:rPr>
                        <a:t>Οι προτεινόμενες απαντήσεις μπορεί να επηρεάσουν την απάντηση αποκλείοντας περαιτέρω εναλλακτικές λύσεις.</a:t>
                      </a:r>
                    </a:p>
                    <a:p>
                      <a:pPr marL="342900" lvl="0" indent="-342900" algn="l" rtl="0">
                        <a:lnSpc>
                          <a:spcPct val="115000"/>
                        </a:lnSpc>
                        <a:spcBef>
                          <a:spcPts val="1000"/>
                        </a:spcBef>
                        <a:spcAft>
                          <a:spcPts val="0"/>
                        </a:spcAft>
                        <a:buFont typeface="+mj-lt"/>
                        <a:buAutoNum type="arabicPeriod"/>
                      </a:pPr>
                      <a:r>
                        <a:rPr lang="el-GR" sz="1600" dirty="0" smtClean="0">
                          <a:solidFill>
                            <a:srgbClr val="404040"/>
                          </a:solidFill>
                        </a:rPr>
                        <a:t>Σε μεγάλες έρευνες, η σειρά των ερωτήσεων μπορεί να επηρεάσει τους ερωτηθέντες</a:t>
                      </a:r>
                      <a:r>
                        <a:rPr lang="en-US" sz="1600" dirty="0" smtClean="0">
                          <a:solidFill>
                            <a:srgbClr val="404040"/>
                          </a:solidFill>
                        </a:rPr>
                        <a:t>.</a:t>
                      </a:r>
                      <a:endParaRPr sz="1600" dirty="0">
                        <a:solidFill>
                          <a:srgbClr val="404040"/>
                        </a:solidFill>
                      </a:endParaRPr>
                    </a:p>
                  </a:txBody>
                  <a:tcPr marL="91425" marR="91425" marT="91425" marB="91425"/>
                </a:tc>
                <a:extLst>
                  <a:ext uri="{0D108BD9-81ED-4DB2-BD59-A6C34878D82A}">
                    <a16:rowId xmlns:a16="http://schemas.microsoft.com/office/drawing/2014/main" xmlns="" val="10001"/>
                  </a:ext>
                </a:extLst>
              </a:tr>
            </a:tbl>
          </a:graphicData>
        </a:graphic>
      </p:graphicFrame>
      <p:sp>
        <p:nvSpPr>
          <p:cNvPr id="8" name="Google Shape;273;g99f1de2ff6_0_142">
            <a:extLst>
              <a:ext uri="{FF2B5EF4-FFF2-40B4-BE49-F238E27FC236}">
                <a16:creationId xmlns:a16="http://schemas.microsoft.com/office/drawing/2014/main" xmlns="" id="{4F67CF49-B3C9-4547-B8F3-BA77C5389037}"/>
              </a:ext>
            </a:extLst>
          </p:cNvPr>
          <p:cNvSpPr txBox="1"/>
          <p:nvPr/>
        </p:nvSpPr>
        <p:spPr>
          <a:xfrm>
            <a:off x="4195763" y="438150"/>
            <a:ext cx="7322400" cy="1476000"/>
          </a:xfrm>
          <a:prstGeom prst="rect">
            <a:avLst/>
          </a:prstGeom>
          <a:noFill/>
          <a:ln>
            <a:noFill/>
          </a:ln>
        </p:spPr>
        <p:txBody>
          <a:bodyPr spcFirstLastPara="1" wrap="square" lIns="45700" tIns="45700" rIns="45700" bIns="45700" anchor="t" anchorCtr="0">
            <a:noAutofit/>
          </a:bodyPr>
          <a:lstStyle/>
          <a:p>
            <a:pPr algn="r">
              <a:lnSpc>
                <a:spcPct val="150000"/>
              </a:lnSpc>
              <a:buClr>
                <a:schemeClr val="dk1"/>
              </a:buClr>
              <a:buSzPts val="1100"/>
            </a:pPr>
            <a:r>
              <a:rPr lang="en-US" sz="3200" b="1" dirty="0" smtClean="0">
                <a:solidFill>
                  <a:schemeClr val="dk1"/>
                </a:solidFill>
                <a:effectLst>
                  <a:outerShdw blurRad="38100" dist="38100" dir="2700000" algn="tl">
                    <a:srgbClr val="000000">
                      <a:alpha val="43137"/>
                    </a:srgbClr>
                  </a:outerShdw>
                </a:effectLst>
                <a:latin typeface="+mj-lt"/>
                <a:ea typeface="Arial Rounded"/>
                <a:cs typeface="Arial Rounded"/>
                <a:sym typeface="Arial Rounded"/>
              </a:rPr>
              <a:t>2</a:t>
            </a:r>
            <a:r>
              <a:rPr lang="en-US" sz="3200" b="1" dirty="0">
                <a:solidFill>
                  <a:schemeClr val="dk1"/>
                </a:solidFill>
                <a:effectLst>
                  <a:outerShdw blurRad="38100" dist="38100" dir="2700000" algn="tl">
                    <a:srgbClr val="000000">
                      <a:alpha val="43137"/>
                    </a:srgbClr>
                  </a:outerShdw>
                </a:effectLst>
                <a:latin typeface="+mj-lt"/>
                <a:ea typeface="Arial Rounded"/>
                <a:cs typeface="Arial Rounded"/>
                <a:sym typeface="Arial Rounded"/>
              </a:rPr>
              <a:t>.  	</a:t>
            </a:r>
            <a:r>
              <a:rPr lang="el-GR" sz="3200" b="1" dirty="0" smtClean="0">
                <a:solidFill>
                  <a:schemeClr val="dk1"/>
                </a:solidFill>
                <a:effectLst>
                  <a:outerShdw blurRad="38100" dist="38100" dir="2700000" algn="tl">
                    <a:srgbClr val="000000">
                      <a:alpha val="43137"/>
                    </a:srgbClr>
                  </a:outerShdw>
                </a:effectLst>
                <a:latin typeface="+mj-lt"/>
                <a:ea typeface="Arial Rounded"/>
                <a:cs typeface="Arial Rounded"/>
                <a:sym typeface="Arial Rounded"/>
              </a:rPr>
              <a:t> Μεθοδολογία συλλογής και επεξεργασίας δεδομένων </a:t>
            </a:r>
            <a:endParaRPr lang="en-US" sz="3200" b="1" dirty="0">
              <a:solidFill>
                <a:schemeClr val="dk1"/>
              </a:solidFill>
              <a:effectLst>
                <a:outerShdw blurRad="38100" dist="38100" dir="2700000" algn="tl">
                  <a:srgbClr val="000000">
                    <a:alpha val="43137"/>
                  </a:srgbClr>
                </a:outerShdw>
              </a:effectLst>
              <a:latin typeface="+mj-lt"/>
              <a:ea typeface="Arial Rounded"/>
              <a:cs typeface="Arial Rounded"/>
              <a:sym typeface="Arial Rounded"/>
            </a:endParaRPr>
          </a:p>
          <a:p>
            <a:pPr marL="0" marR="0" lvl="0" indent="0" algn="l" rtl="0">
              <a:lnSpc>
                <a:spcPct val="100000"/>
              </a:lnSpc>
              <a:spcBef>
                <a:spcPts val="0"/>
              </a:spcBef>
              <a:spcAft>
                <a:spcPts val="0"/>
              </a:spcAft>
              <a:buClr>
                <a:srgbClr val="000000"/>
              </a:buClr>
              <a:buSzPts val="4400"/>
              <a:buFont typeface="Arial Rounded"/>
              <a:buNone/>
            </a:pPr>
            <a:endParaRPr lang="en-US" sz="3600" dirty="0">
              <a:solidFill>
                <a:schemeClr val="dk1"/>
              </a:solidFill>
              <a:effectLst>
                <a:outerShdw blurRad="38100" dist="38100" dir="2700000" algn="tl">
                  <a:srgbClr val="000000">
                    <a:alpha val="43137"/>
                  </a:srgbClr>
                </a:outerShdw>
              </a:effectLst>
              <a:latin typeface="+mj-lt"/>
              <a:ea typeface="Arial Rounded"/>
              <a:cs typeface="Arial Rounded"/>
              <a:sym typeface="Arial Rounded"/>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262"/>
                                        </p:tgtEl>
                                        <p:attrNameLst>
                                          <p:attrName>style.visibility</p:attrName>
                                        </p:attrNameLst>
                                      </p:cBhvr>
                                      <p:to>
                                        <p:strVal val="visible"/>
                                      </p:to>
                                    </p:set>
                                    <p:animEffect transition="in" filter="fade">
                                      <p:cBhvr>
                                        <p:cTn id="7" dur="500"/>
                                        <p:tgtEl>
                                          <p:spTgt spid="2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269"/>
        <p:cNvGrpSpPr/>
        <p:nvPr/>
      </p:nvGrpSpPr>
      <p:grpSpPr>
        <a:xfrm>
          <a:off x="0" y="0"/>
          <a:ext cx="0" cy="0"/>
          <a:chOff x="0" y="0"/>
          <a:chExt cx="0" cy="0"/>
        </a:xfrm>
      </p:grpSpPr>
      <p:pic>
        <p:nvPicPr>
          <p:cNvPr id="270" name="Google Shape;270;g99f1de2ff6_0_142" descr="image.png"/>
          <p:cNvPicPr preferRelativeResize="0"/>
          <p:nvPr/>
        </p:nvPicPr>
        <p:blipFill rotWithShape="1">
          <a:blip r:embed="rId3">
            <a:alphaModFix/>
          </a:blip>
          <a:srcRect/>
          <a:stretch/>
        </p:blipFill>
        <p:spPr>
          <a:xfrm>
            <a:off x="293687" y="6243637"/>
            <a:ext cx="2303463" cy="501651"/>
          </a:xfrm>
          <a:prstGeom prst="rect">
            <a:avLst/>
          </a:prstGeom>
          <a:noFill/>
          <a:ln>
            <a:noFill/>
          </a:ln>
        </p:spPr>
      </p:pic>
      <p:pic>
        <p:nvPicPr>
          <p:cNvPr id="271" name="Google Shape;271;g99f1de2ff6_0_142" descr="image.png"/>
          <p:cNvPicPr preferRelativeResize="0"/>
          <p:nvPr/>
        </p:nvPicPr>
        <p:blipFill rotWithShape="1">
          <a:blip r:embed="rId4">
            <a:alphaModFix/>
          </a:blip>
          <a:srcRect/>
          <a:stretch/>
        </p:blipFill>
        <p:spPr>
          <a:xfrm>
            <a:off x="2705100" y="6289675"/>
            <a:ext cx="9193213" cy="506413"/>
          </a:xfrm>
          <a:prstGeom prst="rect">
            <a:avLst/>
          </a:prstGeom>
          <a:noFill/>
          <a:ln>
            <a:noFill/>
          </a:ln>
        </p:spPr>
      </p:pic>
      <p:pic>
        <p:nvPicPr>
          <p:cNvPr id="272" name="Google Shape;272;g99f1de2ff6_0_142" descr="image.png"/>
          <p:cNvPicPr preferRelativeResize="0"/>
          <p:nvPr/>
        </p:nvPicPr>
        <p:blipFill rotWithShape="1">
          <a:blip r:embed="rId5">
            <a:alphaModFix/>
          </a:blip>
          <a:srcRect/>
          <a:stretch/>
        </p:blipFill>
        <p:spPr>
          <a:xfrm>
            <a:off x="293687" y="438150"/>
            <a:ext cx="3902076" cy="1219200"/>
          </a:xfrm>
          <a:prstGeom prst="rect">
            <a:avLst/>
          </a:prstGeom>
          <a:noFill/>
          <a:ln>
            <a:noFill/>
          </a:ln>
        </p:spPr>
      </p:pic>
      <p:sp>
        <p:nvSpPr>
          <p:cNvPr id="274" name="Google Shape;274;g99f1de2ff6_0_142"/>
          <p:cNvSpPr txBox="1"/>
          <p:nvPr/>
        </p:nvSpPr>
        <p:spPr>
          <a:xfrm>
            <a:off x="613650" y="1660926"/>
            <a:ext cx="10964700" cy="4725804"/>
          </a:xfrm>
          <a:prstGeom prst="rect">
            <a:avLst/>
          </a:prstGeom>
          <a:noFill/>
          <a:ln>
            <a:noFill/>
          </a:ln>
        </p:spPr>
        <p:txBody>
          <a:bodyPr spcFirstLastPara="1" wrap="square" lIns="45700" tIns="45700" rIns="45700" bIns="45700" anchor="t" anchorCtr="0">
            <a:noAutofit/>
          </a:bodyPr>
          <a:lstStyle/>
          <a:p>
            <a:pPr lvl="0">
              <a:lnSpc>
                <a:spcPct val="150000"/>
              </a:lnSpc>
              <a:defRPr/>
            </a:pPr>
            <a:r>
              <a:rPr kumimoji="0" lang="en-US" sz="2400" b="1" i="0" u="none" strike="noStrike" kern="0" cap="none" spc="0" normalizeH="0" baseline="0" noProof="0" dirty="0">
                <a:ln>
                  <a:noFill/>
                </a:ln>
                <a:solidFill>
                  <a:srgbClr val="000000"/>
                </a:solidFill>
                <a:effectLst/>
                <a:uLnTx/>
                <a:uFillTx/>
                <a:latin typeface="Arial" panose="020B0604020202020204" pitchFamily="34" charset="0"/>
                <a:ea typeface="Arial Rounded"/>
                <a:cs typeface="Arial" panose="020B0604020202020204" pitchFamily="34" charset="0"/>
                <a:sym typeface="Arial Rounded"/>
              </a:rPr>
              <a:t>2.2.2. </a:t>
            </a:r>
            <a:r>
              <a:rPr lang="el-GR" sz="2400" b="1" dirty="0" smtClean="0"/>
              <a:t>Ρύθμιση ερωτηματολογίου</a:t>
            </a:r>
            <a:endParaRPr lang="en-US" sz="1800" dirty="0"/>
          </a:p>
          <a:p>
            <a:pPr marL="0" marR="0" lvl="0" indent="0" algn="l" rtl="0">
              <a:lnSpc>
                <a:spcPct val="120000"/>
              </a:lnSpc>
              <a:spcBef>
                <a:spcPts val="0"/>
              </a:spcBef>
              <a:spcAft>
                <a:spcPts val="0"/>
              </a:spcAft>
              <a:buNone/>
            </a:pPr>
            <a:endParaRPr lang="en-US" sz="2000" dirty="0"/>
          </a:p>
          <a:p>
            <a:pPr>
              <a:lnSpc>
                <a:spcPct val="120000"/>
              </a:lnSpc>
            </a:pPr>
            <a:r>
              <a:rPr lang="el-GR" sz="2000" dirty="0" smtClean="0"/>
              <a:t>Διατύπωση </a:t>
            </a:r>
            <a:r>
              <a:rPr lang="el-GR" sz="2000" dirty="0" smtClean="0"/>
              <a:t>ερωτήσεων</a:t>
            </a:r>
            <a:endParaRPr sz="2000" dirty="0"/>
          </a:p>
          <a:p>
            <a:pPr marL="457200" lvl="0" indent="-342900">
              <a:lnSpc>
                <a:spcPct val="120000"/>
              </a:lnSpc>
              <a:buSzPts val="1800"/>
              <a:buChar char="●"/>
            </a:pPr>
            <a:r>
              <a:rPr lang="el-GR" sz="1800" dirty="0" smtClean="0"/>
              <a:t>Απλή </a:t>
            </a:r>
            <a:r>
              <a:rPr lang="el-GR" sz="1800" dirty="0" smtClean="0"/>
              <a:t>γλώσσα</a:t>
            </a:r>
            <a:endParaRPr sz="1300" dirty="0">
              <a:solidFill>
                <a:srgbClr val="3494BA"/>
              </a:solidFill>
            </a:endParaRPr>
          </a:p>
          <a:p>
            <a:pPr marL="457200" lvl="0" indent="-342900">
              <a:lnSpc>
                <a:spcPct val="120000"/>
              </a:lnSpc>
              <a:buSzPts val="1800"/>
              <a:buChar char="●"/>
            </a:pPr>
            <a:r>
              <a:rPr lang="el-GR" sz="1800" dirty="0" smtClean="0"/>
              <a:t>Απλή σύνταξη </a:t>
            </a:r>
            <a:r>
              <a:rPr lang="el-GR" sz="1600" dirty="0" smtClean="0"/>
              <a:t>(απόφυγε τη διπλή άρνηση, απόφυγε τη γνωστική προσπάθεια των ερωτηθέντων</a:t>
            </a:r>
            <a:r>
              <a:rPr lang="el-GR" sz="1600" dirty="0" smtClean="0"/>
              <a:t>)</a:t>
            </a:r>
            <a:r>
              <a:rPr lang="en-US" sz="1800" dirty="0"/>
              <a:t>	</a:t>
            </a:r>
            <a:endParaRPr sz="1600" dirty="0"/>
          </a:p>
          <a:p>
            <a:pPr marL="457200" lvl="0" indent="-342900">
              <a:lnSpc>
                <a:spcPct val="120000"/>
              </a:lnSpc>
              <a:buSzPts val="1800"/>
              <a:buChar char="●"/>
            </a:pPr>
            <a:r>
              <a:rPr lang="el-GR" sz="1800" dirty="0" smtClean="0"/>
              <a:t>Απλό περιεχόμενο </a:t>
            </a:r>
            <a:r>
              <a:rPr lang="el-GR" sz="1600" dirty="0" smtClean="0"/>
              <a:t>(διερεύνησε ένα χαρακτηριστικό κάθε φορά, επομένως απόφυγε πολλές τοποθετήσεις στην ίδια ερώτηση</a:t>
            </a:r>
            <a:r>
              <a:rPr lang="en-US" sz="1600" dirty="0" smtClean="0"/>
              <a:t>)</a:t>
            </a:r>
            <a:endParaRPr lang="en-US" sz="1600" dirty="0"/>
          </a:p>
          <a:p>
            <a:pPr marL="114300" marR="0" lvl="0" algn="l" rtl="0">
              <a:lnSpc>
                <a:spcPct val="120000"/>
              </a:lnSpc>
              <a:spcBef>
                <a:spcPts val="0"/>
              </a:spcBef>
              <a:spcAft>
                <a:spcPts val="0"/>
              </a:spcAft>
              <a:buSzPts val="1800"/>
            </a:pPr>
            <a:endParaRPr sz="1500" i="1" dirty="0">
              <a:solidFill>
                <a:srgbClr val="404040"/>
              </a:solidFill>
            </a:endParaRPr>
          </a:p>
          <a:p>
            <a:pPr marL="0" lvl="0" indent="0" algn="l" rtl="0">
              <a:lnSpc>
                <a:spcPct val="120000"/>
              </a:lnSpc>
              <a:spcBef>
                <a:spcPts val="0"/>
              </a:spcBef>
              <a:spcAft>
                <a:spcPts val="0"/>
              </a:spcAft>
              <a:buNone/>
            </a:pPr>
            <a:r>
              <a:rPr lang="el-GR" sz="2000" dirty="0" smtClean="0">
                <a:solidFill>
                  <a:schemeClr val="dk1"/>
                </a:solidFill>
              </a:rPr>
              <a:t>Σειρά ερωτήσεων</a:t>
            </a:r>
            <a:endParaRPr sz="2000" dirty="0">
              <a:solidFill>
                <a:schemeClr val="dk1"/>
              </a:solidFill>
            </a:endParaRPr>
          </a:p>
          <a:p>
            <a:pPr marL="457200" lvl="0" indent="-342900">
              <a:lnSpc>
                <a:spcPct val="120000"/>
              </a:lnSpc>
              <a:buClr>
                <a:schemeClr val="dk1"/>
              </a:buClr>
              <a:buSzPts val="1800"/>
              <a:buChar char="●"/>
            </a:pPr>
            <a:r>
              <a:rPr lang="el-GR" sz="1800" dirty="0" smtClean="0">
                <a:solidFill>
                  <a:schemeClr val="dk1"/>
                </a:solidFill>
              </a:rPr>
              <a:t>Οι ευκολότερες απαντήσεις πρώτα.</a:t>
            </a:r>
          </a:p>
          <a:p>
            <a:pPr marL="457200" lvl="0" indent="-342900">
              <a:lnSpc>
                <a:spcPct val="120000"/>
              </a:lnSpc>
              <a:buClr>
                <a:schemeClr val="dk1"/>
              </a:buClr>
              <a:buSzPts val="1800"/>
              <a:buChar char="●"/>
            </a:pPr>
            <a:r>
              <a:rPr lang="el-GR" sz="1800" dirty="0" smtClean="0">
                <a:solidFill>
                  <a:schemeClr val="dk1"/>
                </a:solidFill>
              </a:rPr>
              <a:t>Ακολούθησε μια λογική σειρά.</a:t>
            </a:r>
          </a:p>
          <a:p>
            <a:pPr marL="457200" lvl="0" indent="-342900">
              <a:lnSpc>
                <a:spcPct val="120000"/>
              </a:lnSpc>
              <a:buClr>
                <a:schemeClr val="dk1"/>
              </a:buClr>
              <a:buSzPts val="1800"/>
              <a:buChar char="●"/>
            </a:pPr>
            <a:r>
              <a:rPr lang="el-GR" sz="1800" dirty="0" smtClean="0">
                <a:solidFill>
                  <a:schemeClr val="dk1"/>
                </a:solidFill>
              </a:rPr>
              <a:t>Οι ανοιχτές / ευαίσθητες ερωτήσεις στο τέλος.</a:t>
            </a:r>
          </a:p>
          <a:p>
            <a:pPr marL="457200" lvl="0" indent="-342900">
              <a:lnSpc>
                <a:spcPct val="120000"/>
              </a:lnSpc>
              <a:buClr>
                <a:schemeClr val="dk1"/>
              </a:buClr>
              <a:buSzPts val="1800"/>
              <a:buChar char="●"/>
            </a:pPr>
            <a:r>
              <a:rPr lang="el-GR" sz="1800" dirty="0" smtClean="0">
                <a:solidFill>
                  <a:schemeClr val="dk1"/>
                </a:solidFill>
              </a:rPr>
              <a:t>Εναλλακτικό μήκος και τύπος</a:t>
            </a:r>
            <a:r>
              <a:rPr lang="el-GR" sz="1800" dirty="0" smtClean="0">
                <a:solidFill>
                  <a:schemeClr val="dk1"/>
                </a:solidFill>
              </a:rPr>
              <a:t>.</a:t>
            </a:r>
            <a:endParaRPr sz="1800" dirty="0">
              <a:solidFill>
                <a:schemeClr val="dk1"/>
              </a:solidFill>
            </a:endParaRPr>
          </a:p>
        </p:txBody>
      </p:sp>
      <p:sp>
        <p:nvSpPr>
          <p:cNvPr id="7" name="Google Shape;273;g99f1de2ff6_0_142">
            <a:extLst>
              <a:ext uri="{FF2B5EF4-FFF2-40B4-BE49-F238E27FC236}">
                <a16:creationId xmlns:a16="http://schemas.microsoft.com/office/drawing/2014/main" xmlns="" id="{4F67CF49-B3C9-4547-B8F3-BA77C5389037}"/>
              </a:ext>
            </a:extLst>
          </p:cNvPr>
          <p:cNvSpPr txBox="1"/>
          <p:nvPr/>
        </p:nvSpPr>
        <p:spPr>
          <a:xfrm>
            <a:off x="4195763" y="438150"/>
            <a:ext cx="7322400" cy="1476000"/>
          </a:xfrm>
          <a:prstGeom prst="rect">
            <a:avLst/>
          </a:prstGeom>
          <a:noFill/>
          <a:ln>
            <a:noFill/>
          </a:ln>
        </p:spPr>
        <p:txBody>
          <a:bodyPr spcFirstLastPara="1" wrap="square" lIns="45700" tIns="45700" rIns="45700" bIns="45700" anchor="t" anchorCtr="0">
            <a:noAutofit/>
          </a:bodyPr>
          <a:lstStyle/>
          <a:p>
            <a:pPr algn="r">
              <a:lnSpc>
                <a:spcPct val="150000"/>
              </a:lnSpc>
              <a:buClr>
                <a:schemeClr val="dk1"/>
              </a:buClr>
              <a:buSzPts val="1100"/>
            </a:pPr>
            <a:r>
              <a:rPr lang="en-US" sz="3200" b="1" dirty="0" smtClean="0">
                <a:solidFill>
                  <a:schemeClr val="dk1"/>
                </a:solidFill>
                <a:effectLst>
                  <a:outerShdw blurRad="38100" dist="38100" dir="2700000" algn="tl">
                    <a:srgbClr val="000000">
                      <a:alpha val="43137"/>
                    </a:srgbClr>
                  </a:outerShdw>
                </a:effectLst>
                <a:latin typeface="+mj-lt"/>
                <a:ea typeface="Arial Rounded"/>
                <a:cs typeface="Arial Rounded"/>
                <a:sym typeface="Arial Rounded"/>
              </a:rPr>
              <a:t>2</a:t>
            </a:r>
            <a:r>
              <a:rPr lang="en-US" sz="3200" b="1" dirty="0">
                <a:solidFill>
                  <a:schemeClr val="dk1"/>
                </a:solidFill>
                <a:effectLst>
                  <a:outerShdw blurRad="38100" dist="38100" dir="2700000" algn="tl">
                    <a:srgbClr val="000000">
                      <a:alpha val="43137"/>
                    </a:srgbClr>
                  </a:outerShdw>
                </a:effectLst>
                <a:latin typeface="+mj-lt"/>
                <a:ea typeface="Arial Rounded"/>
                <a:cs typeface="Arial Rounded"/>
                <a:sym typeface="Arial Rounded"/>
              </a:rPr>
              <a:t>.  	</a:t>
            </a:r>
            <a:r>
              <a:rPr lang="el-GR" sz="3200" b="1" dirty="0" smtClean="0">
                <a:solidFill>
                  <a:schemeClr val="dk1"/>
                </a:solidFill>
                <a:effectLst>
                  <a:outerShdw blurRad="38100" dist="38100" dir="2700000" algn="tl">
                    <a:srgbClr val="000000">
                      <a:alpha val="43137"/>
                    </a:srgbClr>
                  </a:outerShdw>
                </a:effectLst>
                <a:latin typeface="+mj-lt"/>
                <a:ea typeface="Arial Rounded"/>
                <a:cs typeface="Arial Rounded"/>
                <a:sym typeface="Arial Rounded"/>
              </a:rPr>
              <a:t> Μεθοδολογία συλλογής και επεξεργασίας δεδομένων </a:t>
            </a:r>
            <a:endParaRPr lang="en-US" sz="3200" b="1" dirty="0">
              <a:solidFill>
                <a:schemeClr val="dk1"/>
              </a:solidFill>
              <a:effectLst>
                <a:outerShdw blurRad="38100" dist="38100" dir="2700000" algn="tl">
                  <a:srgbClr val="000000">
                    <a:alpha val="43137"/>
                  </a:srgbClr>
                </a:outerShdw>
              </a:effectLst>
              <a:latin typeface="+mj-lt"/>
              <a:ea typeface="Arial Rounded"/>
              <a:cs typeface="Arial Rounded"/>
              <a:sym typeface="Arial Rounded"/>
            </a:endParaRPr>
          </a:p>
          <a:p>
            <a:pPr marL="0" marR="0" lvl="0" indent="0" algn="l" rtl="0">
              <a:lnSpc>
                <a:spcPct val="100000"/>
              </a:lnSpc>
              <a:spcBef>
                <a:spcPts val="0"/>
              </a:spcBef>
              <a:spcAft>
                <a:spcPts val="0"/>
              </a:spcAft>
              <a:buClr>
                <a:srgbClr val="000000"/>
              </a:buClr>
              <a:buSzPts val="4400"/>
              <a:buFont typeface="Arial Rounded"/>
              <a:buNone/>
            </a:pPr>
            <a:endParaRPr lang="en-US" sz="3600" dirty="0">
              <a:solidFill>
                <a:schemeClr val="dk1"/>
              </a:solidFill>
              <a:effectLst>
                <a:outerShdw blurRad="38100" dist="38100" dir="2700000" algn="tl">
                  <a:srgbClr val="000000">
                    <a:alpha val="43137"/>
                  </a:srgbClr>
                </a:outerShdw>
              </a:effectLst>
              <a:latin typeface="+mj-lt"/>
              <a:ea typeface="Arial Rounded"/>
              <a:cs typeface="Arial Rounded"/>
              <a:sym typeface="Arial Rounded"/>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272"/>
                                        </p:tgtEl>
                                        <p:attrNameLst>
                                          <p:attrName>style.visibility</p:attrName>
                                        </p:attrNameLst>
                                      </p:cBhvr>
                                      <p:to>
                                        <p:strVal val="visible"/>
                                      </p:to>
                                    </p:set>
                                    <p:animEffect transition="in" filter="fade">
                                      <p:cBhvr>
                                        <p:cTn id="7" dur="500"/>
                                        <p:tgtEl>
                                          <p:spTgt spid="2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269"/>
        <p:cNvGrpSpPr/>
        <p:nvPr/>
      </p:nvGrpSpPr>
      <p:grpSpPr>
        <a:xfrm>
          <a:off x="0" y="0"/>
          <a:ext cx="0" cy="0"/>
          <a:chOff x="0" y="0"/>
          <a:chExt cx="0" cy="0"/>
        </a:xfrm>
      </p:grpSpPr>
      <p:pic>
        <p:nvPicPr>
          <p:cNvPr id="270" name="Google Shape;270;g99f1de2ff6_0_142" descr="image.png"/>
          <p:cNvPicPr preferRelativeResize="0"/>
          <p:nvPr/>
        </p:nvPicPr>
        <p:blipFill rotWithShape="1">
          <a:blip r:embed="rId3">
            <a:alphaModFix/>
          </a:blip>
          <a:srcRect/>
          <a:stretch/>
        </p:blipFill>
        <p:spPr>
          <a:xfrm>
            <a:off x="293687" y="6243637"/>
            <a:ext cx="2303463" cy="501651"/>
          </a:xfrm>
          <a:prstGeom prst="rect">
            <a:avLst/>
          </a:prstGeom>
          <a:noFill/>
          <a:ln>
            <a:noFill/>
          </a:ln>
        </p:spPr>
      </p:pic>
      <p:pic>
        <p:nvPicPr>
          <p:cNvPr id="271" name="Google Shape;271;g99f1de2ff6_0_142" descr="image.png"/>
          <p:cNvPicPr preferRelativeResize="0"/>
          <p:nvPr/>
        </p:nvPicPr>
        <p:blipFill rotWithShape="1">
          <a:blip r:embed="rId4">
            <a:alphaModFix/>
          </a:blip>
          <a:srcRect/>
          <a:stretch/>
        </p:blipFill>
        <p:spPr>
          <a:xfrm>
            <a:off x="2705100" y="6289675"/>
            <a:ext cx="9193213" cy="506413"/>
          </a:xfrm>
          <a:prstGeom prst="rect">
            <a:avLst/>
          </a:prstGeom>
          <a:noFill/>
          <a:ln>
            <a:noFill/>
          </a:ln>
        </p:spPr>
      </p:pic>
      <p:pic>
        <p:nvPicPr>
          <p:cNvPr id="272" name="Google Shape;272;g99f1de2ff6_0_142" descr="image.png"/>
          <p:cNvPicPr preferRelativeResize="0"/>
          <p:nvPr/>
        </p:nvPicPr>
        <p:blipFill rotWithShape="1">
          <a:blip r:embed="rId5">
            <a:alphaModFix/>
          </a:blip>
          <a:srcRect/>
          <a:stretch/>
        </p:blipFill>
        <p:spPr>
          <a:xfrm>
            <a:off x="293687" y="438150"/>
            <a:ext cx="3902076" cy="1219200"/>
          </a:xfrm>
          <a:prstGeom prst="rect">
            <a:avLst/>
          </a:prstGeom>
          <a:noFill/>
          <a:ln>
            <a:noFill/>
          </a:ln>
        </p:spPr>
      </p:pic>
      <p:sp>
        <p:nvSpPr>
          <p:cNvPr id="274" name="Google Shape;274;g99f1de2ff6_0_142"/>
          <p:cNvSpPr txBox="1"/>
          <p:nvPr/>
        </p:nvSpPr>
        <p:spPr>
          <a:xfrm>
            <a:off x="613650" y="1914150"/>
            <a:ext cx="10964700" cy="4013700"/>
          </a:xfrm>
          <a:prstGeom prst="rect">
            <a:avLst/>
          </a:prstGeom>
          <a:noFill/>
          <a:ln>
            <a:noFill/>
          </a:ln>
        </p:spPr>
        <p:txBody>
          <a:bodyPr spcFirstLastPara="1" wrap="square" lIns="45700" tIns="45700" rIns="45700" bIns="45700" anchor="t" anchorCtr="0">
            <a:noAutofit/>
          </a:bodyPr>
          <a:lstStyle/>
          <a:p>
            <a:pPr>
              <a:lnSpc>
                <a:spcPct val="150000"/>
              </a:lnSpc>
              <a:defRPr/>
            </a:pPr>
            <a:r>
              <a:rPr kumimoji="0" lang="en-US" sz="2400" b="1" i="0" u="none" strike="noStrike" kern="0" cap="none" spc="0" normalizeH="0" baseline="0" noProof="0" dirty="0">
                <a:ln>
                  <a:noFill/>
                </a:ln>
                <a:solidFill>
                  <a:srgbClr val="000000"/>
                </a:solidFill>
                <a:effectLst/>
                <a:uLnTx/>
                <a:uFillTx/>
                <a:latin typeface="Arial" panose="020B0604020202020204" pitchFamily="34" charset="0"/>
                <a:ea typeface="Arial Rounded"/>
                <a:cs typeface="Arial" panose="020B0604020202020204" pitchFamily="34" charset="0"/>
                <a:sym typeface="Arial Rounded"/>
              </a:rPr>
              <a:t>2.2.3. </a:t>
            </a:r>
            <a:r>
              <a:rPr lang="el-GR" sz="2400" b="1" dirty="0" smtClean="0"/>
              <a:t>Επαλήθευση</a:t>
            </a:r>
            <a:endParaRPr lang="en-US" sz="1800" dirty="0"/>
          </a:p>
          <a:p>
            <a:pPr lvl="0" algn="just">
              <a:lnSpc>
                <a:spcPct val="120000"/>
              </a:lnSpc>
              <a:spcAft>
                <a:spcPts val="1000"/>
              </a:spcAft>
            </a:pPr>
            <a:endParaRPr lang="en-US" sz="2000" dirty="0">
              <a:ea typeface="Arial Rounded"/>
            </a:endParaRPr>
          </a:p>
          <a:p>
            <a:pPr lvl="0" algn="just">
              <a:lnSpc>
                <a:spcPct val="120000"/>
              </a:lnSpc>
              <a:spcAft>
                <a:spcPts val="1000"/>
              </a:spcAft>
            </a:pPr>
            <a:r>
              <a:rPr lang="el-GR" sz="2000" u="none" strike="noStrike" dirty="0" smtClean="0">
                <a:effectLst/>
                <a:latin typeface="Arial Rounded"/>
                <a:ea typeface="Arial Rounded"/>
                <a:cs typeface="Arial Rounded"/>
              </a:rPr>
              <a:t>Αξιολόγησε</a:t>
            </a:r>
            <a:r>
              <a:rPr lang="en-US" sz="2000" dirty="0" smtClean="0">
                <a:latin typeface="Arial Rounded"/>
                <a:ea typeface="Arial Rounded"/>
                <a:cs typeface="Arial Rounded"/>
              </a:rPr>
              <a:t>:</a:t>
            </a:r>
            <a:endParaRPr lang="en-US" sz="2000" dirty="0">
              <a:latin typeface="Arial Rounded"/>
              <a:ea typeface="Arial Rounded"/>
              <a:cs typeface="Arial Rounded"/>
            </a:endParaRPr>
          </a:p>
          <a:p>
            <a:pPr marL="285750" lvl="6" indent="-285750" algn="just">
              <a:lnSpc>
                <a:spcPct val="120000"/>
              </a:lnSpc>
              <a:spcAft>
                <a:spcPts val="1000"/>
              </a:spcAft>
              <a:buSzPct val="106000"/>
              <a:buFontTx/>
              <a:buChar char="●"/>
            </a:pPr>
            <a:r>
              <a:rPr lang="el-GR" sz="1800" dirty="0" smtClean="0"/>
              <a:t>Τη συνάφεια </a:t>
            </a:r>
            <a:r>
              <a:rPr lang="el-GR" sz="1800" dirty="0" smtClean="0"/>
              <a:t>μεταξύ του εργαλείου </a:t>
            </a:r>
            <a:r>
              <a:rPr lang="el-GR" sz="1800" dirty="0" smtClean="0"/>
              <a:t>μέτρησης και </a:t>
            </a:r>
            <a:r>
              <a:rPr lang="el-GR" sz="1800" dirty="0" smtClean="0"/>
              <a:t>των γνωστικών αναγκών της </a:t>
            </a:r>
            <a:r>
              <a:rPr lang="el-GR" sz="1800" dirty="0" smtClean="0"/>
              <a:t>έρευνας</a:t>
            </a:r>
            <a:r>
              <a:rPr lang="el-GR" sz="1800" dirty="0" smtClean="0">
                <a:latin typeface="Arial Rounded"/>
              </a:rPr>
              <a:t>.</a:t>
            </a:r>
            <a:endParaRPr lang="en-US" sz="1800" u="none" strike="noStrike" dirty="0">
              <a:effectLst/>
              <a:latin typeface="Arial Rounded"/>
              <a:ea typeface="Arial Rounded"/>
              <a:cs typeface="Arial Rounded"/>
            </a:endParaRPr>
          </a:p>
          <a:p>
            <a:pPr marL="285750" lvl="2" indent="-285750" algn="just">
              <a:lnSpc>
                <a:spcPct val="120000"/>
              </a:lnSpc>
              <a:spcAft>
                <a:spcPts val="1000"/>
              </a:spcAft>
              <a:buSzPct val="106000"/>
              <a:buFontTx/>
              <a:buChar char="●"/>
            </a:pPr>
            <a:r>
              <a:rPr lang="el-GR" sz="1800" dirty="0" smtClean="0">
                <a:latin typeface="Arial Rounded"/>
                <a:ea typeface="Arial Rounded"/>
                <a:cs typeface="Arial Rounded"/>
              </a:rPr>
              <a:t>τη λειτουργικότητα </a:t>
            </a:r>
            <a:r>
              <a:rPr lang="el-GR" sz="1800" dirty="0" smtClean="0">
                <a:latin typeface="Arial Rounded"/>
                <a:ea typeface="Arial Rounded"/>
                <a:cs typeface="Arial Rounded"/>
              </a:rPr>
              <a:t>ως εργαλείο </a:t>
            </a:r>
            <a:r>
              <a:rPr lang="el-GR" sz="1800" dirty="0" smtClean="0">
                <a:latin typeface="Arial Rounded"/>
                <a:ea typeface="Arial Rounded"/>
                <a:cs typeface="Arial Rounded"/>
              </a:rPr>
              <a:t>επικοινωνίας.</a:t>
            </a:r>
          </a:p>
          <a:p>
            <a:pPr marL="285750" lvl="2" indent="-285750" algn="just">
              <a:lnSpc>
                <a:spcPct val="120000"/>
              </a:lnSpc>
              <a:spcAft>
                <a:spcPts val="1000"/>
              </a:spcAft>
              <a:buSzPct val="106000"/>
              <a:buFontTx/>
              <a:buChar char="●"/>
            </a:pPr>
            <a:r>
              <a:rPr lang="el-GR" sz="1800" dirty="0" smtClean="0">
                <a:latin typeface="Arial Rounded"/>
                <a:ea typeface="Arial Rounded"/>
                <a:cs typeface="Arial Rounded"/>
              </a:rPr>
              <a:t>τη </a:t>
            </a:r>
            <a:r>
              <a:rPr lang="el-GR" sz="1800" dirty="0" smtClean="0">
                <a:latin typeface="Arial Rounded"/>
                <a:ea typeface="Arial Rounded"/>
                <a:cs typeface="Arial Rounded"/>
              </a:rPr>
              <a:t>λειτουργικότητα</a:t>
            </a:r>
            <a:r>
              <a:rPr lang="en-US" sz="1800" u="none" strike="noStrike" dirty="0" smtClean="0">
                <a:effectLst/>
                <a:latin typeface="Arial Rounded"/>
                <a:ea typeface="Arial Rounded"/>
                <a:cs typeface="Arial Rounded"/>
              </a:rPr>
              <a:t> </a:t>
            </a:r>
            <a:r>
              <a:rPr lang="el-GR" sz="1800" dirty="0" smtClean="0">
                <a:latin typeface="Arial Rounded"/>
                <a:ea typeface="Arial Rounded"/>
                <a:cs typeface="Arial Rounded"/>
              </a:rPr>
              <a:t>ως χρήσιμο εργαλείο για τον ερευνητή</a:t>
            </a:r>
            <a:r>
              <a:rPr lang="en-US" sz="1800" u="none" strike="noStrike" dirty="0" smtClean="0">
                <a:effectLst/>
                <a:latin typeface="Arial Rounded"/>
                <a:ea typeface="Arial Rounded"/>
                <a:cs typeface="Arial Rounded"/>
              </a:rPr>
              <a:t>.</a:t>
            </a:r>
            <a:endParaRPr lang="en-US" sz="1800" u="none" strike="noStrike" dirty="0">
              <a:effectLst/>
              <a:latin typeface="Arial Rounded"/>
              <a:ea typeface="Arial Rounded"/>
              <a:cs typeface="Arial Rounded"/>
            </a:endParaRPr>
          </a:p>
          <a:p>
            <a:pPr lvl="0" algn="just">
              <a:lnSpc>
                <a:spcPct val="120000"/>
              </a:lnSpc>
              <a:spcAft>
                <a:spcPts val="1000"/>
              </a:spcAft>
            </a:pPr>
            <a:endParaRPr lang="en-US" sz="1800" dirty="0">
              <a:latin typeface="Arial Rounded"/>
              <a:ea typeface="Arial Rounded"/>
              <a:cs typeface="Arial Rounded"/>
            </a:endParaRPr>
          </a:p>
          <a:p>
            <a:pPr algn="just">
              <a:lnSpc>
                <a:spcPct val="120000"/>
              </a:lnSpc>
              <a:spcAft>
                <a:spcPts val="1000"/>
              </a:spcAft>
            </a:pPr>
            <a:r>
              <a:rPr lang="el-GR" sz="1800" dirty="0" smtClean="0">
                <a:latin typeface="Arial Rounded"/>
                <a:ea typeface="Arial Rounded"/>
                <a:cs typeface="Arial Rounded"/>
              </a:rPr>
              <a:t>Πραγματοποιείται </a:t>
            </a:r>
            <a:r>
              <a:rPr lang="el-GR" sz="1800" dirty="0" smtClean="0">
                <a:latin typeface="Arial Rounded"/>
                <a:ea typeface="Arial Rounded"/>
                <a:cs typeface="Arial Rounded"/>
              </a:rPr>
              <a:t>συνήθως μέσω </a:t>
            </a:r>
            <a:r>
              <a:rPr lang="el-GR" sz="1800" b="1" dirty="0" smtClean="0">
                <a:latin typeface="Arial Rounded"/>
                <a:ea typeface="Arial Rounded"/>
                <a:cs typeface="Arial Rounded"/>
              </a:rPr>
              <a:t>πιλοτικής μελέτης</a:t>
            </a:r>
            <a:r>
              <a:rPr lang="el-GR" sz="1800" dirty="0" smtClean="0">
                <a:latin typeface="Arial Rounded"/>
                <a:ea typeface="Arial Rounded"/>
                <a:cs typeface="Arial Rounded"/>
              </a:rPr>
              <a:t>, όπου το ερωτηματολόγιο χορηγείται αρχικά σε αιτιολογημένο δείγμα</a:t>
            </a:r>
            <a:r>
              <a:rPr lang="en-US" sz="1800" u="none" strike="noStrike" dirty="0" smtClean="0">
                <a:effectLst/>
                <a:latin typeface="Arial Rounded"/>
                <a:ea typeface="Arial Rounded"/>
                <a:cs typeface="Arial Rounded"/>
              </a:rPr>
              <a:t>. </a:t>
            </a:r>
            <a:endParaRPr lang="it-IT" sz="1800" u="none" strike="noStrike" dirty="0">
              <a:effectLst/>
              <a:latin typeface="Calibri" panose="020F0502020204030204" pitchFamily="34" charset="0"/>
              <a:ea typeface="Calibri" panose="020F0502020204030204" pitchFamily="34" charset="0"/>
            </a:endParaRPr>
          </a:p>
        </p:txBody>
      </p:sp>
      <p:sp>
        <p:nvSpPr>
          <p:cNvPr id="7" name="Google Shape;273;g99f1de2ff6_0_142">
            <a:extLst>
              <a:ext uri="{FF2B5EF4-FFF2-40B4-BE49-F238E27FC236}">
                <a16:creationId xmlns:a16="http://schemas.microsoft.com/office/drawing/2014/main" xmlns="" id="{4F67CF49-B3C9-4547-B8F3-BA77C5389037}"/>
              </a:ext>
            </a:extLst>
          </p:cNvPr>
          <p:cNvSpPr txBox="1"/>
          <p:nvPr/>
        </p:nvSpPr>
        <p:spPr>
          <a:xfrm>
            <a:off x="4195763" y="438150"/>
            <a:ext cx="7322400" cy="1476000"/>
          </a:xfrm>
          <a:prstGeom prst="rect">
            <a:avLst/>
          </a:prstGeom>
          <a:noFill/>
          <a:ln>
            <a:noFill/>
          </a:ln>
        </p:spPr>
        <p:txBody>
          <a:bodyPr spcFirstLastPara="1" wrap="square" lIns="45700" tIns="45700" rIns="45700" bIns="45700" anchor="t" anchorCtr="0">
            <a:noAutofit/>
          </a:bodyPr>
          <a:lstStyle/>
          <a:p>
            <a:pPr algn="r">
              <a:lnSpc>
                <a:spcPct val="150000"/>
              </a:lnSpc>
              <a:buClr>
                <a:schemeClr val="dk1"/>
              </a:buClr>
              <a:buSzPts val="1100"/>
            </a:pPr>
            <a:r>
              <a:rPr lang="en-US" sz="3200" b="1" dirty="0" smtClean="0">
                <a:solidFill>
                  <a:schemeClr val="dk1"/>
                </a:solidFill>
                <a:effectLst>
                  <a:outerShdw blurRad="38100" dist="38100" dir="2700000" algn="tl">
                    <a:srgbClr val="000000">
                      <a:alpha val="43137"/>
                    </a:srgbClr>
                  </a:outerShdw>
                </a:effectLst>
                <a:latin typeface="+mj-lt"/>
                <a:ea typeface="Arial Rounded"/>
                <a:cs typeface="Arial Rounded"/>
                <a:sym typeface="Arial Rounded"/>
              </a:rPr>
              <a:t>2</a:t>
            </a:r>
            <a:r>
              <a:rPr lang="en-US" sz="3200" b="1" dirty="0">
                <a:solidFill>
                  <a:schemeClr val="dk1"/>
                </a:solidFill>
                <a:effectLst>
                  <a:outerShdw blurRad="38100" dist="38100" dir="2700000" algn="tl">
                    <a:srgbClr val="000000">
                      <a:alpha val="43137"/>
                    </a:srgbClr>
                  </a:outerShdw>
                </a:effectLst>
                <a:latin typeface="+mj-lt"/>
                <a:ea typeface="Arial Rounded"/>
                <a:cs typeface="Arial Rounded"/>
                <a:sym typeface="Arial Rounded"/>
              </a:rPr>
              <a:t>.  	</a:t>
            </a:r>
            <a:r>
              <a:rPr lang="el-GR" sz="3200" b="1" dirty="0" smtClean="0">
                <a:solidFill>
                  <a:schemeClr val="dk1"/>
                </a:solidFill>
                <a:effectLst>
                  <a:outerShdw blurRad="38100" dist="38100" dir="2700000" algn="tl">
                    <a:srgbClr val="000000">
                      <a:alpha val="43137"/>
                    </a:srgbClr>
                  </a:outerShdw>
                </a:effectLst>
                <a:latin typeface="+mj-lt"/>
                <a:ea typeface="Arial Rounded"/>
                <a:cs typeface="Arial Rounded"/>
                <a:sym typeface="Arial Rounded"/>
              </a:rPr>
              <a:t> Μεθοδολογία συλλογής και επεξεργασίας δεδομένων </a:t>
            </a:r>
            <a:endParaRPr lang="en-US" sz="3200" b="1" dirty="0">
              <a:solidFill>
                <a:schemeClr val="dk1"/>
              </a:solidFill>
              <a:effectLst>
                <a:outerShdw blurRad="38100" dist="38100" dir="2700000" algn="tl">
                  <a:srgbClr val="000000">
                    <a:alpha val="43137"/>
                  </a:srgbClr>
                </a:outerShdw>
              </a:effectLst>
              <a:latin typeface="+mj-lt"/>
              <a:ea typeface="Arial Rounded"/>
              <a:cs typeface="Arial Rounded"/>
              <a:sym typeface="Arial Rounded"/>
            </a:endParaRPr>
          </a:p>
          <a:p>
            <a:pPr marL="0" marR="0" lvl="0" indent="0" algn="l" rtl="0">
              <a:lnSpc>
                <a:spcPct val="100000"/>
              </a:lnSpc>
              <a:spcBef>
                <a:spcPts val="0"/>
              </a:spcBef>
              <a:spcAft>
                <a:spcPts val="0"/>
              </a:spcAft>
              <a:buClr>
                <a:srgbClr val="000000"/>
              </a:buClr>
              <a:buSzPts val="4400"/>
              <a:buFont typeface="Arial Rounded"/>
              <a:buNone/>
            </a:pPr>
            <a:endParaRPr lang="en-US" sz="3600" dirty="0">
              <a:solidFill>
                <a:schemeClr val="dk1"/>
              </a:solidFill>
              <a:effectLst>
                <a:outerShdw blurRad="38100" dist="38100" dir="2700000" algn="tl">
                  <a:srgbClr val="000000">
                    <a:alpha val="43137"/>
                  </a:srgbClr>
                </a:outerShdw>
              </a:effectLst>
              <a:latin typeface="+mj-lt"/>
              <a:ea typeface="Arial Rounded"/>
              <a:cs typeface="Arial Rounded"/>
              <a:sym typeface="Arial Rounded"/>
            </a:endParaRPr>
          </a:p>
        </p:txBody>
      </p:sp>
    </p:spTree>
    <p:extLst>
      <p:ext uri="{BB962C8B-B14F-4D97-AF65-F5344CB8AC3E}">
        <p14:creationId xmlns:p14="http://schemas.microsoft.com/office/powerpoint/2010/main" xmlns="" val="29383163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272"/>
                                        </p:tgtEl>
                                        <p:attrNameLst>
                                          <p:attrName>style.visibility</p:attrName>
                                        </p:attrNameLst>
                                      </p:cBhvr>
                                      <p:to>
                                        <p:strVal val="visible"/>
                                      </p:to>
                                    </p:set>
                                    <p:animEffect transition="in" filter="fade">
                                      <p:cBhvr>
                                        <p:cTn id="7" dur="500"/>
                                        <p:tgtEl>
                                          <p:spTgt spid="2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278"/>
        <p:cNvGrpSpPr/>
        <p:nvPr/>
      </p:nvGrpSpPr>
      <p:grpSpPr>
        <a:xfrm>
          <a:off x="0" y="0"/>
          <a:ext cx="0" cy="0"/>
          <a:chOff x="0" y="0"/>
          <a:chExt cx="0" cy="0"/>
        </a:xfrm>
      </p:grpSpPr>
      <p:pic>
        <p:nvPicPr>
          <p:cNvPr id="280" name="Google Shape;280;g5363c714d0_0_18" descr="image.png"/>
          <p:cNvPicPr preferRelativeResize="0"/>
          <p:nvPr/>
        </p:nvPicPr>
        <p:blipFill rotWithShape="1">
          <a:blip r:embed="rId3">
            <a:alphaModFix/>
          </a:blip>
          <a:srcRect/>
          <a:stretch/>
        </p:blipFill>
        <p:spPr>
          <a:xfrm>
            <a:off x="293687" y="6243637"/>
            <a:ext cx="2303463" cy="501651"/>
          </a:xfrm>
          <a:prstGeom prst="rect">
            <a:avLst/>
          </a:prstGeom>
          <a:noFill/>
          <a:ln>
            <a:noFill/>
          </a:ln>
        </p:spPr>
      </p:pic>
      <p:pic>
        <p:nvPicPr>
          <p:cNvPr id="281" name="Google Shape;281;g5363c714d0_0_18" descr="image.png"/>
          <p:cNvPicPr preferRelativeResize="0"/>
          <p:nvPr/>
        </p:nvPicPr>
        <p:blipFill rotWithShape="1">
          <a:blip r:embed="rId4">
            <a:alphaModFix/>
          </a:blip>
          <a:srcRect/>
          <a:stretch/>
        </p:blipFill>
        <p:spPr>
          <a:xfrm>
            <a:off x="2705100" y="6289675"/>
            <a:ext cx="9193213" cy="506413"/>
          </a:xfrm>
          <a:prstGeom prst="rect">
            <a:avLst/>
          </a:prstGeom>
          <a:noFill/>
          <a:ln>
            <a:noFill/>
          </a:ln>
        </p:spPr>
      </p:pic>
      <p:pic>
        <p:nvPicPr>
          <p:cNvPr id="282" name="Google Shape;282;g5363c714d0_0_18" descr="image.png"/>
          <p:cNvPicPr preferRelativeResize="0"/>
          <p:nvPr/>
        </p:nvPicPr>
        <p:blipFill rotWithShape="1">
          <a:blip r:embed="rId5">
            <a:alphaModFix/>
          </a:blip>
          <a:srcRect/>
          <a:stretch/>
        </p:blipFill>
        <p:spPr>
          <a:xfrm>
            <a:off x="293687" y="555625"/>
            <a:ext cx="3902076" cy="1219200"/>
          </a:xfrm>
          <a:prstGeom prst="rect">
            <a:avLst/>
          </a:prstGeom>
          <a:noFill/>
          <a:ln>
            <a:noFill/>
          </a:ln>
        </p:spPr>
      </p:pic>
      <p:sp>
        <p:nvSpPr>
          <p:cNvPr id="283" name="Google Shape;283;g5363c714d0_0_18"/>
          <p:cNvSpPr txBox="1"/>
          <p:nvPr/>
        </p:nvSpPr>
        <p:spPr>
          <a:xfrm>
            <a:off x="471800" y="1896992"/>
            <a:ext cx="10847700" cy="523200"/>
          </a:xfrm>
          <a:prstGeom prst="rect">
            <a:avLst/>
          </a:prstGeom>
          <a:noFill/>
          <a:ln>
            <a:noFill/>
          </a:ln>
        </p:spPr>
        <p:txBody>
          <a:bodyPr spcFirstLastPara="1" wrap="square" lIns="45700" tIns="45700" rIns="45700" bIns="45700" anchor="t" anchorCtr="0">
            <a:noAutofit/>
          </a:bodyPr>
          <a:lstStyle/>
          <a:p>
            <a:pPr lvl="0">
              <a:buSzPts val="2800"/>
            </a:pPr>
            <a:r>
              <a:rPr lang="en-US" sz="2800" b="1" dirty="0">
                <a:latin typeface="Arial" panose="020B0604020202020204" pitchFamily="34" charset="0"/>
                <a:ea typeface="Arial Rounded"/>
                <a:cs typeface="Arial" panose="020B0604020202020204" pitchFamily="34" charset="0"/>
                <a:sym typeface="Arial Rounded"/>
              </a:rPr>
              <a:t>2</a:t>
            </a:r>
            <a:r>
              <a:rPr lang="en-US" sz="2800" b="1" i="0" u="none" strike="noStrike" cap="none" dirty="0">
                <a:solidFill>
                  <a:srgbClr val="000000"/>
                </a:solidFill>
                <a:latin typeface="Arial" panose="020B0604020202020204" pitchFamily="34" charset="0"/>
                <a:ea typeface="Arial Rounded"/>
                <a:cs typeface="Arial" panose="020B0604020202020204" pitchFamily="34" charset="0"/>
                <a:sym typeface="Arial Rounded"/>
              </a:rPr>
              <a:t>.</a:t>
            </a:r>
            <a:r>
              <a:rPr lang="en-US" sz="2800" b="1" dirty="0">
                <a:latin typeface="Arial" panose="020B0604020202020204" pitchFamily="34" charset="0"/>
                <a:ea typeface="Arial Rounded"/>
                <a:cs typeface="Arial" panose="020B0604020202020204" pitchFamily="34" charset="0"/>
                <a:sym typeface="Arial Rounded"/>
              </a:rPr>
              <a:t>3</a:t>
            </a:r>
            <a:r>
              <a:rPr lang="en-US" sz="2800" b="1" i="0" u="none" strike="noStrike" cap="none" dirty="0">
                <a:solidFill>
                  <a:srgbClr val="000000"/>
                </a:solidFill>
                <a:latin typeface="Arial" panose="020B0604020202020204" pitchFamily="34" charset="0"/>
                <a:ea typeface="Arial Rounded"/>
                <a:cs typeface="Arial" panose="020B0604020202020204" pitchFamily="34" charset="0"/>
                <a:sym typeface="Arial Rounded"/>
              </a:rPr>
              <a:t> </a:t>
            </a:r>
            <a:r>
              <a:rPr lang="el-GR" sz="2800" b="1" dirty="0" smtClean="0"/>
              <a:t>Ανάλυση δεδομένων με χρήση του πίνακα </a:t>
            </a:r>
            <a:r>
              <a:rPr lang="en-US" sz="2800" b="1" dirty="0" smtClean="0"/>
              <a:t>Pivot </a:t>
            </a:r>
            <a:r>
              <a:rPr lang="el-GR" sz="2800" b="1" dirty="0" smtClean="0"/>
              <a:t>στο </a:t>
            </a:r>
            <a:r>
              <a:rPr lang="en-US" sz="2800" b="1" dirty="0" smtClean="0"/>
              <a:t>Excel</a:t>
            </a:r>
            <a:endParaRPr sz="2800" b="1" i="0" u="none" strike="noStrike" cap="none" dirty="0">
              <a:solidFill>
                <a:srgbClr val="000000"/>
              </a:solidFill>
              <a:latin typeface="Arial" panose="020B0604020202020204" pitchFamily="34" charset="0"/>
              <a:ea typeface="Arial Rounded"/>
              <a:cs typeface="Arial" panose="020B0604020202020204" pitchFamily="34" charset="0"/>
              <a:sym typeface="Arial Rounded"/>
            </a:endParaRPr>
          </a:p>
        </p:txBody>
      </p:sp>
      <p:sp>
        <p:nvSpPr>
          <p:cNvPr id="284" name="Google Shape;284;g5363c714d0_0_18"/>
          <p:cNvSpPr txBox="1"/>
          <p:nvPr/>
        </p:nvSpPr>
        <p:spPr>
          <a:xfrm>
            <a:off x="471800" y="2260520"/>
            <a:ext cx="11720200" cy="1959784"/>
          </a:xfrm>
          <a:prstGeom prst="rect">
            <a:avLst/>
          </a:prstGeom>
          <a:noFill/>
          <a:ln>
            <a:noFill/>
          </a:ln>
        </p:spPr>
        <p:txBody>
          <a:bodyPr spcFirstLastPara="1" wrap="square" lIns="91425" tIns="91425" rIns="91425" bIns="91425" anchor="t" anchorCtr="0">
            <a:noAutofit/>
          </a:bodyPr>
          <a:lstStyle/>
          <a:p>
            <a:pPr>
              <a:lnSpc>
                <a:spcPct val="120000"/>
              </a:lnSpc>
            </a:pPr>
            <a:r>
              <a:rPr lang="el-GR" sz="1900" dirty="0" smtClean="0"/>
              <a:t>Οι (συγκεντρωτικοί) πίνακες </a:t>
            </a:r>
            <a:r>
              <a:rPr lang="el-GR" sz="1900" dirty="0" err="1" smtClean="0"/>
              <a:t>Pivot</a:t>
            </a:r>
            <a:r>
              <a:rPr lang="el-GR" sz="1900" dirty="0" smtClean="0"/>
              <a:t> είναι διαδραστικοί πίνακες που επιτρέπουν στον χρήστη να ομαδοποιεί και να συνοψίζει μεγάλες ποσότητες δεδομένων σε πιο περιεκτική μορφή. Οι συγκεντρωτικοί πίνακες δημιουργούνται από μια λίστα δεδομένων χρησιμοποιώντας μερικές κλασικές συναρτήσεις του Excel, όπως άθροισμα, μέσος όρος, ελάχιστο, μέγιστο. Σε αυτό το μάθημα θα χρησιμοποιήσουμε μια προσομοιωμένη έρευνα, σχεδιασμένη σαν να συλλέχθηκαν τα δεδομένα στην περιοχή της Απουλίας</a:t>
            </a:r>
            <a:r>
              <a:rPr lang="en-US" sz="1900" dirty="0" smtClean="0"/>
              <a:t>.</a:t>
            </a:r>
            <a:endParaRPr sz="1900" dirty="0"/>
          </a:p>
        </p:txBody>
      </p:sp>
      <p:pic>
        <p:nvPicPr>
          <p:cNvPr id="4" name="Picture 3">
            <a:extLst>
              <a:ext uri="{FF2B5EF4-FFF2-40B4-BE49-F238E27FC236}">
                <a16:creationId xmlns:a16="http://schemas.microsoft.com/office/drawing/2014/main" xmlns="" id="{191ABBB6-CF79-442B-A108-6B55C1F85E15}"/>
              </a:ext>
            </a:extLst>
          </p:cNvPr>
          <p:cNvPicPr>
            <a:picLocks noChangeAspect="1"/>
          </p:cNvPicPr>
          <p:nvPr/>
        </p:nvPicPr>
        <p:blipFill rotWithShape="1">
          <a:blip r:embed="rId6"/>
          <a:srcRect b="22382"/>
          <a:stretch/>
        </p:blipFill>
        <p:spPr>
          <a:xfrm>
            <a:off x="2321170" y="4171825"/>
            <a:ext cx="7709178" cy="2021450"/>
          </a:xfrm>
          <a:prstGeom prst="rect">
            <a:avLst/>
          </a:prstGeom>
        </p:spPr>
      </p:pic>
      <p:sp>
        <p:nvSpPr>
          <p:cNvPr id="9" name="Google Shape;273;g99f1de2ff6_0_142">
            <a:extLst>
              <a:ext uri="{FF2B5EF4-FFF2-40B4-BE49-F238E27FC236}">
                <a16:creationId xmlns:a16="http://schemas.microsoft.com/office/drawing/2014/main" xmlns="" id="{4F67CF49-B3C9-4547-B8F3-BA77C5389037}"/>
              </a:ext>
            </a:extLst>
          </p:cNvPr>
          <p:cNvSpPr txBox="1"/>
          <p:nvPr/>
        </p:nvSpPr>
        <p:spPr>
          <a:xfrm>
            <a:off x="4195763" y="339674"/>
            <a:ext cx="7322400" cy="1476000"/>
          </a:xfrm>
          <a:prstGeom prst="rect">
            <a:avLst/>
          </a:prstGeom>
          <a:noFill/>
          <a:ln>
            <a:noFill/>
          </a:ln>
        </p:spPr>
        <p:txBody>
          <a:bodyPr spcFirstLastPara="1" wrap="square" lIns="45700" tIns="45700" rIns="45700" bIns="45700" anchor="t" anchorCtr="0">
            <a:noAutofit/>
          </a:bodyPr>
          <a:lstStyle/>
          <a:p>
            <a:pPr algn="r">
              <a:lnSpc>
                <a:spcPct val="150000"/>
              </a:lnSpc>
              <a:buClr>
                <a:schemeClr val="dk1"/>
              </a:buClr>
              <a:buSzPts val="1100"/>
            </a:pPr>
            <a:r>
              <a:rPr lang="en-US" sz="3200" b="1" dirty="0" smtClean="0">
                <a:solidFill>
                  <a:schemeClr val="dk1"/>
                </a:solidFill>
                <a:effectLst>
                  <a:outerShdw blurRad="38100" dist="38100" dir="2700000" algn="tl">
                    <a:srgbClr val="000000">
                      <a:alpha val="43137"/>
                    </a:srgbClr>
                  </a:outerShdw>
                </a:effectLst>
                <a:latin typeface="+mj-lt"/>
                <a:ea typeface="Arial Rounded"/>
                <a:cs typeface="Arial Rounded"/>
                <a:sym typeface="Arial Rounded"/>
              </a:rPr>
              <a:t>2</a:t>
            </a:r>
            <a:r>
              <a:rPr lang="en-US" sz="3200" b="1" dirty="0">
                <a:solidFill>
                  <a:schemeClr val="dk1"/>
                </a:solidFill>
                <a:effectLst>
                  <a:outerShdw blurRad="38100" dist="38100" dir="2700000" algn="tl">
                    <a:srgbClr val="000000">
                      <a:alpha val="43137"/>
                    </a:srgbClr>
                  </a:outerShdw>
                </a:effectLst>
                <a:latin typeface="+mj-lt"/>
                <a:ea typeface="Arial Rounded"/>
                <a:cs typeface="Arial Rounded"/>
                <a:sym typeface="Arial Rounded"/>
              </a:rPr>
              <a:t>.  	</a:t>
            </a:r>
            <a:r>
              <a:rPr lang="el-GR" sz="3200" b="1" dirty="0" smtClean="0">
                <a:solidFill>
                  <a:schemeClr val="dk1"/>
                </a:solidFill>
                <a:effectLst>
                  <a:outerShdw blurRad="38100" dist="38100" dir="2700000" algn="tl">
                    <a:srgbClr val="000000">
                      <a:alpha val="43137"/>
                    </a:srgbClr>
                  </a:outerShdw>
                </a:effectLst>
                <a:latin typeface="+mj-lt"/>
                <a:ea typeface="Arial Rounded"/>
                <a:cs typeface="Arial Rounded"/>
                <a:sym typeface="Arial Rounded"/>
              </a:rPr>
              <a:t> Μεθοδολογία συλλογής και επεξεργασίας δεδομένων </a:t>
            </a:r>
            <a:endParaRPr lang="en-US" sz="3200" b="1" dirty="0">
              <a:solidFill>
                <a:schemeClr val="dk1"/>
              </a:solidFill>
              <a:effectLst>
                <a:outerShdw blurRad="38100" dist="38100" dir="2700000" algn="tl">
                  <a:srgbClr val="000000">
                    <a:alpha val="43137"/>
                  </a:srgbClr>
                </a:outerShdw>
              </a:effectLst>
              <a:latin typeface="+mj-lt"/>
              <a:ea typeface="Arial Rounded"/>
              <a:cs typeface="Arial Rounded"/>
              <a:sym typeface="Arial Rounded"/>
            </a:endParaRPr>
          </a:p>
          <a:p>
            <a:pPr marL="0" marR="0" lvl="0" indent="0" algn="l" rtl="0">
              <a:lnSpc>
                <a:spcPct val="100000"/>
              </a:lnSpc>
              <a:spcBef>
                <a:spcPts val="0"/>
              </a:spcBef>
              <a:spcAft>
                <a:spcPts val="0"/>
              </a:spcAft>
              <a:buClr>
                <a:srgbClr val="000000"/>
              </a:buClr>
              <a:buSzPts val="4400"/>
              <a:buFont typeface="Arial Rounded"/>
              <a:buNone/>
            </a:pPr>
            <a:endParaRPr lang="en-US" sz="3600" dirty="0">
              <a:solidFill>
                <a:schemeClr val="dk1"/>
              </a:solidFill>
              <a:effectLst>
                <a:outerShdw blurRad="38100" dist="38100" dir="2700000" algn="tl">
                  <a:srgbClr val="000000">
                    <a:alpha val="43137"/>
                  </a:srgbClr>
                </a:outerShdw>
              </a:effectLst>
              <a:latin typeface="+mj-lt"/>
              <a:ea typeface="Arial Rounded"/>
              <a:cs typeface="Arial Rounded"/>
              <a:sym typeface="Arial Rounded"/>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282"/>
                                        </p:tgtEl>
                                        <p:attrNameLst>
                                          <p:attrName>style.visibility</p:attrName>
                                        </p:attrNameLst>
                                      </p:cBhvr>
                                      <p:to>
                                        <p:strVal val="visible"/>
                                      </p:to>
                                    </p:set>
                                    <p:animEffect transition="in" filter="fade">
                                      <p:cBhvr>
                                        <p:cTn id="7" dur="500"/>
                                        <p:tgtEl>
                                          <p:spTgt spid="28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51"/>
        <p:cNvGrpSpPr/>
        <p:nvPr/>
      </p:nvGrpSpPr>
      <p:grpSpPr>
        <a:xfrm>
          <a:off x="0" y="0"/>
          <a:ext cx="0" cy="0"/>
          <a:chOff x="0" y="0"/>
          <a:chExt cx="0" cy="0"/>
        </a:xfrm>
      </p:grpSpPr>
      <p:pic>
        <p:nvPicPr>
          <p:cNvPr id="52" name="Google Shape;52;g53637bb0de_1_2" descr="image.png"/>
          <p:cNvPicPr preferRelativeResize="0"/>
          <p:nvPr/>
        </p:nvPicPr>
        <p:blipFill rotWithShape="1">
          <a:blip r:embed="rId3">
            <a:alphaModFix/>
          </a:blip>
          <a:srcRect/>
          <a:stretch/>
        </p:blipFill>
        <p:spPr>
          <a:xfrm>
            <a:off x="293687" y="6243637"/>
            <a:ext cx="2303463" cy="501651"/>
          </a:xfrm>
          <a:prstGeom prst="rect">
            <a:avLst/>
          </a:prstGeom>
          <a:noFill/>
          <a:ln>
            <a:noFill/>
          </a:ln>
        </p:spPr>
      </p:pic>
      <p:pic>
        <p:nvPicPr>
          <p:cNvPr id="53" name="Google Shape;53;g53637bb0de_1_2" descr="image.png"/>
          <p:cNvPicPr preferRelativeResize="0"/>
          <p:nvPr/>
        </p:nvPicPr>
        <p:blipFill rotWithShape="1">
          <a:blip r:embed="rId4">
            <a:alphaModFix/>
          </a:blip>
          <a:srcRect/>
          <a:stretch/>
        </p:blipFill>
        <p:spPr>
          <a:xfrm>
            <a:off x="2705100" y="6289675"/>
            <a:ext cx="9193213" cy="506413"/>
          </a:xfrm>
          <a:prstGeom prst="rect">
            <a:avLst/>
          </a:prstGeom>
          <a:noFill/>
          <a:ln>
            <a:noFill/>
          </a:ln>
        </p:spPr>
      </p:pic>
      <p:pic>
        <p:nvPicPr>
          <p:cNvPr id="54" name="Google Shape;54;g53637bb0de_1_2" descr="image.png"/>
          <p:cNvPicPr preferRelativeResize="0"/>
          <p:nvPr/>
        </p:nvPicPr>
        <p:blipFill rotWithShape="1">
          <a:blip r:embed="rId5">
            <a:alphaModFix/>
          </a:blip>
          <a:srcRect/>
          <a:stretch/>
        </p:blipFill>
        <p:spPr>
          <a:xfrm>
            <a:off x="293687" y="438150"/>
            <a:ext cx="3902076" cy="1219200"/>
          </a:xfrm>
          <a:prstGeom prst="rect">
            <a:avLst/>
          </a:prstGeom>
          <a:noFill/>
          <a:ln>
            <a:noFill/>
          </a:ln>
        </p:spPr>
      </p:pic>
      <p:sp>
        <p:nvSpPr>
          <p:cNvPr id="55" name="Google Shape;55;g53637bb0de_1_2"/>
          <p:cNvSpPr txBox="1"/>
          <p:nvPr/>
        </p:nvSpPr>
        <p:spPr>
          <a:xfrm>
            <a:off x="4195763" y="438150"/>
            <a:ext cx="7564828" cy="1536000"/>
          </a:xfrm>
          <a:prstGeom prst="rect">
            <a:avLst/>
          </a:prstGeom>
          <a:noFill/>
          <a:ln>
            <a:noFill/>
          </a:ln>
        </p:spPr>
        <p:txBody>
          <a:bodyPr spcFirstLastPara="1" wrap="square" lIns="45700" tIns="45700" rIns="45700" bIns="45700" anchor="t" anchorCtr="0">
            <a:noAutofit/>
          </a:bodyPr>
          <a:lstStyle/>
          <a:p>
            <a:pPr algn="r">
              <a:lnSpc>
                <a:spcPct val="150000"/>
              </a:lnSpc>
              <a:buClr>
                <a:schemeClr val="dk1"/>
              </a:buClr>
              <a:buSzPts val="1100"/>
            </a:pPr>
            <a:r>
              <a:rPr lang="en-US" sz="3200" b="1" dirty="0" smtClean="0">
                <a:solidFill>
                  <a:schemeClr val="dk1"/>
                </a:solidFill>
                <a:effectLst>
                  <a:outerShdw blurRad="38100" dist="38100" dir="2700000" algn="tl">
                    <a:srgbClr val="000000">
                      <a:alpha val="43137"/>
                    </a:srgbClr>
                  </a:outerShdw>
                </a:effectLst>
                <a:latin typeface="+mj-lt"/>
                <a:ea typeface="Arial Rounded"/>
                <a:cs typeface="Arial Rounded"/>
                <a:sym typeface="Arial Rounded"/>
              </a:rPr>
              <a:t>1</a:t>
            </a:r>
            <a:r>
              <a:rPr lang="en-US" sz="3200" b="1" dirty="0">
                <a:solidFill>
                  <a:schemeClr val="dk1"/>
                </a:solidFill>
                <a:effectLst>
                  <a:outerShdw blurRad="38100" dist="38100" dir="2700000" algn="tl">
                    <a:srgbClr val="000000">
                      <a:alpha val="43137"/>
                    </a:srgbClr>
                  </a:outerShdw>
                </a:effectLst>
                <a:latin typeface="+mj-lt"/>
                <a:ea typeface="Arial Rounded"/>
                <a:cs typeface="Arial Rounded"/>
                <a:sym typeface="Arial Rounded"/>
              </a:rPr>
              <a:t>.  	</a:t>
            </a:r>
            <a:r>
              <a:rPr lang="el-GR" sz="3200" b="1" dirty="0" smtClean="0">
                <a:solidFill>
                  <a:schemeClr val="dk1"/>
                </a:solidFill>
                <a:effectLst>
                  <a:outerShdw blurRad="38100" dist="38100" dir="2700000" algn="tl">
                    <a:srgbClr val="000000">
                      <a:alpha val="43137"/>
                    </a:srgbClr>
                  </a:outerShdw>
                </a:effectLst>
                <a:latin typeface="+mj-lt"/>
                <a:ea typeface="Arial Rounded"/>
                <a:cs typeface="Arial Rounded"/>
                <a:sym typeface="Arial Rounded"/>
              </a:rPr>
              <a:t>Αποκωδικοποιώντας την περιοχή: ανάγκες και ευκαιρίες</a:t>
            </a:r>
            <a:endParaRPr sz="3600" dirty="0">
              <a:solidFill>
                <a:schemeClr val="dk1"/>
              </a:solidFill>
              <a:effectLst>
                <a:outerShdw blurRad="38100" dist="38100" dir="2700000" algn="tl">
                  <a:srgbClr val="000000">
                    <a:alpha val="43137"/>
                  </a:srgbClr>
                </a:outerShdw>
              </a:effectLst>
              <a:latin typeface="+mj-lt"/>
              <a:ea typeface="Arial Rounded"/>
              <a:cs typeface="Arial Rounded"/>
              <a:sym typeface="Arial Rounded"/>
            </a:endParaRPr>
          </a:p>
        </p:txBody>
      </p:sp>
      <p:sp>
        <p:nvSpPr>
          <p:cNvPr id="56" name="Google Shape;56;g53637bb0de_1_2"/>
          <p:cNvSpPr txBox="1"/>
          <p:nvPr/>
        </p:nvSpPr>
        <p:spPr>
          <a:xfrm>
            <a:off x="608400" y="1974150"/>
            <a:ext cx="10975200" cy="4110500"/>
          </a:xfrm>
          <a:prstGeom prst="rect">
            <a:avLst/>
          </a:prstGeom>
          <a:noFill/>
          <a:ln>
            <a:noFill/>
          </a:ln>
        </p:spPr>
        <p:txBody>
          <a:bodyPr spcFirstLastPara="1" wrap="square" lIns="45700" tIns="45700" rIns="45700" bIns="45700" anchor="t" anchorCtr="0">
            <a:noAutofit/>
          </a:bodyPr>
          <a:lstStyle/>
          <a:p>
            <a:pPr marL="0" lvl="0" indent="0" algn="r" rtl="0">
              <a:lnSpc>
                <a:spcPct val="150000"/>
              </a:lnSpc>
              <a:spcBef>
                <a:spcPts val="0"/>
              </a:spcBef>
              <a:spcAft>
                <a:spcPts val="0"/>
              </a:spcAft>
              <a:buNone/>
            </a:pPr>
            <a:r>
              <a:rPr lang="en-US" sz="1800" dirty="0" smtClean="0">
                <a:solidFill>
                  <a:srgbClr val="0D0D0D"/>
                </a:solidFill>
              </a:rPr>
              <a:t>“</a:t>
            </a:r>
            <a:r>
              <a:rPr lang="el-GR" sz="1800" dirty="0" smtClean="0">
                <a:solidFill>
                  <a:srgbClr val="0D0D0D"/>
                </a:solidFill>
              </a:rPr>
              <a:t>Ένα ταξίδι χιλίων μιλίων ξεκινά με ένα μόνο βήμα</a:t>
            </a:r>
            <a:r>
              <a:rPr lang="en-US" sz="1800" dirty="0" smtClean="0">
                <a:solidFill>
                  <a:srgbClr val="0D0D0D"/>
                </a:solidFill>
              </a:rPr>
              <a:t>”</a:t>
            </a:r>
            <a:endParaRPr sz="1800" dirty="0">
              <a:solidFill>
                <a:srgbClr val="0D0D0D"/>
              </a:solidFill>
            </a:endParaRPr>
          </a:p>
          <a:p>
            <a:pPr marL="0" lvl="0" indent="0" algn="r" rtl="0">
              <a:lnSpc>
                <a:spcPct val="150000"/>
              </a:lnSpc>
              <a:spcBef>
                <a:spcPts val="0"/>
              </a:spcBef>
              <a:spcAft>
                <a:spcPts val="0"/>
              </a:spcAft>
              <a:buNone/>
            </a:pPr>
            <a:r>
              <a:rPr lang="en-US" sz="1800" dirty="0">
                <a:solidFill>
                  <a:schemeClr val="dk1"/>
                </a:solidFill>
              </a:rPr>
              <a:t>-</a:t>
            </a:r>
            <a:r>
              <a:rPr lang="en-US" sz="1800" dirty="0" err="1">
                <a:solidFill>
                  <a:srgbClr val="0D0D0D"/>
                </a:solidFill>
              </a:rPr>
              <a:t>Laozi</a:t>
            </a:r>
            <a:r>
              <a:rPr lang="en-US" sz="1800" dirty="0">
                <a:solidFill>
                  <a:srgbClr val="0D0D0D"/>
                </a:solidFill>
              </a:rPr>
              <a:t> –</a:t>
            </a:r>
          </a:p>
          <a:p>
            <a:pPr marL="0" lvl="0" indent="0" algn="r" rtl="0">
              <a:lnSpc>
                <a:spcPct val="150000"/>
              </a:lnSpc>
              <a:spcBef>
                <a:spcPts val="0"/>
              </a:spcBef>
              <a:spcAft>
                <a:spcPts val="0"/>
              </a:spcAft>
              <a:buNone/>
            </a:pPr>
            <a:endParaRPr sz="1800" dirty="0">
              <a:solidFill>
                <a:srgbClr val="0D0D0D"/>
              </a:solidFill>
            </a:endParaRPr>
          </a:p>
          <a:p>
            <a:pPr marL="0" lvl="0" indent="0" algn="just" rtl="0">
              <a:lnSpc>
                <a:spcPct val="150000"/>
              </a:lnSpc>
              <a:spcBef>
                <a:spcPts val="0"/>
              </a:spcBef>
              <a:spcAft>
                <a:spcPts val="0"/>
              </a:spcAft>
              <a:buNone/>
            </a:pPr>
            <a:r>
              <a:rPr lang="el-GR" sz="2200" dirty="0" smtClean="0">
                <a:solidFill>
                  <a:srgbClr val="0D0D0D"/>
                </a:solidFill>
              </a:rPr>
              <a:t>Στην ίδια λογική</a:t>
            </a:r>
            <a:r>
              <a:rPr lang="en-US" sz="2200" dirty="0" smtClean="0">
                <a:solidFill>
                  <a:srgbClr val="0D0D0D"/>
                </a:solidFill>
              </a:rPr>
              <a:t>, </a:t>
            </a:r>
            <a:r>
              <a:rPr lang="el-GR" sz="2200" dirty="0" smtClean="0">
                <a:solidFill>
                  <a:srgbClr val="0D0D0D"/>
                </a:solidFill>
              </a:rPr>
              <a:t>το επιχειρηματικό ταξίδι ξεκινά με ένα βήμα στην περιοχή</a:t>
            </a:r>
            <a:r>
              <a:rPr lang="en-US" sz="2200" dirty="0" smtClean="0">
                <a:solidFill>
                  <a:srgbClr val="0D0D0D"/>
                </a:solidFill>
              </a:rPr>
              <a:t>. </a:t>
            </a:r>
            <a:r>
              <a:rPr lang="el-GR" sz="2200" dirty="0" smtClean="0">
                <a:solidFill>
                  <a:srgbClr val="0D0D0D"/>
                </a:solidFill>
              </a:rPr>
              <a:t>Όταν ένας νέος επιχειρηματίας ξεκινά την επιχείρησή του θέλει να γνωρίζει αν</a:t>
            </a:r>
            <a:r>
              <a:rPr lang="en-US" sz="2200" dirty="0" smtClean="0">
                <a:solidFill>
                  <a:srgbClr val="0D0D0D"/>
                </a:solidFill>
              </a:rPr>
              <a:t>:</a:t>
            </a:r>
            <a:endParaRPr sz="2200" dirty="0">
              <a:solidFill>
                <a:srgbClr val="0D0D0D"/>
              </a:solidFill>
            </a:endParaRPr>
          </a:p>
          <a:p>
            <a:pPr marL="0" lvl="0" indent="0" algn="just" rtl="0">
              <a:lnSpc>
                <a:spcPct val="150000"/>
              </a:lnSpc>
              <a:spcBef>
                <a:spcPts val="0"/>
              </a:spcBef>
              <a:spcAft>
                <a:spcPts val="0"/>
              </a:spcAft>
              <a:buNone/>
            </a:pPr>
            <a:r>
              <a:rPr lang="en-US" sz="2000" dirty="0">
                <a:solidFill>
                  <a:schemeClr val="dk1"/>
                </a:solidFill>
              </a:rPr>
              <a:t>1</a:t>
            </a:r>
            <a:r>
              <a:rPr lang="en-US" sz="2000" dirty="0" smtClean="0">
                <a:solidFill>
                  <a:schemeClr val="dk1"/>
                </a:solidFill>
              </a:rPr>
              <a:t>.</a:t>
            </a:r>
            <a:r>
              <a:rPr lang="el-GR" sz="2000" dirty="0" smtClean="0">
                <a:solidFill>
                  <a:schemeClr val="dk1"/>
                </a:solidFill>
              </a:rPr>
              <a:t> Υπάρχει χώρος και υποστήριξη για την ιδέα του</a:t>
            </a:r>
            <a:r>
              <a:rPr lang="el-GR" sz="2000" dirty="0" smtClean="0">
                <a:solidFill>
                  <a:srgbClr val="0D0D0D"/>
                </a:solidFill>
              </a:rPr>
              <a:t>,</a:t>
            </a:r>
            <a:endParaRPr sz="2000" dirty="0">
              <a:solidFill>
                <a:srgbClr val="0D0D0D"/>
              </a:solidFill>
            </a:endParaRPr>
          </a:p>
          <a:p>
            <a:pPr marL="0" lvl="0" indent="0" algn="just" rtl="0">
              <a:lnSpc>
                <a:spcPct val="150000"/>
              </a:lnSpc>
              <a:spcBef>
                <a:spcPts val="0"/>
              </a:spcBef>
              <a:spcAft>
                <a:spcPts val="0"/>
              </a:spcAft>
              <a:buNone/>
            </a:pPr>
            <a:r>
              <a:rPr lang="en-US" sz="2000" dirty="0" smtClean="0">
                <a:solidFill>
                  <a:schemeClr val="dk1"/>
                </a:solidFill>
              </a:rPr>
              <a:t>2.</a:t>
            </a:r>
            <a:r>
              <a:rPr lang="el-GR" sz="2000" dirty="0" smtClean="0">
                <a:solidFill>
                  <a:schemeClr val="dk1"/>
                </a:solidFill>
              </a:rPr>
              <a:t> </a:t>
            </a:r>
            <a:r>
              <a:rPr lang="el-GR" sz="2000" dirty="0" smtClean="0">
                <a:solidFill>
                  <a:srgbClr val="0D0D0D"/>
                </a:solidFill>
              </a:rPr>
              <a:t>Υπάρχει καλή πιθανότητα να ανθίσει η επιχείρηση</a:t>
            </a:r>
            <a:r>
              <a:rPr lang="el-GR" sz="2000" dirty="0" smtClean="0">
                <a:solidFill>
                  <a:srgbClr val="0D0D0D"/>
                </a:solidFill>
              </a:rPr>
              <a:t>,</a:t>
            </a:r>
            <a:endParaRPr sz="2000" dirty="0">
              <a:solidFill>
                <a:srgbClr val="0D0D0D"/>
              </a:solidFill>
            </a:endParaRPr>
          </a:p>
          <a:p>
            <a:pPr marL="0" lvl="0" indent="0" algn="just" rtl="0">
              <a:lnSpc>
                <a:spcPct val="150000"/>
              </a:lnSpc>
              <a:spcBef>
                <a:spcPts val="0"/>
              </a:spcBef>
              <a:spcAft>
                <a:spcPts val="0"/>
              </a:spcAft>
              <a:buNone/>
            </a:pPr>
            <a:r>
              <a:rPr lang="en-US" sz="2000" dirty="0">
                <a:solidFill>
                  <a:schemeClr val="dk1"/>
                </a:solidFill>
              </a:rPr>
              <a:t>3</a:t>
            </a:r>
            <a:r>
              <a:rPr lang="en-US" sz="2000" dirty="0" smtClean="0">
                <a:solidFill>
                  <a:schemeClr val="dk1"/>
                </a:solidFill>
              </a:rPr>
              <a:t>.</a:t>
            </a:r>
            <a:r>
              <a:rPr lang="el-GR" sz="2000" dirty="0" smtClean="0">
                <a:solidFill>
                  <a:schemeClr val="dk1"/>
                </a:solidFill>
              </a:rPr>
              <a:t> </a:t>
            </a:r>
            <a:r>
              <a:rPr lang="el-GR" sz="2000" dirty="0" smtClean="0">
                <a:solidFill>
                  <a:srgbClr val="0D0D0D"/>
                </a:solidFill>
              </a:rPr>
              <a:t>Τα αποτελέσματα αξίζουν την προσπάθεια.</a:t>
            </a:r>
            <a:endParaRPr sz="3200" b="1" dirty="0">
              <a:latin typeface="Arial Rounded"/>
              <a:ea typeface="Arial Rounded"/>
              <a:cs typeface="Arial Rounded"/>
              <a:sym typeface="Arial Rounded"/>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54"/>
                                        </p:tgtEl>
                                        <p:attrNameLst>
                                          <p:attrName>style.visibility</p:attrName>
                                        </p:attrNameLst>
                                      </p:cBhvr>
                                      <p:to>
                                        <p:strVal val="visible"/>
                                      </p:to>
                                    </p:set>
                                    <p:animEffect transition="in" filter="fade">
                                      <p:cBhvr>
                                        <p:cTn id="7" dur="500"/>
                                        <p:tgtEl>
                                          <p:spTgt spid="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291"/>
        <p:cNvGrpSpPr/>
        <p:nvPr/>
      </p:nvGrpSpPr>
      <p:grpSpPr>
        <a:xfrm>
          <a:off x="0" y="0"/>
          <a:ext cx="0" cy="0"/>
          <a:chOff x="0" y="0"/>
          <a:chExt cx="0" cy="0"/>
        </a:xfrm>
      </p:grpSpPr>
      <p:pic>
        <p:nvPicPr>
          <p:cNvPr id="293" name="Google Shape;293;g5363c714d0_0_36" descr="image.png"/>
          <p:cNvPicPr preferRelativeResize="0"/>
          <p:nvPr/>
        </p:nvPicPr>
        <p:blipFill rotWithShape="1">
          <a:blip r:embed="rId3">
            <a:alphaModFix/>
          </a:blip>
          <a:srcRect/>
          <a:stretch/>
        </p:blipFill>
        <p:spPr>
          <a:xfrm>
            <a:off x="293687" y="6243637"/>
            <a:ext cx="2303463" cy="501651"/>
          </a:xfrm>
          <a:prstGeom prst="rect">
            <a:avLst/>
          </a:prstGeom>
          <a:noFill/>
          <a:ln>
            <a:noFill/>
          </a:ln>
        </p:spPr>
      </p:pic>
      <p:pic>
        <p:nvPicPr>
          <p:cNvPr id="294" name="Google Shape;294;g5363c714d0_0_36" descr="image.png"/>
          <p:cNvPicPr preferRelativeResize="0"/>
          <p:nvPr/>
        </p:nvPicPr>
        <p:blipFill rotWithShape="1">
          <a:blip r:embed="rId4">
            <a:alphaModFix/>
          </a:blip>
          <a:srcRect/>
          <a:stretch/>
        </p:blipFill>
        <p:spPr>
          <a:xfrm>
            <a:off x="2705100" y="6289675"/>
            <a:ext cx="9193213" cy="506413"/>
          </a:xfrm>
          <a:prstGeom prst="rect">
            <a:avLst/>
          </a:prstGeom>
          <a:noFill/>
          <a:ln>
            <a:noFill/>
          </a:ln>
        </p:spPr>
      </p:pic>
      <p:pic>
        <p:nvPicPr>
          <p:cNvPr id="295" name="Google Shape;295;g5363c714d0_0_36" descr="image.png"/>
          <p:cNvPicPr preferRelativeResize="0"/>
          <p:nvPr/>
        </p:nvPicPr>
        <p:blipFill rotWithShape="1">
          <a:blip r:embed="rId5">
            <a:alphaModFix/>
          </a:blip>
          <a:srcRect/>
          <a:stretch/>
        </p:blipFill>
        <p:spPr>
          <a:xfrm>
            <a:off x="293687" y="250825"/>
            <a:ext cx="3902076" cy="1219200"/>
          </a:xfrm>
          <a:prstGeom prst="rect">
            <a:avLst/>
          </a:prstGeom>
          <a:noFill/>
          <a:ln>
            <a:noFill/>
          </a:ln>
        </p:spPr>
      </p:pic>
      <p:sp>
        <p:nvSpPr>
          <p:cNvPr id="296" name="Google Shape;296;g5363c714d0_0_36"/>
          <p:cNvSpPr txBox="1"/>
          <p:nvPr/>
        </p:nvSpPr>
        <p:spPr>
          <a:xfrm>
            <a:off x="6427932" y="1921508"/>
            <a:ext cx="5567119" cy="1348200"/>
          </a:xfrm>
          <a:prstGeom prst="rect">
            <a:avLst/>
          </a:prstGeom>
          <a:noFill/>
          <a:ln>
            <a:noFill/>
          </a:ln>
        </p:spPr>
        <p:txBody>
          <a:bodyPr spcFirstLastPara="1" wrap="square" lIns="45700" tIns="45700" rIns="45700" bIns="45700" anchor="t" anchorCtr="0">
            <a:noAutofit/>
          </a:bodyPr>
          <a:lstStyle/>
          <a:p>
            <a:pPr lvl="0">
              <a:lnSpc>
                <a:spcPct val="120000"/>
              </a:lnSpc>
              <a:buClr>
                <a:schemeClr val="dk1"/>
              </a:buClr>
              <a:buSzPts val="2800"/>
            </a:pPr>
            <a:r>
              <a:rPr lang="en-US" sz="2400" b="1" dirty="0">
                <a:solidFill>
                  <a:schemeClr val="dk1"/>
                </a:solidFill>
                <a:latin typeface="Arial" panose="020B0604020202020204" pitchFamily="34" charset="0"/>
                <a:ea typeface="Arial Rounded"/>
                <a:cs typeface="Arial" panose="020B0604020202020204" pitchFamily="34" charset="0"/>
                <a:sym typeface="Arial Rounded"/>
              </a:rPr>
              <a:t>2.3 </a:t>
            </a:r>
            <a:r>
              <a:rPr lang="el-GR" sz="2400" b="1" dirty="0" smtClean="0"/>
              <a:t>Ανάλυση δεδομένων με χρήση του πίνακα </a:t>
            </a:r>
            <a:r>
              <a:rPr lang="en-US" sz="2400" b="1" dirty="0" smtClean="0"/>
              <a:t>Pivot </a:t>
            </a:r>
            <a:r>
              <a:rPr lang="el-GR" sz="2400" b="1" dirty="0" smtClean="0"/>
              <a:t>στο </a:t>
            </a:r>
            <a:r>
              <a:rPr lang="en-US" sz="2400" b="1" dirty="0" smtClean="0"/>
              <a:t>Excel</a:t>
            </a:r>
            <a:endParaRPr sz="2400" b="1" dirty="0">
              <a:solidFill>
                <a:schemeClr val="dk1"/>
              </a:solidFill>
              <a:latin typeface="Arial" panose="020B0604020202020204" pitchFamily="34" charset="0"/>
              <a:ea typeface="Arial Rounded"/>
              <a:cs typeface="Arial" panose="020B0604020202020204" pitchFamily="34" charset="0"/>
              <a:sym typeface="Arial Rounded"/>
            </a:endParaRPr>
          </a:p>
          <a:p>
            <a:pPr marL="0" marR="0" lvl="0" indent="0" algn="r" rtl="0">
              <a:lnSpc>
                <a:spcPct val="100000"/>
              </a:lnSpc>
              <a:spcBef>
                <a:spcPts val="0"/>
              </a:spcBef>
              <a:spcAft>
                <a:spcPts val="0"/>
              </a:spcAft>
              <a:buClr>
                <a:srgbClr val="000000"/>
              </a:buClr>
              <a:buSzPts val="2800"/>
              <a:buFont typeface="Arial Rounded"/>
              <a:buNone/>
            </a:pPr>
            <a:endParaRPr sz="2800" b="1" dirty="0">
              <a:latin typeface="Arial Rounded"/>
              <a:ea typeface="Arial Rounded"/>
              <a:cs typeface="Arial Rounded"/>
              <a:sym typeface="Arial Rounded"/>
            </a:endParaRPr>
          </a:p>
        </p:txBody>
      </p:sp>
      <p:sp>
        <p:nvSpPr>
          <p:cNvPr id="297" name="Google Shape;297;g5363c714d0_0_36"/>
          <p:cNvSpPr txBox="1"/>
          <p:nvPr/>
        </p:nvSpPr>
        <p:spPr>
          <a:xfrm>
            <a:off x="6386732" y="2858101"/>
            <a:ext cx="5500468" cy="3584902"/>
          </a:xfrm>
          <a:prstGeom prst="rect">
            <a:avLst/>
          </a:prstGeom>
          <a:noFill/>
          <a:ln>
            <a:noFill/>
          </a:ln>
        </p:spPr>
        <p:txBody>
          <a:bodyPr spcFirstLastPara="1" wrap="square" lIns="91425" tIns="91425" rIns="91425" bIns="91425" anchor="t" anchorCtr="0">
            <a:noAutofit/>
          </a:bodyPr>
          <a:lstStyle/>
          <a:p>
            <a:pPr>
              <a:lnSpc>
                <a:spcPct val="120000"/>
              </a:lnSpc>
            </a:pPr>
            <a:r>
              <a:rPr lang="el-GR" sz="1900" dirty="0" smtClean="0"/>
              <a:t>Για να δημιουργήσεις τον συγκεντρωτικό πίνακα, το υπολογιστικό φύλλο με βάση δεδομένων πρέπει να έχει τα ακόλουθα </a:t>
            </a:r>
            <a:r>
              <a:rPr lang="el-GR" sz="1900" dirty="0" smtClean="0"/>
              <a:t>χαρακτηριστικά</a:t>
            </a:r>
            <a:r>
              <a:rPr lang="en-US" sz="1900" dirty="0" smtClean="0"/>
              <a:t>:</a:t>
            </a:r>
            <a:endParaRPr sz="1900" dirty="0"/>
          </a:p>
          <a:p>
            <a:pPr marL="457200" indent="-349250">
              <a:lnSpc>
                <a:spcPct val="120000"/>
              </a:lnSpc>
              <a:buSzPts val="1900"/>
              <a:buFont typeface="Arial"/>
              <a:buChar char="-"/>
            </a:pPr>
            <a:r>
              <a:rPr lang="el-GR" sz="1900" dirty="0" smtClean="0"/>
              <a:t>Να έχει μια στήλη με </a:t>
            </a:r>
            <a:r>
              <a:rPr lang="el-GR" sz="1900" b="1" dirty="0" smtClean="0"/>
              <a:t>διπλές τιμές </a:t>
            </a:r>
            <a:r>
              <a:rPr lang="el-GR" sz="1900" dirty="0" smtClean="0"/>
              <a:t>(π.χ. Φύλο</a:t>
            </a:r>
            <a:r>
              <a:rPr lang="en-US" sz="1900" dirty="0" smtClean="0"/>
              <a:t>).</a:t>
            </a:r>
            <a:endParaRPr sz="1900" dirty="0"/>
          </a:p>
          <a:p>
            <a:pPr marL="457200" indent="-349250">
              <a:lnSpc>
                <a:spcPct val="120000"/>
              </a:lnSpc>
              <a:buSzPts val="1900"/>
              <a:buFont typeface="Arial"/>
              <a:buChar char="-"/>
            </a:pPr>
            <a:r>
              <a:rPr lang="el-GR" sz="1900" dirty="0" smtClean="0"/>
              <a:t>Να περιέχει </a:t>
            </a:r>
            <a:r>
              <a:rPr lang="el-GR" sz="1900" b="1" dirty="0" smtClean="0"/>
              <a:t>αριθμητικές τιμές </a:t>
            </a:r>
            <a:r>
              <a:rPr lang="el-GR" sz="1900" dirty="0" smtClean="0"/>
              <a:t>(π.χ. ηλικία) για σύγκριση ή άθροιση. Διαφορετικά, το μόνο πιθανό στατιστικό στοιχείο είναι το πλήθος</a:t>
            </a:r>
            <a:r>
              <a:rPr lang="en-US" sz="1900" dirty="0" smtClean="0"/>
              <a:t>.</a:t>
            </a:r>
            <a:endParaRPr sz="1900" dirty="0"/>
          </a:p>
        </p:txBody>
      </p:sp>
      <p:pic>
        <p:nvPicPr>
          <p:cNvPr id="298" name="Google Shape;298;g5363c714d0_0_36"/>
          <p:cNvPicPr preferRelativeResize="0"/>
          <p:nvPr/>
        </p:nvPicPr>
        <p:blipFill>
          <a:blip r:embed="rId6">
            <a:alphaModFix/>
          </a:blip>
          <a:stretch>
            <a:fillRect/>
          </a:stretch>
        </p:blipFill>
        <p:spPr>
          <a:xfrm>
            <a:off x="154825" y="1650950"/>
            <a:ext cx="5930374" cy="4364075"/>
          </a:xfrm>
          <a:prstGeom prst="rect">
            <a:avLst/>
          </a:prstGeom>
          <a:noFill/>
          <a:ln>
            <a:noFill/>
          </a:ln>
        </p:spPr>
      </p:pic>
      <p:sp>
        <p:nvSpPr>
          <p:cNvPr id="299" name="Google Shape;299;g5363c714d0_0_36"/>
          <p:cNvSpPr/>
          <p:nvPr/>
        </p:nvSpPr>
        <p:spPr>
          <a:xfrm>
            <a:off x="1046225" y="1455125"/>
            <a:ext cx="580200" cy="4636200"/>
          </a:xfrm>
          <a:prstGeom prst="ellipse">
            <a:avLst/>
          </a:prstGeom>
          <a:noFill/>
          <a:ln w="9525" cap="flat" cmpd="sng">
            <a:solidFill>
              <a:srgbClr val="FF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0" name="Google Shape;300;g5363c714d0_0_36"/>
          <p:cNvSpPr/>
          <p:nvPr/>
        </p:nvSpPr>
        <p:spPr>
          <a:xfrm>
            <a:off x="72275" y="2160875"/>
            <a:ext cx="676800" cy="1348200"/>
          </a:xfrm>
          <a:prstGeom prst="ellipse">
            <a:avLst/>
          </a:prstGeom>
          <a:noFill/>
          <a:ln w="9525" cap="flat" cmpd="sng">
            <a:solidFill>
              <a:srgbClr val="0000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273;g99f1de2ff6_0_142">
            <a:extLst>
              <a:ext uri="{FF2B5EF4-FFF2-40B4-BE49-F238E27FC236}">
                <a16:creationId xmlns:a16="http://schemas.microsoft.com/office/drawing/2014/main" xmlns="" id="{4F67CF49-B3C9-4547-B8F3-BA77C5389037}"/>
              </a:ext>
            </a:extLst>
          </p:cNvPr>
          <p:cNvSpPr txBox="1"/>
          <p:nvPr/>
        </p:nvSpPr>
        <p:spPr>
          <a:xfrm>
            <a:off x="4195763" y="297470"/>
            <a:ext cx="7322400" cy="1476000"/>
          </a:xfrm>
          <a:prstGeom prst="rect">
            <a:avLst/>
          </a:prstGeom>
          <a:noFill/>
          <a:ln>
            <a:noFill/>
          </a:ln>
        </p:spPr>
        <p:txBody>
          <a:bodyPr spcFirstLastPara="1" wrap="square" lIns="45700" tIns="45700" rIns="45700" bIns="45700" anchor="t" anchorCtr="0">
            <a:noAutofit/>
          </a:bodyPr>
          <a:lstStyle/>
          <a:p>
            <a:pPr algn="r">
              <a:lnSpc>
                <a:spcPct val="150000"/>
              </a:lnSpc>
              <a:buClr>
                <a:schemeClr val="dk1"/>
              </a:buClr>
              <a:buSzPts val="1100"/>
            </a:pPr>
            <a:r>
              <a:rPr lang="en-US" sz="3200" b="1" dirty="0" smtClean="0">
                <a:solidFill>
                  <a:schemeClr val="dk1"/>
                </a:solidFill>
                <a:effectLst>
                  <a:outerShdw blurRad="38100" dist="38100" dir="2700000" algn="tl">
                    <a:srgbClr val="000000">
                      <a:alpha val="43137"/>
                    </a:srgbClr>
                  </a:outerShdw>
                </a:effectLst>
                <a:latin typeface="+mj-lt"/>
                <a:ea typeface="Arial Rounded"/>
                <a:cs typeface="Arial Rounded"/>
                <a:sym typeface="Arial Rounded"/>
              </a:rPr>
              <a:t>2</a:t>
            </a:r>
            <a:r>
              <a:rPr lang="en-US" sz="3200" b="1" dirty="0">
                <a:solidFill>
                  <a:schemeClr val="dk1"/>
                </a:solidFill>
                <a:effectLst>
                  <a:outerShdw blurRad="38100" dist="38100" dir="2700000" algn="tl">
                    <a:srgbClr val="000000">
                      <a:alpha val="43137"/>
                    </a:srgbClr>
                  </a:outerShdw>
                </a:effectLst>
                <a:latin typeface="+mj-lt"/>
                <a:ea typeface="Arial Rounded"/>
                <a:cs typeface="Arial Rounded"/>
                <a:sym typeface="Arial Rounded"/>
              </a:rPr>
              <a:t>.  	</a:t>
            </a:r>
            <a:r>
              <a:rPr lang="el-GR" sz="3200" b="1" dirty="0" smtClean="0">
                <a:solidFill>
                  <a:schemeClr val="dk1"/>
                </a:solidFill>
                <a:effectLst>
                  <a:outerShdw blurRad="38100" dist="38100" dir="2700000" algn="tl">
                    <a:srgbClr val="000000">
                      <a:alpha val="43137"/>
                    </a:srgbClr>
                  </a:outerShdw>
                </a:effectLst>
                <a:latin typeface="+mj-lt"/>
                <a:ea typeface="Arial Rounded"/>
                <a:cs typeface="Arial Rounded"/>
                <a:sym typeface="Arial Rounded"/>
              </a:rPr>
              <a:t> Μεθοδολογία συλλογής και επεξεργασίας δεδομένων </a:t>
            </a:r>
            <a:endParaRPr lang="en-US" sz="3200" b="1" dirty="0">
              <a:solidFill>
                <a:schemeClr val="dk1"/>
              </a:solidFill>
              <a:effectLst>
                <a:outerShdw blurRad="38100" dist="38100" dir="2700000" algn="tl">
                  <a:srgbClr val="000000">
                    <a:alpha val="43137"/>
                  </a:srgbClr>
                </a:outerShdw>
              </a:effectLst>
              <a:latin typeface="+mj-lt"/>
              <a:ea typeface="Arial Rounded"/>
              <a:cs typeface="Arial Rounded"/>
              <a:sym typeface="Arial Rounded"/>
            </a:endParaRPr>
          </a:p>
          <a:p>
            <a:pPr marL="0" marR="0" lvl="0" indent="0" algn="l" rtl="0">
              <a:lnSpc>
                <a:spcPct val="100000"/>
              </a:lnSpc>
              <a:spcBef>
                <a:spcPts val="0"/>
              </a:spcBef>
              <a:spcAft>
                <a:spcPts val="0"/>
              </a:spcAft>
              <a:buClr>
                <a:srgbClr val="000000"/>
              </a:buClr>
              <a:buSzPts val="4400"/>
              <a:buFont typeface="Arial Rounded"/>
              <a:buNone/>
            </a:pPr>
            <a:endParaRPr lang="en-US" sz="3600" dirty="0">
              <a:solidFill>
                <a:schemeClr val="dk1"/>
              </a:solidFill>
              <a:effectLst>
                <a:outerShdw blurRad="38100" dist="38100" dir="2700000" algn="tl">
                  <a:srgbClr val="000000">
                    <a:alpha val="43137"/>
                  </a:srgbClr>
                </a:outerShdw>
              </a:effectLst>
              <a:latin typeface="+mj-lt"/>
              <a:ea typeface="Arial Rounded"/>
              <a:cs typeface="Arial Rounded"/>
              <a:sym typeface="Arial Rounded"/>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295"/>
                                        </p:tgtEl>
                                        <p:attrNameLst>
                                          <p:attrName>style.visibility</p:attrName>
                                        </p:attrNameLst>
                                      </p:cBhvr>
                                      <p:to>
                                        <p:strVal val="visible"/>
                                      </p:to>
                                    </p:set>
                                    <p:animEffect transition="in" filter="fade">
                                      <p:cBhvr>
                                        <p:cTn id="7" dur="500"/>
                                        <p:tgtEl>
                                          <p:spTgt spid="29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304"/>
        <p:cNvGrpSpPr/>
        <p:nvPr/>
      </p:nvGrpSpPr>
      <p:grpSpPr>
        <a:xfrm>
          <a:off x="0" y="0"/>
          <a:ext cx="0" cy="0"/>
          <a:chOff x="0" y="0"/>
          <a:chExt cx="0" cy="0"/>
        </a:xfrm>
      </p:grpSpPr>
      <p:pic>
        <p:nvPicPr>
          <p:cNvPr id="306" name="Google Shape;306;g5363c714d0_0_56" descr="image.png"/>
          <p:cNvPicPr preferRelativeResize="0"/>
          <p:nvPr/>
        </p:nvPicPr>
        <p:blipFill rotWithShape="1">
          <a:blip r:embed="rId3">
            <a:alphaModFix/>
          </a:blip>
          <a:srcRect/>
          <a:stretch/>
        </p:blipFill>
        <p:spPr>
          <a:xfrm>
            <a:off x="293687" y="6243637"/>
            <a:ext cx="2303463" cy="501651"/>
          </a:xfrm>
          <a:prstGeom prst="rect">
            <a:avLst/>
          </a:prstGeom>
          <a:noFill/>
          <a:ln>
            <a:noFill/>
          </a:ln>
        </p:spPr>
      </p:pic>
      <p:pic>
        <p:nvPicPr>
          <p:cNvPr id="307" name="Google Shape;307;g5363c714d0_0_56" descr="image.png"/>
          <p:cNvPicPr preferRelativeResize="0"/>
          <p:nvPr/>
        </p:nvPicPr>
        <p:blipFill rotWithShape="1">
          <a:blip r:embed="rId4">
            <a:alphaModFix/>
          </a:blip>
          <a:srcRect/>
          <a:stretch/>
        </p:blipFill>
        <p:spPr>
          <a:xfrm>
            <a:off x="2705100" y="6289675"/>
            <a:ext cx="9193213" cy="506413"/>
          </a:xfrm>
          <a:prstGeom prst="rect">
            <a:avLst/>
          </a:prstGeom>
          <a:noFill/>
          <a:ln>
            <a:noFill/>
          </a:ln>
        </p:spPr>
      </p:pic>
      <p:pic>
        <p:nvPicPr>
          <p:cNvPr id="308" name="Google Shape;308;g5363c714d0_0_56" descr="image.png"/>
          <p:cNvPicPr preferRelativeResize="0"/>
          <p:nvPr/>
        </p:nvPicPr>
        <p:blipFill rotWithShape="1">
          <a:blip r:embed="rId5">
            <a:alphaModFix/>
          </a:blip>
          <a:srcRect/>
          <a:stretch/>
        </p:blipFill>
        <p:spPr>
          <a:xfrm>
            <a:off x="293687" y="250825"/>
            <a:ext cx="3902076" cy="1219200"/>
          </a:xfrm>
          <a:prstGeom prst="rect">
            <a:avLst/>
          </a:prstGeom>
          <a:noFill/>
          <a:ln>
            <a:noFill/>
          </a:ln>
        </p:spPr>
      </p:pic>
      <p:sp>
        <p:nvSpPr>
          <p:cNvPr id="309" name="Google Shape;309;g5363c714d0_0_56"/>
          <p:cNvSpPr txBox="1"/>
          <p:nvPr/>
        </p:nvSpPr>
        <p:spPr>
          <a:xfrm>
            <a:off x="6578991" y="2416980"/>
            <a:ext cx="5387926" cy="523200"/>
          </a:xfrm>
          <a:prstGeom prst="rect">
            <a:avLst/>
          </a:prstGeom>
          <a:noFill/>
          <a:ln>
            <a:noFill/>
          </a:ln>
        </p:spPr>
        <p:txBody>
          <a:bodyPr spcFirstLastPara="1" wrap="square" lIns="45700" tIns="45700" rIns="45700" bIns="45700" anchor="t" anchorCtr="0">
            <a:noAutofit/>
          </a:bodyPr>
          <a:lstStyle/>
          <a:p>
            <a:pPr marL="0" marR="0" lvl="0" indent="0" algn="r" rtl="0">
              <a:lnSpc>
                <a:spcPct val="100000"/>
              </a:lnSpc>
              <a:spcBef>
                <a:spcPts val="0"/>
              </a:spcBef>
              <a:spcAft>
                <a:spcPts val="0"/>
              </a:spcAft>
              <a:buClr>
                <a:srgbClr val="000000"/>
              </a:buClr>
              <a:buSzPts val="2800"/>
              <a:buFont typeface="Arial Rounded"/>
              <a:buNone/>
            </a:pPr>
            <a:r>
              <a:rPr lang="en-US" sz="2400" b="1" dirty="0">
                <a:latin typeface="Arial" panose="020B0604020202020204" pitchFamily="34" charset="0"/>
                <a:ea typeface="Arial Rounded"/>
                <a:cs typeface="Arial" panose="020B0604020202020204" pitchFamily="34" charset="0"/>
                <a:sym typeface="Arial Rounded"/>
              </a:rPr>
              <a:t>2.4. </a:t>
            </a:r>
            <a:r>
              <a:rPr lang="el-GR" sz="2400" b="1" dirty="0" smtClean="0">
                <a:latin typeface="Arial" panose="020B0604020202020204" pitchFamily="34" charset="0"/>
                <a:ea typeface="Arial Rounded"/>
                <a:cs typeface="Arial" panose="020B0604020202020204" pitchFamily="34" charset="0"/>
                <a:sym typeface="Arial Rounded"/>
              </a:rPr>
              <a:t>Δημιούργησε έναν πίνακα</a:t>
            </a:r>
            <a:r>
              <a:rPr lang="en-US" sz="2400" b="1" dirty="0" smtClean="0">
                <a:latin typeface="Arial" panose="020B0604020202020204" pitchFamily="34" charset="0"/>
                <a:ea typeface="Arial Rounded"/>
                <a:cs typeface="Arial" panose="020B0604020202020204" pitchFamily="34" charset="0"/>
                <a:sym typeface="Arial Rounded"/>
              </a:rPr>
              <a:t> Pivot</a:t>
            </a:r>
            <a:endParaRPr sz="2400" b="1" i="0" u="none" strike="noStrike" cap="none" dirty="0">
              <a:solidFill>
                <a:srgbClr val="000000"/>
              </a:solidFill>
              <a:latin typeface="Arial" panose="020B0604020202020204" pitchFamily="34" charset="0"/>
              <a:ea typeface="Arial Rounded"/>
              <a:cs typeface="Arial" panose="020B0604020202020204" pitchFamily="34" charset="0"/>
              <a:sym typeface="Arial Rounded"/>
            </a:endParaRPr>
          </a:p>
        </p:txBody>
      </p:sp>
      <p:sp>
        <p:nvSpPr>
          <p:cNvPr id="310" name="Google Shape;310;g5363c714d0_0_56"/>
          <p:cNvSpPr txBox="1"/>
          <p:nvPr/>
        </p:nvSpPr>
        <p:spPr>
          <a:xfrm>
            <a:off x="7252779" y="2899412"/>
            <a:ext cx="4528034" cy="3431049"/>
          </a:xfrm>
          <a:prstGeom prst="rect">
            <a:avLst/>
          </a:prstGeom>
          <a:noFill/>
          <a:ln>
            <a:noFill/>
          </a:ln>
        </p:spPr>
        <p:txBody>
          <a:bodyPr spcFirstLastPara="1" wrap="square" lIns="91425" tIns="91425" rIns="91425" bIns="91425" anchor="t" anchorCtr="0">
            <a:noAutofit/>
          </a:bodyPr>
          <a:lstStyle/>
          <a:p>
            <a:pPr marL="457200" lvl="0" indent="-349250">
              <a:lnSpc>
                <a:spcPct val="120000"/>
              </a:lnSpc>
              <a:buSzPts val="1900"/>
              <a:buAutoNum type="arabicPeriod"/>
            </a:pPr>
            <a:r>
              <a:rPr lang="el-GR" sz="1800" dirty="0" smtClean="0"/>
              <a:t>Κάνε κλικ στο </a:t>
            </a:r>
            <a:r>
              <a:rPr lang="el-GR" sz="1800" b="1" dirty="0" smtClean="0"/>
              <a:t>μενού </a:t>
            </a:r>
            <a:r>
              <a:rPr lang="en-US" sz="1800" b="1" dirty="0" smtClean="0"/>
              <a:t>Insert </a:t>
            </a:r>
            <a:r>
              <a:rPr lang="el-GR" sz="1800" dirty="0" smtClean="0"/>
              <a:t>και κατόπιν κλικ στο</a:t>
            </a:r>
            <a:r>
              <a:rPr lang="it-IT" sz="1800" dirty="0" smtClean="0"/>
              <a:t> </a:t>
            </a:r>
            <a:r>
              <a:rPr lang="it-IT" sz="1800" b="1" dirty="0" smtClean="0"/>
              <a:t>Pivot </a:t>
            </a:r>
            <a:r>
              <a:rPr lang="it-IT" sz="1800" b="1" dirty="0" smtClean="0"/>
              <a:t>Table</a:t>
            </a:r>
            <a:r>
              <a:rPr lang="el-GR" sz="1800" b="1" dirty="0" smtClean="0"/>
              <a:t>.</a:t>
            </a:r>
            <a:r>
              <a:rPr lang="it-IT" sz="1800" b="1" dirty="0" smtClean="0"/>
              <a:t> </a:t>
            </a:r>
            <a:endParaRPr lang="el-GR" sz="1800" b="1" dirty="0" smtClean="0"/>
          </a:p>
          <a:p>
            <a:pPr marL="457200" lvl="0" indent="-349250">
              <a:lnSpc>
                <a:spcPct val="120000"/>
              </a:lnSpc>
              <a:buSzPts val="1900"/>
              <a:buAutoNum type="arabicPeriod"/>
            </a:pPr>
            <a:r>
              <a:rPr lang="el-GR" sz="1800" dirty="0" smtClean="0"/>
              <a:t>Το </a:t>
            </a:r>
            <a:r>
              <a:rPr lang="en-US" sz="1800" dirty="0" smtClean="0"/>
              <a:t>Excel </a:t>
            </a:r>
            <a:r>
              <a:rPr lang="el-GR" sz="1800" dirty="0" smtClean="0"/>
              <a:t>θα </a:t>
            </a:r>
            <a:r>
              <a:rPr lang="el-GR" sz="1800" b="1" dirty="0" smtClean="0"/>
              <a:t>συλλέξει όλα τα δεδομένα σου</a:t>
            </a:r>
            <a:r>
              <a:rPr lang="el-GR" sz="1800" dirty="0" smtClean="0"/>
              <a:t>, αλλά εσύ μπορείς να αλλάξεις την επιλογή</a:t>
            </a:r>
            <a:r>
              <a:rPr lang="en-US" sz="1800" dirty="0" smtClean="0"/>
              <a:t>.</a:t>
            </a:r>
            <a:endParaRPr sz="1800" dirty="0"/>
          </a:p>
          <a:p>
            <a:pPr marL="457200" lvl="0" indent="-349250">
              <a:lnSpc>
                <a:spcPct val="120000"/>
              </a:lnSpc>
              <a:buSzPts val="1900"/>
              <a:buAutoNum type="arabicPeriod"/>
            </a:pPr>
            <a:r>
              <a:rPr lang="el-GR" sz="1800" dirty="0" smtClean="0"/>
              <a:t>Δημιούργησε τον πίνακα </a:t>
            </a:r>
            <a:r>
              <a:rPr lang="en-US" sz="1800" dirty="0" smtClean="0"/>
              <a:t>Pivot </a:t>
            </a:r>
            <a:r>
              <a:rPr lang="el-GR" sz="1800" dirty="0" smtClean="0"/>
              <a:t>σε νέο φύλλο εργασίας</a:t>
            </a:r>
            <a:r>
              <a:rPr lang="en-US" sz="1800" dirty="0" smtClean="0"/>
              <a:t>.</a:t>
            </a:r>
            <a:endParaRPr sz="1800" dirty="0"/>
          </a:p>
          <a:p>
            <a:pPr marL="457200" indent="-349250">
              <a:lnSpc>
                <a:spcPct val="120000"/>
              </a:lnSpc>
              <a:buSzPts val="1900"/>
              <a:buFont typeface="Arial"/>
              <a:buAutoNum type="arabicPeriod"/>
            </a:pPr>
            <a:r>
              <a:rPr lang="el-GR" sz="1800" dirty="0" smtClean="0"/>
              <a:t>Κλικ στο κουμπί </a:t>
            </a:r>
            <a:r>
              <a:rPr lang="el-GR" sz="1800" dirty="0" err="1" smtClean="0"/>
              <a:t>OK</a:t>
            </a:r>
            <a:r>
              <a:rPr lang="el-GR" sz="1800" dirty="0" smtClean="0"/>
              <a:t> για να δημιουργήσεις τον </a:t>
            </a:r>
            <a:r>
              <a:rPr lang="el-GR" sz="1800" b="1" i="1" dirty="0" smtClean="0">
                <a:solidFill>
                  <a:srgbClr val="FF0000"/>
                </a:solidFill>
              </a:rPr>
              <a:t>δικό σου </a:t>
            </a:r>
            <a:r>
              <a:rPr lang="el-GR" sz="1800" dirty="0" smtClean="0"/>
              <a:t>πίνακα </a:t>
            </a:r>
            <a:r>
              <a:rPr lang="el-GR" sz="1800" dirty="0" err="1" smtClean="0"/>
              <a:t>Pivot</a:t>
            </a:r>
            <a:r>
              <a:rPr lang="en-US" sz="1800" dirty="0" smtClean="0"/>
              <a:t>.</a:t>
            </a:r>
            <a:endParaRPr sz="1800" dirty="0"/>
          </a:p>
        </p:txBody>
      </p:sp>
      <p:pic>
        <p:nvPicPr>
          <p:cNvPr id="311" name="Google Shape;311;g5363c714d0_0_56"/>
          <p:cNvPicPr preferRelativeResize="0"/>
          <p:nvPr/>
        </p:nvPicPr>
        <p:blipFill>
          <a:blip r:embed="rId6">
            <a:alphaModFix/>
          </a:blip>
          <a:stretch>
            <a:fillRect/>
          </a:stretch>
        </p:blipFill>
        <p:spPr>
          <a:xfrm>
            <a:off x="293675" y="1691175"/>
            <a:ext cx="4809842" cy="4331312"/>
          </a:xfrm>
          <a:prstGeom prst="rect">
            <a:avLst/>
          </a:prstGeom>
          <a:noFill/>
          <a:ln>
            <a:noFill/>
          </a:ln>
        </p:spPr>
      </p:pic>
      <p:cxnSp>
        <p:nvCxnSpPr>
          <p:cNvPr id="312" name="Google Shape;312;g5363c714d0_0_56"/>
          <p:cNvCxnSpPr>
            <a:stCxn id="313" idx="1"/>
          </p:cNvCxnSpPr>
          <p:nvPr/>
        </p:nvCxnSpPr>
        <p:spPr>
          <a:xfrm flipH="1">
            <a:off x="5103525" y="2538588"/>
            <a:ext cx="590700" cy="247500"/>
          </a:xfrm>
          <a:prstGeom prst="straightConnector1">
            <a:avLst/>
          </a:prstGeom>
          <a:noFill/>
          <a:ln w="38100" cap="flat" cmpd="sng">
            <a:solidFill>
              <a:schemeClr val="dk2"/>
            </a:solidFill>
            <a:prstDash val="solid"/>
            <a:round/>
            <a:headEnd type="none" w="med" len="med"/>
            <a:tailEnd type="triangle" w="med" len="med"/>
          </a:ln>
        </p:spPr>
      </p:cxnSp>
      <p:sp>
        <p:nvSpPr>
          <p:cNvPr id="313" name="Google Shape;313;g5363c714d0_0_56"/>
          <p:cNvSpPr txBox="1"/>
          <p:nvPr/>
        </p:nvSpPr>
        <p:spPr>
          <a:xfrm>
            <a:off x="5694225" y="2028738"/>
            <a:ext cx="1465500" cy="10197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l-GR" dirty="0" smtClean="0">
                <a:latin typeface="Raleway" charset="0"/>
                <a:ea typeface="Raleway Thin"/>
                <a:cs typeface="Raleway Thin"/>
                <a:sym typeface="Raleway Thin"/>
              </a:rPr>
              <a:t>Μπορείς να αλλάξεις την επιλογή δεδομένων</a:t>
            </a:r>
            <a:endParaRPr dirty="0">
              <a:latin typeface="Raleway" charset="0"/>
              <a:ea typeface="Raleway Thin"/>
              <a:cs typeface="Raleway Thin"/>
              <a:sym typeface="Raleway Thin"/>
            </a:endParaRPr>
          </a:p>
        </p:txBody>
      </p:sp>
      <p:cxnSp>
        <p:nvCxnSpPr>
          <p:cNvPr id="314" name="Google Shape;314;g5363c714d0_0_56"/>
          <p:cNvCxnSpPr/>
          <p:nvPr/>
        </p:nvCxnSpPr>
        <p:spPr>
          <a:xfrm rot="10800000">
            <a:off x="2034975" y="4622625"/>
            <a:ext cx="3555900" cy="879300"/>
          </a:xfrm>
          <a:prstGeom prst="straightConnector1">
            <a:avLst/>
          </a:prstGeom>
          <a:noFill/>
          <a:ln w="38100" cap="flat" cmpd="sng">
            <a:solidFill>
              <a:schemeClr val="dk2"/>
            </a:solidFill>
            <a:prstDash val="solid"/>
            <a:round/>
            <a:headEnd type="none" w="med" len="med"/>
            <a:tailEnd type="triangle" w="med" len="med"/>
          </a:ln>
        </p:spPr>
      </p:cxnSp>
      <p:sp>
        <p:nvSpPr>
          <p:cNvPr id="315" name="Google Shape;315;g5363c714d0_0_56"/>
          <p:cNvSpPr txBox="1"/>
          <p:nvPr/>
        </p:nvSpPr>
        <p:spPr>
          <a:xfrm>
            <a:off x="5541825" y="5346175"/>
            <a:ext cx="1655100" cy="108276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l-GR" dirty="0" smtClean="0">
                <a:latin typeface="Raleway" charset="0"/>
                <a:ea typeface="Raleway Thin"/>
                <a:cs typeface="Raleway Thin"/>
                <a:sym typeface="Raleway Thin"/>
              </a:rPr>
              <a:t>Μπορείς χρησιμοποιήσεις το φύλλο εργασίας με τη </a:t>
            </a:r>
            <a:r>
              <a:rPr lang="el-GR" dirty="0" err="1" smtClean="0">
                <a:latin typeface="Raleway" charset="0"/>
                <a:ea typeface="Raleway Thin"/>
                <a:cs typeface="Raleway Thin"/>
                <a:sym typeface="Raleway Thin"/>
              </a:rPr>
              <a:t>ΒΔ</a:t>
            </a:r>
            <a:endParaRPr dirty="0">
              <a:latin typeface="Raleway" charset="0"/>
              <a:ea typeface="Raleway Thin"/>
              <a:cs typeface="Raleway Thin"/>
              <a:sym typeface="Raleway Thin"/>
            </a:endParaRPr>
          </a:p>
        </p:txBody>
      </p:sp>
      <p:sp>
        <p:nvSpPr>
          <p:cNvPr id="13" name="Google Shape;273;g99f1de2ff6_0_142">
            <a:extLst>
              <a:ext uri="{FF2B5EF4-FFF2-40B4-BE49-F238E27FC236}">
                <a16:creationId xmlns:a16="http://schemas.microsoft.com/office/drawing/2014/main" xmlns="" id="{4F67CF49-B3C9-4547-B8F3-BA77C5389037}"/>
              </a:ext>
            </a:extLst>
          </p:cNvPr>
          <p:cNvSpPr txBox="1"/>
          <p:nvPr/>
        </p:nvSpPr>
        <p:spPr>
          <a:xfrm>
            <a:off x="4195763" y="438150"/>
            <a:ext cx="7322400" cy="1476000"/>
          </a:xfrm>
          <a:prstGeom prst="rect">
            <a:avLst/>
          </a:prstGeom>
          <a:noFill/>
          <a:ln>
            <a:noFill/>
          </a:ln>
        </p:spPr>
        <p:txBody>
          <a:bodyPr spcFirstLastPara="1" wrap="square" lIns="45700" tIns="45700" rIns="45700" bIns="45700" anchor="t" anchorCtr="0">
            <a:noAutofit/>
          </a:bodyPr>
          <a:lstStyle/>
          <a:p>
            <a:pPr algn="r">
              <a:lnSpc>
                <a:spcPct val="150000"/>
              </a:lnSpc>
              <a:buClr>
                <a:schemeClr val="dk1"/>
              </a:buClr>
              <a:buSzPts val="1100"/>
            </a:pPr>
            <a:r>
              <a:rPr lang="en-US" sz="3200" b="1" dirty="0" smtClean="0">
                <a:solidFill>
                  <a:schemeClr val="dk1"/>
                </a:solidFill>
                <a:effectLst>
                  <a:outerShdw blurRad="38100" dist="38100" dir="2700000" algn="tl">
                    <a:srgbClr val="000000">
                      <a:alpha val="43137"/>
                    </a:srgbClr>
                  </a:outerShdw>
                </a:effectLst>
                <a:latin typeface="+mj-lt"/>
                <a:ea typeface="Arial Rounded"/>
                <a:cs typeface="Arial Rounded"/>
                <a:sym typeface="Arial Rounded"/>
              </a:rPr>
              <a:t>2</a:t>
            </a:r>
            <a:r>
              <a:rPr lang="en-US" sz="3200" b="1" dirty="0">
                <a:solidFill>
                  <a:schemeClr val="dk1"/>
                </a:solidFill>
                <a:effectLst>
                  <a:outerShdw blurRad="38100" dist="38100" dir="2700000" algn="tl">
                    <a:srgbClr val="000000">
                      <a:alpha val="43137"/>
                    </a:srgbClr>
                  </a:outerShdw>
                </a:effectLst>
                <a:latin typeface="+mj-lt"/>
                <a:ea typeface="Arial Rounded"/>
                <a:cs typeface="Arial Rounded"/>
                <a:sym typeface="Arial Rounded"/>
              </a:rPr>
              <a:t>.  	</a:t>
            </a:r>
            <a:r>
              <a:rPr lang="el-GR" sz="3200" b="1" dirty="0" smtClean="0">
                <a:solidFill>
                  <a:schemeClr val="dk1"/>
                </a:solidFill>
                <a:effectLst>
                  <a:outerShdw blurRad="38100" dist="38100" dir="2700000" algn="tl">
                    <a:srgbClr val="000000">
                      <a:alpha val="43137"/>
                    </a:srgbClr>
                  </a:outerShdw>
                </a:effectLst>
                <a:latin typeface="+mj-lt"/>
                <a:ea typeface="Arial Rounded"/>
                <a:cs typeface="Arial Rounded"/>
                <a:sym typeface="Arial Rounded"/>
              </a:rPr>
              <a:t> Μεθοδολογία συλλογής και επεξεργασίας δεδομένων </a:t>
            </a:r>
            <a:endParaRPr lang="en-US" sz="3200" b="1" dirty="0">
              <a:solidFill>
                <a:schemeClr val="dk1"/>
              </a:solidFill>
              <a:effectLst>
                <a:outerShdw blurRad="38100" dist="38100" dir="2700000" algn="tl">
                  <a:srgbClr val="000000">
                    <a:alpha val="43137"/>
                  </a:srgbClr>
                </a:outerShdw>
              </a:effectLst>
              <a:latin typeface="+mj-lt"/>
              <a:ea typeface="Arial Rounded"/>
              <a:cs typeface="Arial Rounded"/>
              <a:sym typeface="Arial Rounded"/>
            </a:endParaRPr>
          </a:p>
          <a:p>
            <a:pPr marL="0" marR="0" lvl="0" indent="0" algn="l" rtl="0">
              <a:lnSpc>
                <a:spcPct val="100000"/>
              </a:lnSpc>
              <a:spcBef>
                <a:spcPts val="0"/>
              </a:spcBef>
              <a:spcAft>
                <a:spcPts val="0"/>
              </a:spcAft>
              <a:buClr>
                <a:srgbClr val="000000"/>
              </a:buClr>
              <a:buSzPts val="4400"/>
              <a:buFont typeface="Arial Rounded"/>
              <a:buNone/>
            </a:pPr>
            <a:endParaRPr lang="en-US" sz="3600" dirty="0">
              <a:solidFill>
                <a:schemeClr val="dk1"/>
              </a:solidFill>
              <a:effectLst>
                <a:outerShdw blurRad="38100" dist="38100" dir="2700000" algn="tl">
                  <a:srgbClr val="000000">
                    <a:alpha val="43137"/>
                  </a:srgbClr>
                </a:outerShdw>
              </a:effectLst>
              <a:latin typeface="+mj-lt"/>
              <a:ea typeface="Arial Rounded"/>
              <a:cs typeface="Arial Rounded"/>
              <a:sym typeface="Arial Rounded"/>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308"/>
                                        </p:tgtEl>
                                        <p:attrNameLst>
                                          <p:attrName>style.visibility</p:attrName>
                                        </p:attrNameLst>
                                      </p:cBhvr>
                                      <p:to>
                                        <p:strVal val="visible"/>
                                      </p:to>
                                    </p:set>
                                    <p:animEffect transition="in" filter="fade">
                                      <p:cBhvr>
                                        <p:cTn id="7" dur="500"/>
                                        <p:tgtEl>
                                          <p:spTgt spid="30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319"/>
        <p:cNvGrpSpPr/>
        <p:nvPr/>
      </p:nvGrpSpPr>
      <p:grpSpPr>
        <a:xfrm>
          <a:off x="0" y="0"/>
          <a:ext cx="0" cy="0"/>
          <a:chOff x="0" y="0"/>
          <a:chExt cx="0" cy="0"/>
        </a:xfrm>
      </p:grpSpPr>
      <p:pic>
        <p:nvPicPr>
          <p:cNvPr id="321" name="Google Shape;321;g5363c714d0_0_73" descr="image.png"/>
          <p:cNvPicPr preferRelativeResize="0"/>
          <p:nvPr/>
        </p:nvPicPr>
        <p:blipFill rotWithShape="1">
          <a:blip r:embed="rId4">
            <a:alphaModFix/>
          </a:blip>
          <a:srcRect/>
          <a:stretch/>
        </p:blipFill>
        <p:spPr>
          <a:xfrm>
            <a:off x="293687" y="6243637"/>
            <a:ext cx="2303463" cy="501651"/>
          </a:xfrm>
          <a:prstGeom prst="rect">
            <a:avLst/>
          </a:prstGeom>
          <a:noFill/>
          <a:ln>
            <a:noFill/>
          </a:ln>
        </p:spPr>
      </p:pic>
      <p:pic>
        <p:nvPicPr>
          <p:cNvPr id="322" name="Google Shape;322;g5363c714d0_0_73" descr="image.png"/>
          <p:cNvPicPr preferRelativeResize="0"/>
          <p:nvPr/>
        </p:nvPicPr>
        <p:blipFill rotWithShape="1">
          <a:blip r:embed="rId5">
            <a:alphaModFix/>
          </a:blip>
          <a:srcRect/>
          <a:stretch/>
        </p:blipFill>
        <p:spPr>
          <a:xfrm>
            <a:off x="2705100" y="6289675"/>
            <a:ext cx="9193213" cy="506413"/>
          </a:xfrm>
          <a:prstGeom prst="rect">
            <a:avLst/>
          </a:prstGeom>
          <a:noFill/>
          <a:ln>
            <a:noFill/>
          </a:ln>
        </p:spPr>
      </p:pic>
      <p:pic>
        <p:nvPicPr>
          <p:cNvPr id="323" name="Google Shape;323;g5363c714d0_0_73" descr="image.png"/>
          <p:cNvPicPr preferRelativeResize="0"/>
          <p:nvPr/>
        </p:nvPicPr>
        <p:blipFill rotWithShape="1">
          <a:blip r:embed="rId6">
            <a:alphaModFix/>
          </a:blip>
          <a:srcRect/>
          <a:stretch/>
        </p:blipFill>
        <p:spPr>
          <a:xfrm>
            <a:off x="293687" y="250825"/>
            <a:ext cx="3902076" cy="1219200"/>
          </a:xfrm>
          <a:prstGeom prst="rect">
            <a:avLst/>
          </a:prstGeom>
          <a:noFill/>
          <a:ln>
            <a:noFill/>
          </a:ln>
        </p:spPr>
      </p:pic>
      <p:sp>
        <p:nvSpPr>
          <p:cNvPr id="324" name="Google Shape;324;g5363c714d0_0_73"/>
          <p:cNvSpPr txBox="1"/>
          <p:nvPr/>
        </p:nvSpPr>
        <p:spPr>
          <a:xfrm>
            <a:off x="577312" y="2030425"/>
            <a:ext cx="6273653" cy="523200"/>
          </a:xfrm>
          <a:prstGeom prst="rect">
            <a:avLst/>
          </a:prstGeom>
          <a:noFill/>
          <a:ln>
            <a:noFill/>
          </a:ln>
        </p:spPr>
        <p:txBody>
          <a:bodyPr spcFirstLastPara="1" wrap="square" lIns="45700" tIns="45700" rIns="45700" bIns="45700" anchor="t" anchorCtr="0">
            <a:noAutofit/>
          </a:bodyPr>
          <a:lstStyle/>
          <a:p>
            <a:pPr lvl="0">
              <a:buClr>
                <a:schemeClr val="dk1"/>
              </a:buClr>
              <a:buSzPts val="2800"/>
            </a:pPr>
            <a:r>
              <a:rPr lang="en-US" sz="2400" b="1" dirty="0">
                <a:solidFill>
                  <a:schemeClr val="dk1"/>
                </a:solidFill>
                <a:latin typeface="Arial" panose="020B0604020202020204" pitchFamily="34" charset="0"/>
                <a:ea typeface="Arial Rounded"/>
                <a:cs typeface="Arial" panose="020B0604020202020204" pitchFamily="34" charset="0"/>
                <a:sym typeface="Arial Rounded"/>
              </a:rPr>
              <a:t>2.4. </a:t>
            </a:r>
            <a:r>
              <a:rPr lang="el-GR" sz="2400" b="1" dirty="0" smtClean="0">
                <a:latin typeface="Arial" panose="020B0604020202020204" pitchFamily="34" charset="0"/>
                <a:ea typeface="Arial Rounded"/>
                <a:cs typeface="Arial" panose="020B0604020202020204" pitchFamily="34" charset="0"/>
                <a:sym typeface="Arial Rounded"/>
              </a:rPr>
              <a:t>Δημιούργησε έναν πίνακα</a:t>
            </a:r>
            <a:r>
              <a:rPr lang="en-US" sz="2400" b="1" dirty="0" smtClean="0">
                <a:latin typeface="Arial" panose="020B0604020202020204" pitchFamily="34" charset="0"/>
                <a:ea typeface="Arial Rounded"/>
                <a:cs typeface="Arial" panose="020B0604020202020204" pitchFamily="34" charset="0"/>
                <a:sym typeface="Arial Rounded"/>
              </a:rPr>
              <a:t> Pivot</a:t>
            </a:r>
            <a:endParaRPr sz="2400" b="1" dirty="0">
              <a:solidFill>
                <a:schemeClr val="dk1"/>
              </a:solidFill>
              <a:latin typeface="Arial" panose="020B0604020202020204" pitchFamily="34" charset="0"/>
              <a:ea typeface="Arial Rounded"/>
              <a:cs typeface="Arial" panose="020B0604020202020204" pitchFamily="34" charset="0"/>
              <a:sym typeface="Arial Rounded"/>
            </a:endParaRPr>
          </a:p>
          <a:p>
            <a:pPr marL="0" marR="0" lvl="0" indent="0" algn="r" rtl="0">
              <a:lnSpc>
                <a:spcPct val="100000"/>
              </a:lnSpc>
              <a:spcBef>
                <a:spcPts val="0"/>
              </a:spcBef>
              <a:spcAft>
                <a:spcPts val="0"/>
              </a:spcAft>
              <a:buClr>
                <a:srgbClr val="000000"/>
              </a:buClr>
              <a:buSzPts val="2800"/>
              <a:buFont typeface="Arial Rounded"/>
              <a:buNone/>
            </a:pPr>
            <a:endParaRPr sz="2400" b="1" dirty="0">
              <a:latin typeface="Arial" panose="020B0604020202020204" pitchFamily="34" charset="0"/>
              <a:ea typeface="Arial Rounded"/>
              <a:cs typeface="Arial" panose="020B0604020202020204" pitchFamily="34" charset="0"/>
              <a:sym typeface="Arial Rounded"/>
            </a:endParaRPr>
          </a:p>
        </p:txBody>
      </p:sp>
      <p:sp>
        <p:nvSpPr>
          <p:cNvPr id="325" name="Google Shape;325;g5363c714d0_0_73"/>
          <p:cNvSpPr txBox="1"/>
          <p:nvPr/>
        </p:nvSpPr>
        <p:spPr>
          <a:xfrm>
            <a:off x="577313" y="2608112"/>
            <a:ext cx="7236900" cy="3806756"/>
          </a:xfrm>
          <a:prstGeom prst="rect">
            <a:avLst/>
          </a:prstGeom>
          <a:noFill/>
          <a:ln>
            <a:noFill/>
          </a:ln>
        </p:spPr>
        <p:txBody>
          <a:bodyPr spcFirstLastPara="1" wrap="square" lIns="91425" tIns="91425" rIns="91425" bIns="91425" anchor="t" anchorCtr="0">
            <a:noAutofit/>
          </a:bodyPr>
          <a:lstStyle/>
          <a:p>
            <a:pPr>
              <a:lnSpc>
                <a:spcPct val="120000"/>
              </a:lnSpc>
            </a:pPr>
            <a:r>
              <a:rPr lang="el-GR" sz="2000" dirty="0" smtClean="0"/>
              <a:t>Τα πεδία (</a:t>
            </a:r>
            <a:r>
              <a:rPr lang="en-US" sz="2000" dirty="0" smtClean="0"/>
              <a:t>Fields</a:t>
            </a:r>
            <a:r>
              <a:rPr lang="el-GR" sz="2000" dirty="0" smtClean="0"/>
              <a:t>) του πίνακα </a:t>
            </a:r>
            <a:r>
              <a:rPr lang="en-US" sz="2000" dirty="0" smtClean="0"/>
              <a:t>Pivot </a:t>
            </a:r>
            <a:r>
              <a:rPr lang="el-GR" sz="2000" dirty="0" smtClean="0"/>
              <a:t>είναι κυρίως τρία (3)</a:t>
            </a:r>
            <a:r>
              <a:rPr lang="en-US" sz="2000" dirty="0" smtClean="0"/>
              <a:t>! </a:t>
            </a:r>
            <a:r>
              <a:rPr lang="el-GR" sz="2000" dirty="0" smtClean="0"/>
              <a:t>Γραμμές, Στήλες και Τιμές</a:t>
            </a:r>
            <a:r>
              <a:rPr lang="en-US" sz="2000" dirty="0" smtClean="0"/>
              <a:t>. </a:t>
            </a:r>
            <a:r>
              <a:rPr lang="el-GR" sz="2000" dirty="0" smtClean="0"/>
              <a:t>Ένα επιπλέον πεδίο χρησιμοποιείται για να ορίσεις φίλτρα. Για να αποκτήσεις τη μέση ηλικία των συνεντευξιαζόμενων, λαμβάνοντας υπόψη το Επίπεδο Εκπαίδευσης και αν καθένας τους βρίσκεται κοντά σε Ρωμαϊκή διαδρομή, σύρε τα πεδία στα ακόλουθα </a:t>
            </a:r>
            <a:r>
              <a:rPr lang="el-GR" sz="2000" dirty="0" smtClean="0"/>
              <a:t>πλαίσια</a:t>
            </a:r>
            <a:r>
              <a:rPr lang="en-US" sz="2000" dirty="0" smtClean="0"/>
              <a:t>:</a:t>
            </a:r>
            <a:endParaRPr sz="2000" dirty="0"/>
          </a:p>
          <a:p>
            <a:pPr marL="457200" lvl="0" indent="-355600">
              <a:lnSpc>
                <a:spcPct val="120000"/>
              </a:lnSpc>
              <a:buSzPts val="2000"/>
              <a:buAutoNum type="arabicPeriod"/>
            </a:pPr>
            <a:r>
              <a:rPr lang="el-GR" sz="2000" b="1" dirty="0" smtClean="0"/>
              <a:t>Εκπαίδευση, </a:t>
            </a:r>
            <a:r>
              <a:rPr lang="el-GR" sz="2000" dirty="0" smtClean="0"/>
              <a:t>στο πλαίσιο Γραμμές</a:t>
            </a:r>
          </a:p>
          <a:p>
            <a:pPr marL="457200" lvl="0" indent="-355600">
              <a:lnSpc>
                <a:spcPct val="120000"/>
              </a:lnSpc>
              <a:buSzPts val="2000"/>
              <a:buAutoNum type="arabicPeriod"/>
            </a:pPr>
            <a:r>
              <a:rPr lang="el-GR" sz="2000" b="1" dirty="0" err="1" smtClean="0"/>
              <a:t>RomanRoutes</a:t>
            </a:r>
            <a:r>
              <a:rPr lang="el-GR" sz="2000" b="1" dirty="0" smtClean="0"/>
              <a:t>, </a:t>
            </a:r>
            <a:r>
              <a:rPr lang="el-GR" sz="2000" dirty="0" smtClean="0"/>
              <a:t>στο πλαίσιο </a:t>
            </a:r>
            <a:r>
              <a:rPr lang="el-GR" sz="2000" dirty="0" smtClean="0"/>
              <a:t>Στήλες</a:t>
            </a:r>
            <a:endParaRPr sz="2000" dirty="0"/>
          </a:p>
          <a:p>
            <a:pPr marL="457200" indent="-355600">
              <a:lnSpc>
                <a:spcPct val="120000"/>
              </a:lnSpc>
              <a:buSzPts val="2000"/>
              <a:buFont typeface="Arial"/>
              <a:buAutoNum type="arabicPeriod"/>
            </a:pPr>
            <a:r>
              <a:rPr lang="el-GR" sz="2000" b="1" dirty="0" smtClean="0"/>
              <a:t>Ηλικία </a:t>
            </a:r>
            <a:r>
              <a:rPr lang="el-GR" sz="2000" dirty="0" smtClean="0"/>
              <a:t>στο </a:t>
            </a:r>
            <a:r>
              <a:rPr lang="el-GR" sz="2000" dirty="0" smtClean="0"/>
              <a:t>πλαίσιο Τιμές και</a:t>
            </a:r>
            <a:r>
              <a:rPr lang="el-GR" sz="2000" b="1" dirty="0" smtClean="0"/>
              <a:t> </a:t>
            </a:r>
            <a:r>
              <a:rPr lang="el-GR" sz="2000" dirty="0" smtClean="0"/>
              <a:t>επίλεξε </a:t>
            </a:r>
            <a:r>
              <a:rPr lang="el-GR" sz="2000" b="1" i="1" dirty="0" smtClean="0">
                <a:solidFill>
                  <a:srgbClr val="EE3840"/>
                </a:solidFill>
              </a:rPr>
              <a:t>Μέσος </a:t>
            </a:r>
            <a:r>
              <a:rPr lang="el-GR" sz="2000" b="1" i="1" dirty="0" smtClean="0">
                <a:solidFill>
                  <a:srgbClr val="EE3840"/>
                </a:solidFill>
              </a:rPr>
              <a:t>Όρος</a:t>
            </a:r>
            <a:endParaRPr sz="2000" b="1" i="1" dirty="0">
              <a:solidFill>
                <a:srgbClr val="EE3840"/>
              </a:solidFill>
            </a:endParaRPr>
          </a:p>
        </p:txBody>
      </p:sp>
      <p:graphicFrame>
        <p:nvGraphicFramePr>
          <p:cNvPr id="3" name="Object 2">
            <a:extLst>
              <a:ext uri="{FF2B5EF4-FFF2-40B4-BE49-F238E27FC236}">
                <a16:creationId xmlns:a16="http://schemas.microsoft.com/office/drawing/2014/main" xmlns="" id="{5D561652-DFD9-46F2-946B-A96EAA25F185}"/>
              </a:ext>
            </a:extLst>
          </p:cNvPr>
          <p:cNvGraphicFramePr>
            <a:graphicFrameLocks noChangeAspect="1"/>
          </p:cNvGraphicFramePr>
          <p:nvPr>
            <p:extLst>
              <p:ext uri="{D42A27DB-BD31-4B8C-83A1-F6EECF244321}">
                <p14:modId xmlns:p14="http://schemas.microsoft.com/office/powerpoint/2010/main" xmlns="" val="3471810325"/>
              </p:ext>
            </p:extLst>
          </p:nvPr>
        </p:nvGraphicFramePr>
        <p:xfrm>
          <a:off x="8142713" y="2030425"/>
          <a:ext cx="2968294" cy="4213212"/>
        </p:xfrm>
        <a:graphic>
          <a:graphicData uri="http://schemas.openxmlformats.org/presentationml/2006/ole">
            <p:oleObj spid="_x0000_s1039" name="Immagine bitmap" r:id="rId7" imgW="3304762" imgH="4695238" progId="PBrush">
              <p:embed/>
            </p:oleObj>
          </a:graphicData>
        </a:graphic>
      </p:graphicFrame>
      <p:sp>
        <p:nvSpPr>
          <p:cNvPr id="9" name="Google Shape;273;g99f1de2ff6_0_142">
            <a:extLst>
              <a:ext uri="{FF2B5EF4-FFF2-40B4-BE49-F238E27FC236}">
                <a16:creationId xmlns:a16="http://schemas.microsoft.com/office/drawing/2014/main" xmlns="" id="{4F67CF49-B3C9-4547-B8F3-BA77C5389037}"/>
              </a:ext>
            </a:extLst>
          </p:cNvPr>
          <p:cNvSpPr txBox="1"/>
          <p:nvPr/>
        </p:nvSpPr>
        <p:spPr>
          <a:xfrm>
            <a:off x="4195763" y="438150"/>
            <a:ext cx="7322400" cy="1476000"/>
          </a:xfrm>
          <a:prstGeom prst="rect">
            <a:avLst/>
          </a:prstGeom>
          <a:noFill/>
          <a:ln>
            <a:noFill/>
          </a:ln>
        </p:spPr>
        <p:txBody>
          <a:bodyPr spcFirstLastPara="1" wrap="square" lIns="45700" tIns="45700" rIns="45700" bIns="45700" anchor="t" anchorCtr="0">
            <a:noAutofit/>
          </a:bodyPr>
          <a:lstStyle/>
          <a:p>
            <a:pPr algn="r">
              <a:lnSpc>
                <a:spcPct val="150000"/>
              </a:lnSpc>
              <a:buClr>
                <a:schemeClr val="dk1"/>
              </a:buClr>
              <a:buSzPts val="1100"/>
            </a:pPr>
            <a:r>
              <a:rPr lang="en-US" sz="3200" b="1" dirty="0" smtClean="0">
                <a:solidFill>
                  <a:schemeClr val="dk1"/>
                </a:solidFill>
                <a:effectLst>
                  <a:outerShdw blurRad="38100" dist="38100" dir="2700000" algn="tl">
                    <a:srgbClr val="000000">
                      <a:alpha val="43137"/>
                    </a:srgbClr>
                  </a:outerShdw>
                </a:effectLst>
                <a:latin typeface="+mj-lt"/>
                <a:ea typeface="Arial Rounded"/>
                <a:cs typeface="Arial Rounded"/>
                <a:sym typeface="Arial Rounded"/>
              </a:rPr>
              <a:t>2</a:t>
            </a:r>
            <a:r>
              <a:rPr lang="en-US" sz="3200" b="1" dirty="0">
                <a:solidFill>
                  <a:schemeClr val="dk1"/>
                </a:solidFill>
                <a:effectLst>
                  <a:outerShdw blurRad="38100" dist="38100" dir="2700000" algn="tl">
                    <a:srgbClr val="000000">
                      <a:alpha val="43137"/>
                    </a:srgbClr>
                  </a:outerShdw>
                </a:effectLst>
                <a:latin typeface="+mj-lt"/>
                <a:ea typeface="Arial Rounded"/>
                <a:cs typeface="Arial Rounded"/>
                <a:sym typeface="Arial Rounded"/>
              </a:rPr>
              <a:t>.  	</a:t>
            </a:r>
            <a:r>
              <a:rPr lang="el-GR" sz="3200" b="1" dirty="0" smtClean="0">
                <a:solidFill>
                  <a:schemeClr val="dk1"/>
                </a:solidFill>
                <a:effectLst>
                  <a:outerShdw blurRad="38100" dist="38100" dir="2700000" algn="tl">
                    <a:srgbClr val="000000">
                      <a:alpha val="43137"/>
                    </a:srgbClr>
                  </a:outerShdw>
                </a:effectLst>
                <a:latin typeface="+mj-lt"/>
                <a:ea typeface="Arial Rounded"/>
                <a:cs typeface="Arial Rounded"/>
                <a:sym typeface="Arial Rounded"/>
              </a:rPr>
              <a:t> Μεθοδολογία συλλογής και επεξεργασίας δεδομένων </a:t>
            </a:r>
            <a:endParaRPr lang="en-US" sz="3200" b="1" dirty="0">
              <a:solidFill>
                <a:schemeClr val="dk1"/>
              </a:solidFill>
              <a:effectLst>
                <a:outerShdw blurRad="38100" dist="38100" dir="2700000" algn="tl">
                  <a:srgbClr val="000000">
                    <a:alpha val="43137"/>
                  </a:srgbClr>
                </a:outerShdw>
              </a:effectLst>
              <a:latin typeface="+mj-lt"/>
              <a:ea typeface="Arial Rounded"/>
              <a:cs typeface="Arial Rounded"/>
              <a:sym typeface="Arial Rounded"/>
            </a:endParaRPr>
          </a:p>
          <a:p>
            <a:pPr marL="0" marR="0" lvl="0" indent="0" algn="l" rtl="0">
              <a:lnSpc>
                <a:spcPct val="100000"/>
              </a:lnSpc>
              <a:spcBef>
                <a:spcPts val="0"/>
              </a:spcBef>
              <a:spcAft>
                <a:spcPts val="0"/>
              </a:spcAft>
              <a:buClr>
                <a:srgbClr val="000000"/>
              </a:buClr>
              <a:buSzPts val="4400"/>
              <a:buFont typeface="Arial Rounded"/>
              <a:buNone/>
            </a:pPr>
            <a:endParaRPr lang="en-US" sz="3600" dirty="0">
              <a:solidFill>
                <a:schemeClr val="dk1"/>
              </a:solidFill>
              <a:effectLst>
                <a:outerShdw blurRad="38100" dist="38100" dir="2700000" algn="tl">
                  <a:srgbClr val="000000">
                    <a:alpha val="43137"/>
                  </a:srgbClr>
                </a:outerShdw>
              </a:effectLst>
              <a:latin typeface="+mj-lt"/>
              <a:ea typeface="Arial Rounded"/>
              <a:cs typeface="Arial Rounded"/>
              <a:sym typeface="Arial Rounded"/>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323"/>
                                        </p:tgtEl>
                                        <p:attrNameLst>
                                          <p:attrName>style.visibility</p:attrName>
                                        </p:attrNameLst>
                                      </p:cBhvr>
                                      <p:to>
                                        <p:strVal val="visible"/>
                                      </p:to>
                                    </p:set>
                                    <p:animEffect transition="in" filter="fade">
                                      <p:cBhvr>
                                        <p:cTn id="7" dur="500"/>
                                        <p:tgtEl>
                                          <p:spTgt spid="3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330"/>
        <p:cNvGrpSpPr/>
        <p:nvPr/>
      </p:nvGrpSpPr>
      <p:grpSpPr>
        <a:xfrm>
          <a:off x="0" y="0"/>
          <a:ext cx="0" cy="0"/>
          <a:chOff x="0" y="0"/>
          <a:chExt cx="0" cy="0"/>
        </a:xfrm>
      </p:grpSpPr>
      <p:graphicFrame>
        <p:nvGraphicFramePr>
          <p:cNvPr id="4" name="Object 3">
            <a:extLst>
              <a:ext uri="{FF2B5EF4-FFF2-40B4-BE49-F238E27FC236}">
                <a16:creationId xmlns:a16="http://schemas.microsoft.com/office/drawing/2014/main" xmlns="" id="{4F168D98-DED7-427B-B024-E6332AEC3B34}"/>
              </a:ext>
            </a:extLst>
          </p:cNvPr>
          <p:cNvGraphicFramePr>
            <a:graphicFrameLocks noChangeAspect="1"/>
          </p:cNvGraphicFramePr>
          <p:nvPr>
            <p:extLst>
              <p:ext uri="{D42A27DB-BD31-4B8C-83A1-F6EECF244321}">
                <p14:modId xmlns:p14="http://schemas.microsoft.com/office/powerpoint/2010/main" xmlns="" val="1073305451"/>
              </p:ext>
            </p:extLst>
          </p:nvPr>
        </p:nvGraphicFramePr>
        <p:xfrm>
          <a:off x="4670475" y="2264899"/>
          <a:ext cx="7269718" cy="3369456"/>
        </p:xfrm>
        <a:graphic>
          <a:graphicData uri="http://schemas.openxmlformats.org/presentationml/2006/ole">
            <p:oleObj spid="_x0000_s2091" name="Immagine bitmap" r:id="rId4" imgW="9469172" imgH="4401164" progId="PBrush">
              <p:embed/>
            </p:oleObj>
          </a:graphicData>
        </a:graphic>
      </p:graphicFrame>
      <p:pic>
        <p:nvPicPr>
          <p:cNvPr id="332" name="Google Shape;332;g5363c714d0_0_91" descr="image.png"/>
          <p:cNvPicPr preferRelativeResize="0"/>
          <p:nvPr/>
        </p:nvPicPr>
        <p:blipFill rotWithShape="1">
          <a:blip r:embed="rId5">
            <a:alphaModFix/>
          </a:blip>
          <a:srcRect/>
          <a:stretch/>
        </p:blipFill>
        <p:spPr>
          <a:xfrm>
            <a:off x="293687" y="6243637"/>
            <a:ext cx="2303463" cy="501651"/>
          </a:xfrm>
          <a:prstGeom prst="rect">
            <a:avLst/>
          </a:prstGeom>
          <a:noFill/>
          <a:ln>
            <a:noFill/>
          </a:ln>
        </p:spPr>
      </p:pic>
      <p:pic>
        <p:nvPicPr>
          <p:cNvPr id="333" name="Google Shape;333;g5363c714d0_0_91" descr="image.png"/>
          <p:cNvPicPr preferRelativeResize="0"/>
          <p:nvPr/>
        </p:nvPicPr>
        <p:blipFill rotWithShape="1">
          <a:blip r:embed="rId6">
            <a:alphaModFix/>
          </a:blip>
          <a:srcRect/>
          <a:stretch/>
        </p:blipFill>
        <p:spPr>
          <a:xfrm>
            <a:off x="2705100" y="6289675"/>
            <a:ext cx="9193213" cy="506413"/>
          </a:xfrm>
          <a:prstGeom prst="rect">
            <a:avLst/>
          </a:prstGeom>
          <a:noFill/>
          <a:ln>
            <a:noFill/>
          </a:ln>
        </p:spPr>
      </p:pic>
      <p:pic>
        <p:nvPicPr>
          <p:cNvPr id="334" name="Google Shape;334;g5363c714d0_0_91" descr="image.png"/>
          <p:cNvPicPr preferRelativeResize="0"/>
          <p:nvPr/>
        </p:nvPicPr>
        <p:blipFill rotWithShape="1">
          <a:blip r:embed="rId7">
            <a:alphaModFix/>
          </a:blip>
          <a:srcRect/>
          <a:stretch/>
        </p:blipFill>
        <p:spPr>
          <a:xfrm>
            <a:off x="293687" y="250825"/>
            <a:ext cx="3902076" cy="1219200"/>
          </a:xfrm>
          <a:prstGeom prst="rect">
            <a:avLst/>
          </a:prstGeom>
          <a:noFill/>
          <a:ln>
            <a:noFill/>
          </a:ln>
        </p:spPr>
      </p:pic>
      <p:sp>
        <p:nvSpPr>
          <p:cNvPr id="335" name="Google Shape;335;g5363c714d0_0_91"/>
          <p:cNvSpPr txBox="1"/>
          <p:nvPr/>
        </p:nvSpPr>
        <p:spPr>
          <a:xfrm>
            <a:off x="419980" y="1650662"/>
            <a:ext cx="4353600" cy="797115"/>
          </a:xfrm>
          <a:prstGeom prst="rect">
            <a:avLst/>
          </a:prstGeom>
          <a:noFill/>
          <a:ln>
            <a:noFill/>
          </a:ln>
        </p:spPr>
        <p:txBody>
          <a:bodyPr spcFirstLastPara="1" wrap="square" lIns="45700" tIns="45700" rIns="45700" bIns="45700" anchor="t" anchorCtr="0">
            <a:noAutofit/>
          </a:bodyPr>
          <a:lstStyle/>
          <a:p>
            <a:pPr lvl="0">
              <a:buClr>
                <a:schemeClr val="dk1"/>
              </a:buClr>
              <a:buSzPts val="2800"/>
            </a:pPr>
            <a:r>
              <a:rPr lang="en-US" sz="2400" b="1" dirty="0">
                <a:solidFill>
                  <a:schemeClr val="dk1"/>
                </a:solidFill>
                <a:latin typeface="Arial" panose="020B0604020202020204" pitchFamily="34" charset="0"/>
                <a:ea typeface="Arial Rounded"/>
                <a:cs typeface="Arial" panose="020B0604020202020204" pitchFamily="34" charset="0"/>
                <a:sym typeface="Arial Rounded"/>
              </a:rPr>
              <a:t>2.4. </a:t>
            </a:r>
            <a:r>
              <a:rPr lang="el-GR" sz="2400" b="1" dirty="0" smtClean="0">
                <a:latin typeface="Arial" panose="020B0604020202020204" pitchFamily="34" charset="0"/>
                <a:ea typeface="Arial Rounded"/>
                <a:cs typeface="Arial" panose="020B0604020202020204" pitchFamily="34" charset="0"/>
                <a:sym typeface="Arial Rounded"/>
              </a:rPr>
              <a:t>Δημιούργησε έναν πίνακα</a:t>
            </a:r>
            <a:r>
              <a:rPr lang="en-US" sz="2400" b="1" dirty="0" smtClean="0">
                <a:latin typeface="Arial" panose="020B0604020202020204" pitchFamily="34" charset="0"/>
                <a:ea typeface="Arial Rounded"/>
                <a:cs typeface="Arial" panose="020B0604020202020204" pitchFamily="34" charset="0"/>
                <a:sym typeface="Arial Rounded"/>
              </a:rPr>
              <a:t> Pivot</a:t>
            </a:r>
            <a:endParaRPr sz="2400" b="1" dirty="0">
              <a:solidFill>
                <a:schemeClr val="dk1"/>
              </a:solidFill>
              <a:latin typeface="Arial" panose="020B0604020202020204" pitchFamily="34" charset="0"/>
              <a:ea typeface="Arial Rounded"/>
              <a:cs typeface="Arial" panose="020B0604020202020204" pitchFamily="34" charset="0"/>
              <a:sym typeface="Arial Rounded"/>
            </a:endParaRPr>
          </a:p>
          <a:p>
            <a:pPr marL="0" marR="0" lvl="0" indent="0" algn="r" rtl="0">
              <a:lnSpc>
                <a:spcPct val="100000"/>
              </a:lnSpc>
              <a:spcBef>
                <a:spcPts val="0"/>
              </a:spcBef>
              <a:spcAft>
                <a:spcPts val="0"/>
              </a:spcAft>
              <a:buClr>
                <a:srgbClr val="000000"/>
              </a:buClr>
              <a:buSzPts val="2800"/>
              <a:buFont typeface="Arial Rounded"/>
              <a:buNone/>
            </a:pPr>
            <a:endParaRPr sz="2400" b="1" dirty="0">
              <a:latin typeface="Arial" panose="020B0604020202020204" pitchFamily="34" charset="0"/>
              <a:ea typeface="Arial Rounded"/>
              <a:cs typeface="Arial" panose="020B0604020202020204" pitchFamily="34" charset="0"/>
              <a:sym typeface="Arial Rounded"/>
            </a:endParaRPr>
          </a:p>
        </p:txBody>
      </p:sp>
      <p:sp>
        <p:nvSpPr>
          <p:cNvPr id="14" name="TextBox 13">
            <a:extLst>
              <a:ext uri="{FF2B5EF4-FFF2-40B4-BE49-F238E27FC236}">
                <a16:creationId xmlns:a16="http://schemas.microsoft.com/office/drawing/2014/main" xmlns="" id="{D12121F5-83A8-45F6-97F2-73064011CA26}"/>
              </a:ext>
            </a:extLst>
          </p:cNvPr>
          <p:cNvSpPr txBox="1"/>
          <p:nvPr/>
        </p:nvSpPr>
        <p:spPr>
          <a:xfrm>
            <a:off x="476250" y="5660884"/>
            <a:ext cx="11122966" cy="369332"/>
          </a:xfrm>
          <a:prstGeom prst="rect">
            <a:avLst/>
          </a:prstGeom>
          <a:noFill/>
        </p:spPr>
        <p:txBody>
          <a:bodyPr wrap="square">
            <a:spAutoFit/>
          </a:bodyPr>
          <a:lstStyle/>
          <a:p>
            <a:r>
              <a:rPr lang="el-GR" sz="1800" dirty="0" smtClean="0"/>
              <a:t>στο πλαίσιο </a:t>
            </a:r>
            <a:r>
              <a:rPr lang="en-US" sz="1800" i="1" dirty="0" smtClean="0"/>
              <a:t>Values</a:t>
            </a:r>
            <a:r>
              <a:rPr lang="el-GR" sz="1800" dirty="0" smtClean="0"/>
              <a:t>, και τροποποιώντας τα </a:t>
            </a:r>
            <a:r>
              <a:rPr lang="en-US" sz="1800" i="1" dirty="0" smtClean="0"/>
              <a:t>Field Settings</a:t>
            </a:r>
            <a:r>
              <a:rPr lang="el-GR" sz="1800" dirty="0" smtClean="0"/>
              <a:t>. Εδώ, μπορείς να επιλέξεις το </a:t>
            </a:r>
            <a:r>
              <a:rPr lang="en-US" sz="1800" b="1" i="1" dirty="0" smtClean="0"/>
              <a:t>Count</a:t>
            </a:r>
            <a:r>
              <a:rPr lang="en-US" sz="1800" dirty="0" smtClean="0"/>
              <a:t>.</a:t>
            </a:r>
            <a:endParaRPr lang="en-US" sz="1800" dirty="0"/>
          </a:p>
        </p:txBody>
      </p:sp>
      <p:sp>
        <p:nvSpPr>
          <p:cNvPr id="20" name="Rectangle 16">
            <a:extLst>
              <a:ext uri="{FF2B5EF4-FFF2-40B4-BE49-F238E27FC236}">
                <a16:creationId xmlns:a16="http://schemas.microsoft.com/office/drawing/2014/main" xmlns="" id="{6D43CB62-EFD4-439B-862E-D077E4115DC1}"/>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it-IT"/>
          </a:p>
        </p:txBody>
      </p:sp>
      <p:sp>
        <p:nvSpPr>
          <p:cNvPr id="12" name="Google Shape;273;g99f1de2ff6_0_142">
            <a:extLst>
              <a:ext uri="{FF2B5EF4-FFF2-40B4-BE49-F238E27FC236}">
                <a16:creationId xmlns:a16="http://schemas.microsoft.com/office/drawing/2014/main" xmlns="" id="{4F67CF49-B3C9-4547-B8F3-BA77C5389037}"/>
              </a:ext>
            </a:extLst>
          </p:cNvPr>
          <p:cNvSpPr txBox="1"/>
          <p:nvPr/>
        </p:nvSpPr>
        <p:spPr>
          <a:xfrm>
            <a:off x="4195763" y="438150"/>
            <a:ext cx="7322400" cy="1476000"/>
          </a:xfrm>
          <a:prstGeom prst="rect">
            <a:avLst/>
          </a:prstGeom>
          <a:noFill/>
          <a:ln>
            <a:noFill/>
          </a:ln>
        </p:spPr>
        <p:txBody>
          <a:bodyPr spcFirstLastPara="1" wrap="square" lIns="45700" tIns="45700" rIns="45700" bIns="45700" anchor="t" anchorCtr="0">
            <a:noAutofit/>
          </a:bodyPr>
          <a:lstStyle/>
          <a:p>
            <a:pPr algn="r">
              <a:lnSpc>
                <a:spcPct val="150000"/>
              </a:lnSpc>
              <a:buClr>
                <a:schemeClr val="dk1"/>
              </a:buClr>
              <a:buSzPts val="1100"/>
            </a:pPr>
            <a:r>
              <a:rPr lang="en-US" sz="3200" b="1" dirty="0" smtClean="0">
                <a:solidFill>
                  <a:schemeClr val="dk1"/>
                </a:solidFill>
                <a:effectLst>
                  <a:outerShdw blurRad="38100" dist="38100" dir="2700000" algn="tl">
                    <a:srgbClr val="000000">
                      <a:alpha val="43137"/>
                    </a:srgbClr>
                  </a:outerShdw>
                </a:effectLst>
                <a:latin typeface="+mj-lt"/>
                <a:ea typeface="Arial Rounded"/>
                <a:cs typeface="Arial Rounded"/>
                <a:sym typeface="Arial Rounded"/>
              </a:rPr>
              <a:t>2</a:t>
            </a:r>
            <a:r>
              <a:rPr lang="en-US" sz="3200" b="1" dirty="0">
                <a:solidFill>
                  <a:schemeClr val="dk1"/>
                </a:solidFill>
                <a:effectLst>
                  <a:outerShdw blurRad="38100" dist="38100" dir="2700000" algn="tl">
                    <a:srgbClr val="000000">
                      <a:alpha val="43137"/>
                    </a:srgbClr>
                  </a:outerShdw>
                </a:effectLst>
                <a:latin typeface="+mj-lt"/>
                <a:ea typeface="Arial Rounded"/>
                <a:cs typeface="Arial Rounded"/>
                <a:sym typeface="Arial Rounded"/>
              </a:rPr>
              <a:t>.  	</a:t>
            </a:r>
            <a:r>
              <a:rPr lang="el-GR" sz="3200" b="1" dirty="0" smtClean="0">
                <a:solidFill>
                  <a:schemeClr val="dk1"/>
                </a:solidFill>
                <a:effectLst>
                  <a:outerShdw blurRad="38100" dist="38100" dir="2700000" algn="tl">
                    <a:srgbClr val="000000">
                      <a:alpha val="43137"/>
                    </a:srgbClr>
                  </a:outerShdw>
                </a:effectLst>
                <a:latin typeface="+mj-lt"/>
                <a:ea typeface="Arial Rounded"/>
                <a:cs typeface="Arial Rounded"/>
                <a:sym typeface="Arial Rounded"/>
              </a:rPr>
              <a:t> Μεθοδολογία συλλογής και επεξεργασίας δεδομένων </a:t>
            </a:r>
            <a:endParaRPr lang="en-US" sz="3200" b="1" dirty="0">
              <a:solidFill>
                <a:schemeClr val="dk1"/>
              </a:solidFill>
              <a:effectLst>
                <a:outerShdw blurRad="38100" dist="38100" dir="2700000" algn="tl">
                  <a:srgbClr val="000000">
                    <a:alpha val="43137"/>
                  </a:srgbClr>
                </a:outerShdw>
              </a:effectLst>
              <a:latin typeface="+mj-lt"/>
              <a:ea typeface="Arial Rounded"/>
              <a:cs typeface="Arial Rounded"/>
              <a:sym typeface="Arial Rounded"/>
            </a:endParaRPr>
          </a:p>
          <a:p>
            <a:pPr marL="0" marR="0" lvl="0" indent="0" algn="l" rtl="0">
              <a:lnSpc>
                <a:spcPct val="100000"/>
              </a:lnSpc>
              <a:spcBef>
                <a:spcPts val="0"/>
              </a:spcBef>
              <a:spcAft>
                <a:spcPts val="0"/>
              </a:spcAft>
              <a:buClr>
                <a:srgbClr val="000000"/>
              </a:buClr>
              <a:buSzPts val="4400"/>
              <a:buFont typeface="Arial Rounded"/>
              <a:buNone/>
            </a:pPr>
            <a:endParaRPr lang="en-US" sz="3600" dirty="0">
              <a:solidFill>
                <a:schemeClr val="dk1"/>
              </a:solidFill>
              <a:effectLst>
                <a:outerShdw blurRad="38100" dist="38100" dir="2700000" algn="tl">
                  <a:srgbClr val="000000">
                    <a:alpha val="43137"/>
                  </a:srgbClr>
                </a:outerShdw>
              </a:effectLst>
              <a:latin typeface="+mj-lt"/>
              <a:ea typeface="Arial Rounded"/>
              <a:cs typeface="Arial Rounded"/>
              <a:sym typeface="Arial Rounded"/>
            </a:endParaRPr>
          </a:p>
        </p:txBody>
      </p:sp>
      <p:sp>
        <p:nvSpPr>
          <p:cNvPr id="337" name="Google Shape;337;g5363c714d0_0_91"/>
          <p:cNvSpPr txBox="1"/>
          <p:nvPr/>
        </p:nvSpPr>
        <p:spPr>
          <a:xfrm>
            <a:off x="476250" y="2540965"/>
            <a:ext cx="4194224" cy="3057977"/>
          </a:xfrm>
          <a:prstGeom prst="rect">
            <a:avLst/>
          </a:prstGeom>
          <a:noFill/>
          <a:ln>
            <a:noFill/>
          </a:ln>
        </p:spPr>
        <p:txBody>
          <a:bodyPr spcFirstLastPara="1" wrap="square" lIns="91425" tIns="91425" rIns="91425" bIns="91425" anchor="t" anchorCtr="0">
            <a:noAutofit/>
          </a:bodyPr>
          <a:lstStyle/>
          <a:p>
            <a:pPr>
              <a:lnSpc>
                <a:spcPct val="120000"/>
              </a:lnSpc>
            </a:pPr>
            <a:r>
              <a:rPr lang="el-GR" sz="1800" dirty="0" smtClean="0"/>
              <a:t>Δεδομένου ότι δεν υπάρχουν μεγάλες διαφορές ως προς τη </a:t>
            </a:r>
            <a:r>
              <a:rPr lang="el-GR" sz="1800" b="1" dirty="0" smtClean="0"/>
              <a:t>μέση ηλικία </a:t>
            </a:r>
            <a:r>
              <a:rPr lang="el-GR" sz="1800" dirty="0" smtClean="0"/>
              <a:t>μεταξύ των ομάδων που ορίζονται με τη χρήση του </a:t>
            </a:r>
            <a:r>
              <a:rPr lang="en-US" sz="1800" dirty="0" smtClean="0"/>
              <a:t>Education and </a:t>
            </a:r>
            <a:r>
              <a:rPr lang="en-US" sz="1800" dirty="0" err="1" smtClean="0"/>
              <a:t>RomanRoutes</a:t>
            </a:r>
            <a:r>
              <a:rPr lang="el-GR" sz="1800" dirty="0" smtClean="0"/>
              <a:t>. Θα </a:t>
            </a:r>
            <a:r>
              <a:rPr lang="el-GR" sz="1800" dirty="0" smtClean="0"/>
              <a:t>ήταν ενδιαφέρον να εκτιμηθεί το πλήθος των ανθρώπων που ζουν κοντά σε Ρωμαϊκές διαδρομές</a:t>
            </a:r>
            <a:r>
              <a:rPr lang="en-US" sz="1800" dirty="0" smtClean="0"/>
              <a:t>. </a:t>
            </a:r>
            <a:r>
              <a:rPr lang="el-GR" sz="1800" dirty="0" smtClean="0">
                <a:ea typeface="Arial Rounded"/>
              </a:rPr>
              <a:t>Μπορείς να το υπολογίσεις πατώντας </a:t>
            </a:r>
            <a:r>
              <a:rPr lang="el-GR" sz="1800" dirty="0" smtClean="0">
                <a:ea typeface="Arial Rounded"/>
              </a:rPr>
              <a:t>στο κουμπί λίστας</a:t>
            </a:r>
            <a:endParaRPr sz="1800" dirty="0"/>
          </a:p>
        </p:txBody>
      </p:sp>
      <p:sp>
        <p:nvSpPr>
          <p:cNvPr id="2094" name="Rectangle 46"/>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l-GR"/>
          </a:p>
        </p:txBody>
      </p:sp>
      <p:graphicFrame>
        <p:nvGraphicFramePr>
          <p:cNvPr id="2093" name="Object 45"/>
          <p:cNvGraphicFramePr>
            <a:graphicFrameLocks noChangeAspect="1"/>
          </p:cNvGraphicFramePr>
          <p:nvPr/>
        </p:nvGraphicFramePr>
        <p:xfrm>
          <a:off x="0" y="0"/>
          <a:ext cx="274638" cy="182563"/>
        </p:xfrm>
        <a:graphic>
          <a:graphicData uri="http://schemas.openxmlformats.org/presentationml/2006/ole">
            <p:oleObj spid="_x0000_s2093" name="Bitmap Image" r:id="rId8" imgW="371527" imgH="285866" progId="Paint.Picture">
              <p:embed/>
            </p:oleObj>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334"/>
                                        </p:tgtEl>
                                        <p:attrNameLst>
                                          <p:attrName>style.visibility</p:attrName>
                                        </p:attrNameLst>
                                      </p:cBhvr>
                                      <p:to>
                                        <p:strVal val="visible"/>
                                      </p:to>
                                    </p:set>
                                    <p:animEffect transition="in" filter="fade">
                                      <p:cBhvr>
                                        <p:cTn id="7" dur="500"/>
                                        <p:tgtEl>
                                          <p:spTgt spid="3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341"/>
        <p:cNvGrpSpPr/>
        <p:nvPr/>
      </p:nvGrpSpPr>
      <p:grpSpPr>
        <a:xfrm>
          <a:off x="0" y="0"/>
          <a:ext cx="0" cy="0"/>
          <a:chOff x="0" y="0"/>
          <a:chExt cx="0" cy="0"/>
        </a:xfrm>
      </p:grpSpPr>
      <p:pic>
        <p:nvPicPr>
          <p:cNvPr id="343" name="Google Shape;343;g5363c714d0_0_103" descr="image.png"/>
          <p:cNvPicPr preferRelativeResize="0"/>
          <p:nvPr/>
        </p:nvPicPr>
        <p:blipFill rotWithShape="1">
          <a:blip r:embed="rId4">
            <a:alphaModFix/>
          </a:blip>
          <a:srcRect/>
          <a:stretch/>
        </p:blipFill>
        <p:spPr>
          <a:xfrm>
            <a:off x="293687" y="6243637"/>
            <a:ext cx="2303463" cy="501651"/>
          </a:xfrm>
          <a:prstGeom prst="rect">
            <a:avLst/>
          </a:prstGeom>
          <a:noFill/>
          <a:ln>
            <a:noFill/>
          </a:ln>
        </p:spPr>
      </p:pic>
      <p:pic>
        <p:nvPicPr>
          <p:cNvPr id="344" name="Google Shape;344;g5363c714d0_0_103" descr="image.png"/>
          <p:cNvPicPr preferRelativeResize="0"/>
          <p:nvPr/>
        </p:nvPicPr>
        <p:blipFill rotWithShape="1">
          <a:blip r:embed="rId5">
            <a:alphaModFix/>
          </a:blip>
          <a:srcRect/>
          <a:stretch/>
        </p:blipFill>
        <p:spPr>
          <a:xfrm>
            <a:off x="2705100" y="6289675"/>
            <a:ext cx="9193213" cy="506413"/>
          </a:xfrm>
          <a:prstGeom prst="rect">
            <a:avLst/>
          </a:prstGeom>
          <a:noFill/>
          <a:ln>
            <a:noFill/>
          </a:ln>
        </p:spPr>
      </p:pic>
      <p:pic>
        <p:nvPicPr>
          <p:cNvPr id="345" name="Google Shape;345;g5363c714d0_0_103" descr="image.png"/>
          <p:cNvPicPr preferRelativeResize="0"/>
          <p:nvPr/>
        </p:nvPicPr>
        <p:blipFill rotWithShape="1">
          <a:blip r:embed="rId6">
            <a:alphaModFix/>
          </a:blip>
          <a:srcRect/>
          <a:stretch/>
        </p:blipFill>
        <p:spPr>
          <a:xfrm>
            <a:off x="293687" y="250825"/>
            <a:ext cx="3902076" cy="1219200"/>
          </a:xfrm>
          <a:prstGeom prst="rect">
            <a:avLst/>
          </a:prstGeom>
          <a:noFill/>
          <a:ln>
            <a:noFill/>
          </a:ln>
        </p:spPr>
      </p:pic>
      <p:sp>
        <p:nvSpPr>
          <p:cNvPr id="346" name="Google Shape;346;g5363c714d0_0_103"/>
          <p:cNvSpPr txBox="1"/>
          <p:nvPr/>
        </p:nvSpPr>
        <p:spPr>
          <a:xfrm>
            <a:off x="635550" y="1664456"/>
            <a:ext cx="4353600" cy="895863"/>
          </a:xfrm>
          <a:prstGeom prst="rect">
            <a:avLst/>
          </a:prstGeom>
          <a:noFill/>
          <a:ln>
            <a:noFill/>
          </a:ln>
        </p:spPr>
        <p:txBody>
          <a:bodyPr spcFirstLastPara="1" wrap="square" lIns="45700" tIns="45700" rIns="45700" bIns="45700" anchor="t" anchorCtr="0">
            <a:noAutofit/>
          </a:bodyPr>
          <a:lstStyle/>
          <a:p>
            <a:pPr lvl="0">
              <a:buClr>
                <a:schemeClr val="dk1"/>
              </a:buClr>
              <a:buSzPts val="2800"/>
            </a:pPr>
            <a:r>
              <a:rPr lang="en-US" sz="2400" b="1" dirty="0">
                <a:solidFill>
                  <a:schemeClr val="dk1"/>
                </a:solidFill>
                <a:latin typeface="Arial" panose="020B0604020202020204" pitchFamily="34" charset="0"/>
                <a:ea typeface="Arial Rounded"/>
                <a:cs typeface="Arial" panose="020B0604020202020204" pitchFamily="34" charset="0"/>
                <a:sym typeface="Arial Rounded"/>
              </a:rPr>
              <a:t>2.4. </a:t>
            </a:r>
            <a:r>
              <a:rPr lang="el-GR" sz="2400" b="1" dirty="0" smtClean="0">
                <a:latin typeface="Arial" panose="020B0604020202020204" pitchFamily="34" charset="0"/>
                <a:ea typeface="Arial Rounded"/>
                <a:cs typeface="Arial" panose="020B0604020202020204" pitchFamily="34" charset="0"/>
                <a:sym typeface="Arial Rounded"/>
              </a:rPr>
              <a:t>Δημιούργησε έναν πίνακα</a:t>
            </a:r>
            <a:r>
              <a:rPr lang="en-US" sz="2400" b="1" dirty="0" smtClean="0">
                <a:latin typeface="Arial" panose="020B0604020202020204" pitchFamily="34" charset="0"/>
                <a:ea typeface="Arial Rounded"/>
                <a:cs typeface="Arial" panose="020B0604020202020204" pitchFamily="34" charset="0"/>
                <a:sym typeface="Arial Rounded"/>
              </a:rPr>
              <a:t> Pivot</a:t>
            </a:r>
            <a:endParaRPr sz="2400" b="1" dirty="0">
              <a:solidFill>
                <a:schemeClr val="dk1"/>
              </a:solidFill>
              <a:latin typeface="Arial" panose="020B0604020202020204" pitchFamily="34" charset="0"/>
              <a:ea typeface="Arial Rounded"/>
              <a:cs typeface="Arial" panose="020B0604020202020204" pitchFamily="34" charset="0"/>
              <a:sym typeface="Arial Rounded"/>
            </a:endParaRPr>
          </a:p>
          <a:p>
            <a:pPr marL="0" marR="0" lvl="0" indent="0" algn="r" rtl="0">
              <a:lnSpc>
                <a:spcPct val="100000"/>
              </a:lnSpc>
              <a:spcBef>
                <a:spcPts val="0"/>
              </a:spcBef>
              <a:spcAft>
                <a:spcPts val="0"/>
              </a:spcAft>
              <a:buClr>
                <a:srgbClr val="000000"/>
              </a:buClr>
              <a:buSzPts val="2800"/>
              <a:buFont typeface="Arial Rounded"/>
              <a:buNone/>
            </a:pPr>
            <a:endParaRPr sz="2400" b="1" dirty="0">
              <a:latin typeface="Arial" panose="020B0604020202020204" pitchFamily="34" charset="0"/>
              <a:ea typeface="Arial Rounded"/>
              <a:cs typeface="Arial" panose="020B0604020202020204" pitchFamily="34" charset="0"/>
              <a:sym typeface="Arial Rounded"/>
            </a:endParaRPr>
          </a:p>
        </p:txBody>
      </p:sp>
      <p:sp>
        <p:nvSpPr>
          <p:cNvPr id="348" name="Google Shape;348;g5363c714d0_0_103"/>
          <p:cNvSpPr txBox="1"/>
          <p:nvPr/>
        </p:nvSpPr>
        <p:spPr>
          <a:xfrm>
            <a:off x="645702" y="2556081"/>
            <a:ext cx="4609357" cy="3464890"/>
          </a:xfrm>
          <a:prstGeom prst="rect">
            <a:avLst/>
          </a:prstGeom>
          <a:noFill/>
          <a:ln>
            <a:noFill/>
          </a:ln>
        </p:spPr>
        <p:txBody>
          <a:bodyPr spcFirstLastPara="1" wrap="square" lIns="91425" tIns="91425" rIns="91425" bIns="91425" anchor="t" anchorCtr="0">
            <a:noAutofit/>
          </a:bodyPr>
          <a:lstStyle/>
          <a:p>
            <a:pPr lvl="0">
              <a:lnSpc>
                <a:spcPct val="150000"/>
              </a:lnSpc>
            </a:pPr>
            <a:r>
              <a:rPr lang="el-GR" sz="1800" dirty="0" smtClean="0"/>
              <a:t>Ο πίνακας που προκύπτει μας λέει τον </a:t>
            </a:r>
            <a:r>
              <a:rPr lang="el-GR" sz="1800" b="1" dirty="0" smtClean="0"/>
              <a:t>αριθμό των ατόμων </a:t>
            </a:r>
            <a:r>
              <a:rPr lang="el-GR" sz="1800" dirty="0" smtClean="0"/>
              <a:t>που ζουν κοντά σε μια Ρωμαϊκή διαδρομή με πληροφορίες σχετικά με το επίπεδο εκπαίδευσής τους.</a:t>
            </a:r>
          </a:p>
          <a:p>
            <a:pPr lvl="0">
              <a:lnSpc>
                <a:spcPct val="150000"/>
              </a:lnSpc>
            </a:pPr>
            <a:r>
              <a:rPr lang="el-GR" sz="1800" dirty="0" smtClean="0"/>
              <a:t>Αυτό θα μπορούσε να βοηθήσει στον καθορισμό του είδους της επιχείρησης ή του τομέα. Για παράδειγμα πολιτιστικές επιχειρήσεις, διασκέδαση, φαγητό</a:t>
            </a:r>
            <a:r>
              <a:rPr lang="en-US" sz="1800" dirty="0" smtClean="0"/>
              <a:t>. </a:t>
            </a:r>
            <a:endParaRPr sz="1800" dirty="0"/>
          </a:p>
        </p:txBody>
      </p:sp>
      <p:sp>
        <p:nvSpPr>
          <p:cNvPr id="3" name="Rectangle 2">
            <a:extLst>
              <a:ext uri="{FF2B5EF4-FFF2-40B4-BE49-F238E27FC236}">
                <a16:creationId xmlns:a16="http://schemas.microsoft.com/office/drawing/2014/main" xmlns="" id="{F9F51096-9320-4B0B-845F-96B810FE4681}"/>
              </a:ext>
            </a:extLst>
          </p:cNvPr>
          <p:cNvSpPr>
            <a:spLocks noChangeArrowheads="1"/>
          </p:cNvSpPr>
          <p:nvPr/>
        </p:nvSpPr>
        <p:spPr bwMode="auto">
          <a:xfrm>
            <a:off x="6096000" y="2344925"/>
            <a:ext cx="12192000" cy="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it-IT"/>
          </a:p>
        </p:txBody>
      </p:sp>
      <p:graphicFrame>
        <p:nvGraphicFramePr>
          <p:cNvPr id="4" name="Object 3">
            <a:extLst>
              <a:ext uri="{FF2B5EF4-FFF2-40B4-BE49-F238E27FC236}">
                <a16:creationId xmlns:a16="http://schemas.microsoft.com/office/drawing/2014/main" xmlns="" id="{C0A7BC25-A378-4751-9D3E-47B49ECC0282}"/>
              </a:ext>
            </a:extLst>
          </p:cNvPr>
          <p:cNvGraphicFramePr>
            <a:graphicFrameLocks noChangeAspect="1"/>
          </p:cNvGraphicFramePr>
          <p:nvPr>
            <p:extLst>
              <p:ext uri="{D42A27DB-BD31-4B8C-83A1-F6EECF244321}">
                <p14:modId xmlns:p14="http://schemas.microsoft.com/office/powerpoint/2010/main" xmlns="" val="2054582600"/>
              </p:ext>
            </p:extLst>
          </p:nvPr>
        </p:nvGraphicFramePr>
        <p:xfrm>
          <a:off x="5376857" y="2317450"/>
          <a:ext cx="6141306" cy="3835895"/>
        </p:xfrm>
        <a:graphic>
          <a:graphicData uri="http://schemas.openxmlformats.org/presentationml/2006/ole">
            <p:oleObj spid="_x0000_s3090" name="Immagine bitmap" r:id="rId7" imgW="7561905" imgH="4723810" progId="PBrush">
              <p:embed/>
            </p:oleObj>
          </a:graphicData>
        </a:graphic>
      </p:graphicFrame>
      <p:sp>
        <p:nvSpPr>
          <p:cNvPr id="10" name="Google Shape;273;g99f1de2ff6_0_142">
            <a:extLst>
              <a:ext uri="{FF2B5EF4-FFF2-40B4-BE49-F238E27FC236}">
                <a16:creationId xmlns:a16="http://schemas.microsoft.com/office/drawing/2014/main" xmlns="" id="{4F67CF49-B3C9-4547-B8F3-BA77C5389037}"/>
              </a:ext>
            </a:extLst>
          </p:cNvPr>
          <p:cNvSpPr txBox="1"/>
          <p:nvPr/>
        </p:nvSpPr>
        <p:spPr>
          <a:xfrm>
            <a:off x="4195763" y="438150"/>
            <a:ext cx="7322400" cy="1476000"/>
          </a:xfrm>
          <a:prstGeom prst="rect">
            <a:avLst/>
          </a:prstGeom>
          <a:noFill/>
          <a:ln>
            <a:noFill/>
          </a:ln>
        </p:spPr>
        <p:txBody>
          <a:bodyPr spcFirstLastPara="1" wrap="square" lIns="45700" tIns="45700" rIns="45700" bIns="45700" anchor="t" anchorCtr="0">
            <a:noAutofit/>
          </a:bodyPr>
          <a:lstStyle/>
          <a:p>
            <a:pPr algn="r">
              <a:lnSpc>
                <a:spcPct val="150000"/>
              </a:lnSpc>
              <a:buClr>
                <a:schemeClr val="dk1"/>
              </a:buClr>
              <a:buSzPts val="1100"/>
            </a:pPr>
            <a:r>
              <a:rPr lang="en-US" sz="3200" b="1" dirty="0" smtClean="0">
                <a:solidFill>
                  <a:schemeClr val="dk1"/>
                </a:solidFill>
                <a:effectLst>
                  <a:outerShdw blurRad="38100" dist="38100" dir="2700000" algn="tl">
                    <a:srgbClr val="000000">
                      <a:alpha val="43137"/>
                    </a:srgbClr>
                  </a:outerShdw>
                </a:effectLst>
                <a:latin typeface="+mj-lt"/>
                <a:ea typeface="Arial Rounded"/>
                <a:cs typeface="Arial Rounded"/>
                <a:sym typeface="Arial Rounded"/>
              </a:rPr>
              <a:t>2</a:t>
            </a:r>
            <a:r>
              <a:rPr lang="en-US" sz="3200" b="1" dirty="0">
                <a:solidFill>
                  <a:schemeClr val="dk1"/>
                </a:solidFill>
                <a:effectLst>
                  <a:outerShdw blurRad="38100" dist="38100" dir="2700000" algn="tl">
                    <a:srgbClr val="000000">
                      <a:alpha val="43137"/>
                    </a:srgbClr>
                  </a:outerShdw>
                </a:effectLst>
                <a:latin typeface="+mj-lt"/>
                <a:ea typeface="Arial Rounded"/>
                <a:cs typeface="Arial Rounded"/>
                <a:sym typeface="Arial Rounded"/>
              </a:rPr>
              <a:t>.  	</a:t>
            </a:r>
            <a:r>
              <a:rPr lang="el-GR" sz="3200" b="1" dirty="0" smtClean="0">
                <a:solidFill>
                  <a:schemeClr val="dk1"/>
                </a:solidFill>
                <a:effectLst>
                  <a:outerShdw blurRad="38100" dist="38100" dir="2700000" algn="tl">
                    <a:srgbClr val="000000">
                      <a:alpha val="43137"/>
                    </a:srgbClr>
                  </a:outerShdw>
                </a:effectLst>
                <a:latin typeface="+mj-lt"/>
                <a:ea typeface="Arial Rounded"/>
                <a:cs typeface="Arial Rounded"/>
                <a:sym typeface="Arial Rounded"/>
              </a:rPr>
              <a:t> Μεθοδολογία συλλογής και επεξεργασίας δεδομένων </a:t>
            </a:r>
            <a:endParaRPr lang="en-US" sz="3200" b="1" dirty="0">
              <a:solidFill>
                <a:schemeClr val="dk1"/>
              </a:solidFill>
              <a:effectLst>
                <a:outerShdw blurRad="38100" dist="38100" dir="2700000" algn="tl">
                  <a:srgbClr val="000000">
                    <a:alpha val="43137"/>
                  </a:srgbClr>
                </a:outerShdw>
              </a:effectLst>
              <a:latin typeface="+mj-lt"/>
              <a:ea typeface="Arial Rounded"/>
              <a:cs typeface="Arial Rounded"/>
              <a:sym typeface="Arial Rounded"/>
            </a:endParaRPr>
          </a:p>
          <a:p>
            <a:pPr marL="0" marR="0" lvl="0" indent="0" algn="l" rtl="0">
              <a:lnSpc>
                <a:spcPct val="100000"/>
              </a:lnSpc>
              <a:spcBef>
                <a:spcPts val="0"/>
              </a:spcBef>
              <a:spcAft>
                <a:spcPts val="0"/>
              </a:spcAft>
              <a:buClr>
                <a:srgbClr val="000000"/>
              </a:buClr>
              <a:buSzPts val="4400"/>
              <a:buFont typeface="Arial Rounded"/>
              <a:buNone/>
            </a:pPr>
            <a:endParaRPr lang="en-US" sz="3600" dirty="0">
              <a:solidFill>
                <a:schemeClr val="dk1"/>
              </a:solidFill>
              <a:effectLst>
                <a:outerShdw blurRad="38100" dist="38100" dir="2700000" algn="tl">
                  <a:srgbClr val="000000">
                    <a:alpha val="43137"/>
                  </a:srgbClr>
                </a:outerShdw>
              </a:effectLst>
              <a:latin typeface="+mj-lt"/>
              <a:ea typeface="Arial Rounded"/>
              <a:cs typeface="Arial Rounded"/>
              <a:sym typeface="Arial Rounded"/>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345"/>
                                        </p:tgtEl>
                                        <p:attrNameLst>
                                          <p:attrName>style.visibility</p:attrName>
                                        </p:attrNameLst>
                                      </p:cBhvr>
                                      <p:to>
                                        <p:strVal val="visible"/>
                                      </p:to>
                                    </p:set>
                                    <p:animEffect transition="in" filter="fade">
                                      <p:cBhvr>
                                        <p:cTn id="7" dur="500"/>
                                        <p:tgtEl>
                                          <p:spTgt spid="3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352"/>
        <p:cNvGrpSpPr/>
        <p:nvPr/>
      </p:nvGrpSpPr>
      <p:grpSpPr>
        <a:xfrm>
          <a:off x="0" y="0"/>
          <a:ext cx="0" cy="0"/>
          <a:chOff x="0" y="0"/>
          <a:chExt cx="0" cy="0"/>
        </a:xfrm>
      </p:grpSpPr>
      <p:pic>
        <p:nvPicPr>
          <p:cNvPr id="354" name="Google Shape;354;g5363c714d0_0_115" descr="image.png"/>
          <p:cNvPicPr preferRelativeResize="0"/>
          <p:nvPr/>
        </p:nvPicPr>
        <p:blipFill rotWithShape="1">
          <a:blip r:embed="rId4">
            <a:alphaModFix/>
          </a:blip>
          <a:srcRect/>
          <a:stretch/>
        </p:blipFill>
        <p:spPr>
          <a:xfrm>
            <a:off x="293687" y="6243637"/>
            <a:ext cx="2303463" cy="501651"/>
          </a:xfrm>
          <a:prstGeom prst="rect">
            <a:avLst/>
          </a:prstGeom>
          <a:noFill/>
          <a:ln>
            <a:noFill/>
          </a:ln>
        </p:spPr>
      </p:pic>
      <p:pic>
        <p:nvPicPr>
          <p:cNvPr id="355" name="Google Shape;355;g5363c714d0_0_115" descr="image.png"/>
          <p:cNvPicPr preferRelativeResize="0"/>
          <p:nvPr/>
        </p:nvPicPr>
        <p:blipFill rotWithShape="1">
          <a:blip r:embed="rId5">
            <a:alphaModFix/>
          </a:blip>
          <a:srcRect/>
          <a:stretch/>
        </p:blipFill>
        <p:spPr>
          <a:xfrm>
            <a:off x="2705100" y="6289675"/>
            <a:ext cx="9193213" cy="506413"/>
          </a:xfrm>
          <a:prstGeom prst="rect">
            <a:avLst/>
          </a:prstGeom>
          <a:noFill/>
          <a:ln>
            <a:noFill/>
          </a:ln>
        </p:spPr>
      </p:pic>
      <p:pic>
        <p:nvPicPr>
          <p:cNvPr id="356" name="Google Shape;356;g5363c714d0_0_115" descr="image.png"/>
          <p:cNvPicPr preferRelativeResize="0"/>
          <p:nvPr/>
        </p:nvPicPr>
        <p:blipFill rotWithShape="1">
          <a:blip r:embed="rId6">
            <a:alphaModFix/>
          </a:blip>
          <a:srcRect/>
          <a:stretch/>
        </p:blipFill>
        <p:spPr>
          <a:xfrm>
            <a:off x="293687" y="250825"/>
            <a:ext cx="3902076" cy="1219200"/>
          </a:xfrm>
          <a:prstGeom prst="rect">
            <a:avLst/>
          </a:prstGeom>
          <a:noFill/>
          <a:ln>
            <a:noFill/>
          </a:ln>
        </p:spPr>
      </p:pic>
      <p:sp>
        <p:nvSpPr>
          <p:cNvPr id="357" name="Google Shape;357;g5363c714d0_0_115"/>
          <p:cNvSpPr txBox="1"/>
          <p:nvPr/>
        </p:nvSpPr>
        <p:spPr>
          <a:xfrm>
            <a:off x="392214" y="2566870"/>
            <a:ext cx="3903874" cy="2933598"/>
          </a:xfrm>
          <a:prstGeom prst="rect">
            <a:avLst/>
          </a:prstGeom>
          <a:noFill/>
          <a:ln>
            <a:noFill/>
          </a:ln>
        </p:spPr>
        <p:txBody>
          <a:bodyPr spcFirstLastPara="1" wrap="square" lIns="91425" tIns="91425" rIns="91425" bIns="91425" anchor="t" anchorCtr="0">
            <a:noAutofit/>
          </a:bodyPr>
          <a:lstStyle/>
          <a:p>
            <a:pPr lvl="0">
              <a:lnSpc>
                <a:spcPct val="120000"/>
              </a:lnSpc>
            </a:pPr>
            <a:r>
              <a:rPr lang="el-GR" sz="1800" dirty="0" smtClean="0"/>
              <a:t>Είναι δυνατόν να </a:t>
            </a:r>
            <a:r>
              <a:rPr lang="el-GR" sz="1800" b="1" dirty="0" smtClean="0"/>
              <a:t>προσθέσεις φίλτρα</a:t>
            </a:r>
            <a:r>
              <a:rPr lang="el-GR" sz="1800" dirty="0" smtClean="0"/>
              <a:t>. Σύρε στο πλαίσιο </a:t>
            </a:r>
            <a:r>
              <a:rPr lang="el-GR" sz="1800" dirty="0" err="1" smtClean="0"/>
              <a:t>Filter</a:t>
            </a:r>
            <a:r>
              <a:rPr lang="el-GR" sz="1800" dirty="0" smtClean="0"/>
              <a:t> τη μεταβλητή </a:t>
            </a:r>
            <a:r>
              <a:rPr lang="el-GR" sz="1800" b="1" dirty="0" err="1" smtClean="0"/>
              <a:t>District</a:t>
            </a:r>
            <a:r>
              <a:rPr lang="el-GR" sz="1800" dirty="0" smtClean="0"/>
              <a:t>. Θα λάβεις ένα επιπλέον παράθυρο που σου επιτρέπει να επιλέξεις (ή να </a:t>
            </a:r>
            <a:r>
              <a:rPr lang="el-GR" sz="1800" dirty="0" err="1" smtClean="0"/>
              <a:t>αποεπιλέξεις</a:t>
            </a:r>
            <a:r>
              <a:rPr lang="el-GR" sz="1800" dirty="0" smtClean="0"/>
              <a:t>) τις στατιστικές μονάδες </a:t>
            </a:r>
            <a:r>
              <a:rPr lang="el-GR" sz="1800" dirty="0" smtClean="0"/>
              <a:t>σε </a:t>
            </a:r>
            <a:r>
              <a:rPr lang="el-GR" sz="1800" b="1" dirty="0" smtClean="0">
                <a:solidFill>
                  <a:srgbClr val="FF0000"/>
                </a:solidFill>
              </a:rPr>
              <a:t>περιοχές</a:t>
            </a:r>
            <a:r>
              <a:rPr lang="el-GR" sz="1800" dirty="0" smtClean="0"/>
              <a:t> </a:t>
            </a:r>
            <a:r>
              <a:rPr lang="el-GR" sz="1800" dirty="0" smtClean="0"/>
              <a:t>της Περιφέρειας της Απουλίας</a:t>
            </a:r>
            <a:r>
              <a:rPr lang="en-US" sz="1800" dirty="0" smtClean="0"/>
              <a:t>.</a:t>
            </a:r>
            <a:endParaRPr sz="1800" dirty="0"/>
          </a:p>
        </p:txBody>
      </p:sp>
      <p:sp>
        <p:nvSpPr>
          <p:cNvPr id="358" name="Google Shape;358;g5363c714d0_0_115"/>
          <p:cNvSpPr txBox="1"/>
          <p:nvPr/>
        </p:nvSpPr>
        <p:spPr>
          <a:xfrm>
            <a:off x="350011" y="1719896"/>
            <a:ext cx="4353600" cy="924830"/>
          </a:xfrm>
          <a:prstGeom prst="rect">
            <a:avLst/>
          </a:prstGeom>
          <a:noFill/>
          <a:ln>
            <a:noFill/>
          </a:ln>
        </p:spPr>
        <p:txBody>
          <a:bodyPr spcFirstLastPara="1" wrap="square" lIns="45700" tIns="45700" rIns="45700" bIns="45700" anchor="t" anchorCtr="0">
            <a:noAutofit/>
          </a:bodyPr>
          <a:lstStyle/>
          <a:p>
            <a:pPr lvl="0">
              <a:buClr>
                <a:schemeClr val="dk1"/>
              </a:buClr>
              <a:buSzPts val="2800"/>
            </a:pPr>
            <a:r>
              <a:rPr lang="en-US" sz="2400" b="1" dirty="0">
                <a:solidFill>
                  <a:schemeClr val="dk1"/>
                </a:solidFill>
                <a:latin typeface="Arial" panose="020B0604020202020204" pitchFamily="34" charset="0"/>
                <a:ea typeface="Arial Rounded"/>
                <a:cs typeface="Arial" panose="020B0604020202020204" pitchFamily="34" charset="0"/>
                <a:sym typeface="Arial Rounded"/>
              </a:rPr>
              <a:t>2.4. </a:t>
            </a:r>
            <a:r>
              <a:rPr lang="el-GR" sz="2400" b="1" dirty="0" smtClean="0">
                <a:latin typeface="Arial" panose="020B0604020202020204" pitchFamily="34" charset="0"/>
                <a:ea typeface="Arial Rounded"/>
                <a:cs typeface="Arial" panose="020B0604020202020204" pitchFamily="34" charset="0"/>
                <a:sym typeface="Arial Rounded"/>
              </a:rPr>
              <a:t>Δημιούργησε έναν πίνακα</a:t>
            </a:r>
            <a:r>
              <a:rPr lang="en-US" sz="2400" b="1" dirty="0" smtClean="0">
                <a:latin typeface="Arial" panose="020B0604020202020204" pitchFamily="34" charset="0"/>
                <a:ea typeface="Arial Rounded"/>
                <a:cs typeface="Arial" panose="020B0604020202020204" pitchFamily="34" charset="0"/>
                <a:sym typeface="Arial Rounded"/>
              </a:rPr>
              <a:t> Pivot</a:t>
            </a:r>
            <a:endParaRPr sz="2400" b="1" dirty="0">
              <a:solidFill>
                <a:schemeClr val="dk1"/>
              </a:solidFill>
              <a:latin typeface="Arial" panose="020B0604020202020204" pitchFamily="34" charset="0"/>
              <a:ea typeface="Arial Rounded"/>
              <a:cs typeface="Arial" panose="020B0604020202020204" pitchFamily="34" charset="0"/>
              <a:sym typeface="Arial Rounded"/>
            </a:endParaRPr>
          </a:p>
          <a:p>
            <a:pPr marL="0" marR="0" lvl="0" indent="0" algn="r" rtl="0">
              <a:lnSpc>
                <a:spcPct val="100000"/>
              </a:lnSpc>
              <a:spcBef>
                <a:spcPts val="0"/>
              </a:spcBef>
              <a:spcAft>
                <a:spcPts val="0"/>
              </a:spcAft>
              <a:buClr>
                <a:srgbClr val="000000"/>
              </a:buClr>
              <a:buSzPts val="2800"/>
              <a:buFont typeface="Arial Rounded"/>
              <a:buNone/>
            </a:pPr>
            <a:endParaRPr sz="2400" b="1" dirty="0">
              <a:latin typeface="Arial" panose="020B0604020202020204" pitchFamily="34" charset="0"/>
              <a:ea typeface="Arial Rounded"/>
              <a:cs typeface="Arial" panose="020B0604020202020204" pitchFamily="34" charset="0"/>
              <a:sym typeface="Arial Rounded"/>
            </a:endParaRPr>
          </a:p>
        </p:txBody>
      </p:sp>
      <p:sp>
        <p:nvSpPr>
          <p:cNvPr id="3" name="Rectangle 2">
            <a:extLst>
              <a:ext uri="{FF2B5EF4-FFF2-40B4-BE49-F238E27FC236}">
                <a16:creationId xmlns:a16="http://schemas.microsoft.com/office/drawing/2014/main" xmlns="" id="{48D1D394-0366-48FA-B005-95BB440E3E03}"/>
              </a:ext>
            </a:extLst>
          </p:cNvPr>
          <p:cNvSpPr>
            <a:spLocks noChangeArrowheads="1"/>
          </p:cNvSpPr>
          <p:nvPr/>
        </p:nvSpPr>
        <p:spPr bwMode="auto">
          <a:xfrm>
            <a:off x="5619750" y="2571750"/>
            <a:ext cx="12192000" cy="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it-IT"/>
          </a:p>
        </p:txBody>
      </p:sp>
      <p:graphicFrame>
        <p:nvGraphicFramePr>
          <p:cNvPr id="4" name="Object 3">
            <a:extLst>
              <a:ext uri="{FF2B5EF4-FFF2-40B4-BE49-F238E27FC236}">
                <a16:creationId xmlns:a16="http://schemas.microsoft.com/office/drawing/2014/main" xmlns="" id="{16ABF912-0A93-4F57-84EB-E602996DBFD8}"/>
              </a:ext>
            </a:extLst>
          </p:cNvPr>
          <p:cNvGraphicFramePr>
            <a:graphicFrameLocks noChangeAspect="1"/>
          </p:cNvGraphicFramePr>
          <p:nvPr>
            <p:extLst>
              <p:ext uri="{D42A27DB-BD31-4B8C-83A1-F6EECF244321}">
                <p14:modId xmlns:p14="http://schemas.microsoft.com/office/powerpoint/2010/main" xmlns="" val="2469703186"/>
              </p:ext>
            </p:extLst>
          </p:nvPr>
        </p:nvGraphicFramePr>
        <p:xfrm>
          <a:off x="4324224" y="2118700"/>
          <a:ext cx="7193939" cy="3060279"/>
        </p:xfrm>
        <a:graphic>
          <a:graphicData uri="http://schemas.openxmlformats.org/presentationml/2006/ole">
            <p:oleObj spid="_x0000_s4111" name="Immagine bitmap" r:id="rId7" imgW="13028571" imgH="4495238" progId="PBrush">
              <p:embed/>
            </p:oleObj>
          </a:graphicData>
        </a:graphic>
      </p:graphicFrame>
      <p:sp>
        <p:nvSpPr>
          <p:cNvPr id="10" name="Google Shape;273;g99f1de2ff6_0_142">
            <a:extLst>
              <a:ext uri="{FF2B5EF4-FFF2-40B4-BE49-F238E27FC236}">
                <a16:creationId xmlns:a16="http://schemas.microsoft.com/office/drawing/2014/main" xmlns="" id="{4F67CF49-B3C9-4547-B8F3-BA77C5389037}"/>
              </a:ext>
            </a:extLst>
          </p:cNvPr>
          <p:cNvSpPr txBox="1"/>
          <p:nvPr/>
        </p:nvSpPr>
        <p:spPr>
          <a:xfrm>
            <a:off x="4195763" y="438150"/>
            <a:ext cx="7322400" cy="1476000"/>
          </a:xfrm>
          <a:prstGeom prst="rect">
            <a:avLst/>
          </a:prstGeom>
          <a:noFill/>
          <a:ln>
            <a:noFill/>
          </a:ln>
        </p:spPr>
        <p:txBody>
          <a:bodyPr spcFirstLastPara="1" wrap="square" lIns="45700" tIns="45700" rIns="45700" bIns="45700" anchor="t" anchorCtr="0">
            <a:noAutofit/>
          </a:bodyPr>
          <a:lstStyle/>
          <a:p>
            <a:pPr algn="r">
              <a:lnSpc>
                <a:spcPct val="150000"/>
              </a:lnSpc>
              <a:buClr>
                <a:schemeClr val="dk1"/>
              </a:buClr>
              <a:buSzPts val="1100"/>
            </a:pPr>
            <a:r>
              <a:rPr lang="en-US" sz="3200" b="1" dirty="0" smtClean="0">
                <a:solidFill>
                  <a:schemeClr val="dk1"/>
                </a:solidFill>
                <a:effectLst>
                  <a:outerShdw blurRad="38100" dist="38100" dir="2700000" algn="tl">
                    <a:srgbClr val="000000">
                      <a:alpha val="43137"/>
                    </a:srgbClr>
                  </a:outerShdw>
                </a:effectLst>
                <a:latin typeface="+mj-lt"/>
                <a:ea typeface="Arial Rounded"/>
                <a:cs typeface="Arial Rounded"/>
                <a:sym typeface="Arial Rounded"/>
              </a:rPr>
              <a:t>2</a:t>
            </a:r>
            <a:r>
              <a:rPr lang="en-US" sz="3200" b="1" dirty="0">
                <a:solidFill>
                  <a:schemeClr val="dk1"/>
                </a:solidFill>
                <a:effectLst>
                  <a:outerShdw blurRad="38100" dist="38100" dir="2700000" algn="tl">
                    <a:srgbClr val="000000">
                      <a:alpha val="43137"/>
                    </a:srgbClr>
                  </a:outerShdw>
                </a:effectLst>
                <a:latin typeface="+mj-lt"/>
                <a:ea typeface="Arial Rounded"/>
                <a:cs typeface="Arial Rounded"/>
                <a:sym typeface="Arial Rounded"/>
              </a:rPr>
              <a:t>.  	</a:t>
            </a:r>
            <a:r>
              <a:rPr lang="el-GR" sz="3200" b="1" dirty="0" smtClean="0">
                <a:solidFill>
                  <a:schemeClr val="dk1"/>
                </a:solidFill>
                <a:effectLst>
                  <a:outerShdw blurRad="38100" dist="38100" dir="2700000" algn="tl">
                    <a:srgbClr val="000000">
                      <a:alpha val="43137"/>
                    </a:srgbClr>
                  </a:outerShdw>
                </a:effectLst>
                <a:latin typeface="+mj-lt"/>
                <a:ea typeface="Arial Rounded"/>
                <a:cs typeface="Arial Rounded"/>
                <a:sym typeface="Arial Rounded"/>
              </a:rPr>
              <a:t> Μεθοδολογία συλλογής και επεξεργασίας δεδομένων </a:t>
            </a:r>
            <a:endParaRPr lang="en-US" sz="3200" b="1" dirty="0">
              <a:solidFill>
                <a:schemeClr val="dk1"/>
              </a:solidFill>
              <a:effectLst>
                <a:outerShdw blurRad="38100" dist="38100" dir="2700000" algn="tl">
                  <a:srgbClr val="000000">
                    <a:alpha val="43137"/>
                  </a:srgbClr>
                </a:outerShdw>
              </a:effectLst>
              <a:latin typeface="+mj-lt"/>
              <a:ea typeface="Arial Rounded"/>
              <a:cs typeface="Arial Rounded"/>
              <a:sym typeface="Arial Rounded"/>
            </a:endParaRPr>
          </a:p>
          <a:p>
            <a:pPr marL="0" marR="0" lvl="0" indent="0" algn="l" rtl="0">
              <a:lnSpc>
                <a:spcPct val="100000"/>
              </a:lnSpc>
              <a:spcBef>
                <a:spcPts val="0"/>
              </a:spcBef>
              <a:spcAft>
                <a:spcPts val="0"/>
              </a:spcAft>
              <a:buClr>
                <a:srgbClr val="000000"/>
              </a:buClr>
              <a:buSzPts val="4400"/>
              <a:buFont typeface="Arial Rounded"/>
              <a:buNone/>
            </a:pPr>
            <a:endParaRPr lang="en-US" sz="3600" dirty="0">
              <a:solidFill>
                <a:schemeClr val="dk1"/>
              </a:solidFill>
              <a:effectLst>
                <a:outerShdw blurRad="38100" dist="38100" dir="2700000" algn="tl">
                  <a:srgbClr val="000000">
                    <a:alpha val="43137"/>
                  </a:srgbClr>
                </a:outerShdw>
              </a:effectLst>
              <a:latin typeface="+mj-lt"/>
              <a:ea typeface="Arial Rounded"/>
              <a:cs typeface="Arial Rounded"/>
              <a:sym typeface="Arial Rounded"/>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356"/>
                                        </p:tgtEl>
                                        <p:attrNameLst>
                                          <p:attrName>style.visibility</p:attrName>
                                        </p:attrNameLst>
                                      </p:cBhvr>
                                      <p:to>
                                        <p:strVal val="visible"/>
                                      </p:to>
                                    </p:set>
                                    <p:animEffect transition="in" filter="fade">
                                      <p:cBhvr>
                                        <p:cTn id="7" dur="500"/>
                                        <p:tgtEl>
                                          <p:spTgt spid="3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363"/>
        <p:cNvGrpSpPr/>
        <p:nvPr/>
      </p:nvGrpSpPr>
      <p:grpSpPr>
        <a:xfrm>
          <a:off x="0" y="0"/>
          <a:ext cx="0" cy="0"/>
          <a:chOff x="0" y="0"/>
          <a:chExt cx="0" cy="0"/>
        </a:xfrm>
      </p:grpSpPr>
      <p:pic>
        <p:nvPicPr>
          <p:cNvPr id="365" name="Google Shape;365;g5363c714d0_0_125" descr="image.png"/>
          <p:cNvPicPr preferRelativeResize="0"/>
          <p:nvPr/>
        </p:nvPicPr>
        <p:blipFill rotWithShape="1">
          <a:blip r:embed="rId4">
            <a:alphaModFix/>
          </a:blip>
          <a:srcRect/>
          <a:stretch/>
        </p:blipFill>
        <p:spPr>
          <a:xfrm>
            <a:off x="293687" y="6243637"/>
            <a:ext cx="2303463" cy="501651"/>
          </a:xfrm>
          <a:prstGeom prst="rect">
            <a:avLst/>
          </a:prstGeom>
          <a:noFill/>
          <a:ln>
            <a:noFill/>
          </a:ln>
        </p:spPr>
      </p:pic>
      <p:pic>
        <p:nvPicPr>
          <p:cNvPr id="366" name="Google Shape;366;g5363c714d0_0_125" descr="image.png"/>
          <p:cNvPicPr preferRelativeResize="0"/>
          <p:nvPr/>
        </p:nvPicPr>
        <p:blipFill rotWithShape="1">
          <a:blip r:embed="rId5">
            <a:alphaModFix/>
          </a:blip>
          <a:srcRect/>
          <a:stretch/>
        </p:blipFill>
        <p:spPr>
          <a:xfrm>
            <a:off x="2705100" y="6289675"/>
            <a:ext cx="9193213" cy="506413"/>
          </a:xfrm>
          <a:prstGeom prst="rect">
            <a:avLst/>
          </a:prstGeom>
          <a:noFill/>
          <a:ln>
            <a:noFill/>
          </a:ln>
        </p:spPr>
      </p:pic>
      <p:pic>
        <p:nvPicPr>
          <p:cNvPr id="367" name="Google Shape;367;g5363c714d0_0_125" descr="image.png"/>
          <p:cNvPicPr preferRelativeResize="0"/>
          <p:nvPr/>
        </p:nvPicPr>
        <p:blipFill rotWithShape="1">
          <a:blip r:embed="rId6">
            <a:alphaModFix/>
          </a:blip>
          <a:srcRect/>
          <a:stretch/>
        </p:blipFill>
        <p:spPr>
          <a:xfrm>
            <a:off x="293687" y="250825"/>
            <a:ext cx="3902076" cy="1219200"/>
          </a:xfrm>
          <a:prstGeom prst="rect">
            <a:avLst/>
          </a:prstGeom>
          <a:noFill/>
          <a:ln>
            <a:noFill/>
          </a:ln>
        </p:spPr>
      </p:pic>
      <p:sp>
        <p:nvSpPr>
          <p:cNvPr id="368" name="Google Shape;368;g5363c714d0_0_125"/>
          <p:cNvSpPr txBox="1"/>
          <p:nvPr/>
        </p:nvSpPr>
        <p:spPr>
          <a:xfrm>
            <a:off x="775136" y="1539357"/>
            <a:ext cx="4300800" cy="894354"/>
          </a:xfrm>
          <a:prstGeom prst="rect">
            <a:avLst/>
          </a:prstGeom>
          <a:noFill/>
          <a:ln>
            <a:noFill/>
          </a:ln>
        </p:spPr>
        <p:txBody>
          <a:bodyPr spcFirstLastPara="1" wrap="square" lIns="45700" tIns="45700" rIns="45700" bIns="45700" anchor="t" anchorCtr="0">
            <a:noAutofit/>
          </a:bodyPr>
          <a:lstStyle/>
          <a:p>
            <a:pPr lvl="0">
              <a:buClr>
                <a:schemeClr val="dk1"/>
              </a:buClr>
              <a:buSzPts val="2800"/>
            </a:pPr>
            <a:r>
              <a:rPr lang="en-US" sz="2400" b="1" dirty="0">
                <a:solidFill>
                  <a:schemeClr val="dk1"/>
                </a:solidFill>
                <a:latin typeface="Arial" panose="020B0604020202020204" pitchFamily="34" charset="0"/>
                <a:ea typeface="Arial Rounded"/>
                <a:cs typeface="Arial" panose="020B0604020202020204" pitchFamily="34" charset="0"/>
                <a:sym typeface="Arial Rounded"/>
              </a:rPr>
              <a:t>2.4. </a:t>
            </a:r>
            <a:r>
              <a:rPr lang="el-GR" sz="2400" b="1" dirty="0" smtClean="0">
                <a:latin typeface="Arial" panose="020B0604020202020204" pitchFamily="34" charset="0"/>
                <a:ea typeface="Arial Rounded"/>
                <a:cs typeface="Arial" panose="020B0604020202020204" pitchFamily="34" charset="0"/>
                <a:sym typeface="Arial Rounded"/>
              </a:rPr>
              <a:t>Δημιούργησε έναν πίνακα</a:t>
            </a:r>
            <a:r>
              <a:rPr lang="en-US" sz="2400" b="1" dirty="0" smtClean="0">
                <a:latin typeface="Arial" panose="020B0604020202020204" pitchFamily="34" charset="0"/>
                <a:ea typeface="Arial Rounded"/>
                <a:cs typeface="Arial" panose="020B0604020202020204" pitchFamily="34" charset="0"/>
                <a:sym typeface="Arial Rounded"/>
              </a:rPr>
              <a:t> Pivot</a:t>
            </a:r>
            <a:endParaRPr sz="2400" b="1" dirty="0">
              <a:solidFill>
                <a:schemeClr val="dk1"/>
              </a:solidFill>
              <a:latin typeface="Arial" panose="020B0604020202020204" pitchFamily="34" charset="0"/>
              <a:ea typeface="Arial Rounded"/>
              <a:cs typeface="Arial" panose="020B0604020202020204" pitchFamily="34" charset="0"/>
              <a:sym typeface="Arial Rounded"/>
            </a:endParaRPr>
          </a:p>
          <a:p>
            <a:pPr marL="0" marR="0" lvl="0" indent="0" algn="r" rtl="0">
              <a:lnSpc>
                <a:spcPct val="100000"/>
              </a:lnSpc>
              <a:spcBef>
                <a:spcPts val="0"/>
              </a:spcBef>
              <a:spcAft>
                <a:spcPts val="0"/>
              </a:spcAft>
              <a:buClr>
                <a:srgbClr val="000000"/>
              </a:buClr>
              <a:buSzPts val="2800"/>
              <a:buFont typeface="Arial Rounded"/>
              <a:buNone/>
            </a:pPr>
            <a:endParaRPr sz="2400" b="1" dirty="0">
              <a:latin typeface="Arial" panose="020B0604020202020204" pitchFamily="34" charset="0"/>
              <a:ea typeface="Arial Rounded"/>
              <a:cs typeface="Arial" panose="020B0604020202020204" pitchFamily="34" charset="0"/>
              <a:sym typeface="Arial Rounded"/>
            </a:endParaRPr>
          </a:p>
        </p:txBody>
      </p:sp>
      <p:sp>
        <p:nvSpPr>
          <p:cNvPr id="369" name="Google Shape;369;g5363c714d0_0_125"/>
          <p:cNvSpPr txBox="1"/>
          <p:nvPr/>
        </p:nvSpPr>
        <p:spPr>
          <a:xfrm>
            <a:off x="789204" y="2458331"/>
            <a:ext cx="4506696" cy="3839700"/>
          </a:xfrm>
          <a:prstGeom prst="rect">
            <a:avLst/>
          </a:prstGeom>
          <a:noFill/>
          <a:ln>
            <a:noFill/>
          </a:ln>
        </p:spPr>
        <p:txBody>
          <a:bodyPr spcFirstLastPara="1" wrap="square" lIns="91425" tIns="91425" rIns="91425" bIns="91425" anchor="t" anchorCtr="0">
            <a:noAutofit/>
          </a:bodyPr>
          <a:lstStyle/>
          <a:p>
            <a:pPr>
              <a:lnSpc>
                <a:spcPct val="150000"/>
              </a:lnSpc>
            </a:pPr>
            <a:r>
              <a:rPr lang="el-GR" sz="1800" dirty="0" smtClean="0"/>
              <a:t>Είναι </a:t>
            </a:r>
            <a:r>
              <a:rPr lang="el-GR" sz="1800" dirty="0" smtClean="0"/>
              <a:t>δυνατή η </a:t>
            </a:r>
            <a:r>
              <a:rPr lang="el-GR" sz="1800" b="1" dirty="0" smtClean="0"/>
              <a:t>προσθήκη επιπλέον πεδίων</a:t>
            </a:r>
            <a:r>
              <a:rPr lang="el-GR" sz="1800" dirty="0" smtClean="0"/>
              <a:t>. Σύρε στο πλαίσιο Γραμμές (μπορείς επίσης να σύρεις και στο πλαίσιο Στήλες) τη μεταβλητή </a:t>
            </a:r>
            <a:r>
              <a:rPr lang="el-GR" sz="1800" b="1" dirty="0" smtClean="0"/>
              <a:t>Φύλο</a:t>
            </a:r>
            <a:r>
              <a:rPr lang="el-GR" sz="1800" dirty="0" smtClean="0"/>
              <a:t>.</a:t>
            </a:r>
            <a:endParaRPr sz="1800" dirty="0">
              <a:solidFill>
                <a:schemeClr val="dk1"/>
              </a:solidFill>
            </a:endParaRPr>
          </a:p>
          <a:p>
            <a:pPr lvl="0">
              <a:lnSpc>
                <a:spcPct val="150000"/>
              </a:lnSpc>
            </a:pPr>
            <a:r>
              <a:rPr lang="el-GR" sz="1800" dirty="0" smtClean="0"/>
              <a:t>Αυτή η επιλογή θα δώσει επιπλέον πληροφορίες σχετικά με τα δεδομένα, πηγαίνοντας </a:t>
            </a:r>
            <a:r>
              <a:rPr lang="el-GR" sz="1800" dirty="0" smtClean="0">
                <a:solidFill>
                  <a:srgbClr val="FF0000"/>
                </a:solidFill>
              </a:rPr>
              <a:t>βαθιά</a:t>
            </a:r>
            <a:r>
              <a:rPr lang="el-GR" sz="1800" dirty="0" smtClean="0"/>
              <a:t> στις διαφορές φύλου του δείγματος που αναλύθηκε</a:t>
            </a:r>
            <a:r>
              <a:rPr lang="en-US" sz="1800" dirty="0" smtClean="0"/>
              <a:t>. </a:t>
            </a:r>
            <a:endParaRPr sz="1800" dirty="0"/>
          </a:p>
        </p:txBody>
      </p:sp>
      <p:sp>
        <p:nvSpPr>
          <p:cNvPr id="3" name="Rectangle 2">
            <a:extLst>
              <a:ext uri="{FF2B5EF4-FFF2-40B4-BE49-F238E27FC236}">
                <a16:creationId xmlns:a16="http://schemas.microsoft.com/office/drawing/2014/main" xmlns="" id="{74FB6F28-9DBA-45DA-85EE-6AFFC0639DDB}"/>
              </a:ext>
            </a:extLst>
          </p:cNvPr>
          <p:cNvSpPr>
            <a:spLocks noChangeArrowheads="1"/>
          </p:cNvSpPr>
          <p:nvPr/>
        </p:nvSpPr>
        <p:spPr bwMode="auto">
          <a:xfrm>
            <a:off x="5772150" y="2070900"/>
            <a:ext cx="12192000" cy="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it-IT"/>
          </a:p>
        </p:txBody>
      </p:sp>
      <p:graphicFrame>
        <p:nvGraphicFramePr>
          <p:cNvPr id="4" name="Object 3">
            <a:extLst>
              <a:ext uri="{FF2B5EF4-FFF2-40B4-BE49-F238E27FC236}">
                <a16:creationId xmlns:a16="http://schemas.microsoft.com/office/drawing/2014/main" xmlns="" id="{46AC76B8-9EED-4EA2-B5A7-F2A667962937}"/>
              </a:ext>
            </a:extLst>
          </p:cNvPr>
          <p:cNvGraphicFramePr>
            <a:graphicFrameLocks noChangeAspect="1"/>
          </p:cNvGraphicFramePr>
          <p:nvPr>
            <p:extLst>
              <p:ext uri="{D42A27DB-BD31-4B8C-83A1-F6EECF244321}">
                <p14:modId xmlns:p14="http://schemas.microsoft.com/office/powerpoint/2010/main" xmlns="" val="2575055321"/>
              </p:ext>
            </p:extLst>
          </p:nvPr>
        </p:nvGraphicFramePr>
        <p:xfrm>
          <a:off x="5434432" y="2070900"/>
          <a:ext cx="6083731" cy="3548843"/>
        </p:xfrm>
        <a:graphic>
          <a:graphicData uri="http://schemas.openxmlformats.org/presentationml/2006/ole">
            <p:oleObj spid="_x0000_s5135" name="Immagine bitmap" r:id="rId7" imgW="7582958" imgH="4439270" progId="PBrush">
              <p:embed/>
            </p:oleObj>
          </a:graphicData>
        </a:graphic>
      </p:graphicFrame>
      <p:sp>
        <p:nvSpPr>
          <p:cNvPr id="10" name="Google Shape;273;g99f1de2ff6_0_142">
            <a:extLst>
              <a:ext uri="{FF2B5EF4-FFF2-40B4-BE49-F238E27FC236}">
                <a16:creationId xmlns:a16="http://schemas.microsoft.com/office/drawing/2014/main" xmlns="" id="{4F67CF49-B3C9-4547-B8F3-BA77C5389037}"/>
              </a:ext>
            </a:extLst>
          </p:cNvPr>
          <p:cNvSpPr txBox="1"/>
          <p:nvPr/>
        </p:nvSpPr>
        <p:spPr>
          <a:xfrm>
            <a:off x="4195763" y="438150"/>
            <a:ext cx="7322400" cy="1476000"/>
          </a:xfrm>
          <a:prstGeom prst="rect">
            <a:avLst/>
          </a:prstGeom>
          <a:noFill/>
          <a:ln>
            <a:noFill/>
          </a:ln>
        </p:spPr>
        <p:txBody>
          <a:bodyPr spcFirstLastPara="1" wrap="square" lIns="45700" tIns="45700" rIns="45700" bIns="45700" anchor="t" anchorCtr="0">
            <a:noAutofit/>
          </a:bodyPr>
          <a:lstStyle/>
          <a:p>
            <a:pPr algn="r">
              <a:lnSpc>
                <a:spcPct val="150000"/>
              </a:lnSpc>
              <a:buClr>
                <a:schemeClr val="dk1"/>
              </a:buClr>
              <a:buSzPts val="1100"/>
            </a:pPr>
            <a:r>
              <a:rPr lang="en-US" sz="3200" b="1" dirty="0" smtClean="0">
                <a:solidFill>
                  <a:schemeClr val="dk1"/>
                </a:solidFill>
                <a:effectLst>
                  <a:outerShdw blurRad="38100" dist="38100" dir="2700000" algn="tl">
                    <a:srgbClr val="000000">
                      <a:alpha val="43137"/>
                    </a:srgbClr>
                  </a:outerShdw>
                </a:effectLst>
                <a:latin typeface="+mj-lt"/>
                <a:ea typeface="Arial Rounded"/>
                <a:cs typeface="Arial Rounded"/>
                <a:sym typeface="Arial Rounded"/>
              </a:rPr>
              <a:t>2</a:t>
            </a:r>
            <a:r>
              <a:rPr lang="en-US" sz="3200" b="1" dirty="0">
                <a:solidFill>
                  <a:schemeClr val="dk1"/>
                </a:solidFill>
                <a:effectLst>
                  <a:outerShdw blurRad="38100" dist="38100" dir="2700000" algn="tl">
                    <a:srgbClr val="000000">
                      <a:alpha val="43137"/>
                    </a:srgbClr>
                  </a:outerShdw>
                </a:effectLst>
                <a:latin typeface="+mj-lt"/>
                <a:ea typeface="Arial Rounded"/>
                <a:cs typeface="Arial Rounded"/>
                <a:sym typeface="Arial Rounded"/>
              </a:rPr>
              <a:t>.  	</a:t>
            </a:r>
            <a:r>
              <a:rPr lang="el-GR" sz="3200" b="1" dirty="0" smtClean="0">
                <a:solidFill>
                  <a:schemeClr val="dk1"/>
                </a:solidFill>
                <a:effectLst>
                  <a:outerShdw blurRad="38100" dist="38100" dir="2700000" algn="tl">
                    <a:srgbClr val="000000">
                      <a:alpha val="43137"/>
                    </a:srgbClr>
                  </a:outerShdw>
                </a:effectLst>
                <a:latin typeface="+mj-lt"/>
                <a:ea typeface="Arial Rounded"/>
                <a:cs typeface="Arial Rounded"/>
                <a:sym typeface="Arial Rounded"/>
              </a:rPr>
              <a:t> Μεθοδολογία συλλογής και επεξεργασίας δεδομένων </a:t>
            </a:r>
            <a:endParaRPr lang="en-US" sz="3200" b="1" dirty="0">
              <a:solidFill>
                <a:schemeClr val="dk1"/>
              </a:solidFill>
              <a:effectLst>
                <a:outerShdw blurRad="38100" dist="38100" dir="2700000" algn="tl">
                  <a:srgbClr val="000000">
                    <a:alpha val="43137"/>
                  </a:srgbClr>
                </a:outerShdw>
              </a:effectLst>
              <a:latin typeface="+mj-lt"/>
              <a:ea typeface="Arial Rounded"/>
              <a:cs typeface="Arial Rounded"/>
              <a:sym typeface="Arial Rounded"/>
            </a:endParaRPr>
          </a:p>
          <a:p>
            <a:pPr marL="0" marR="0" lvl="0" indent="0" algn="l" rtl="0">
              <a:lnSpc>
                <a:spcPct val="100000"/>
              </a:lnSpc>
              <a:spcBef>
                <a:spcPts val="0"/>
              </a:spcBef>
              <a:spcAft>
                <a:spcPts val="0"/>
              </a:spcAft>
              <a:buClr>
                <a:srgbClr val="000000"/>
              </a:buClr>
              <a:buSzPts val="4400"/>
              <a:buFont typeface="Arial Rounded"/>
              <a:buNone/>
            </a:pPr>
            <a:endParaRPr lang="en-US" sz="3600" dirty="0">
              <a:solidFill>
                <a:schemeClr val="dk1"/>
              </a:solidFill>
              <a:effectLst>
                <a:outerShdw blurRad="38100" dist="38100" dir="2700000" algn="tl">
                  <a:srgbClr val="000000">
                    <a:alpha val="43137"/>
                  </a:srgbClr>
                </a:outerShdw>
              </a:effectLst>
              <a:latin typeface="+mj-lt"/>
              <a:ea typeface="Arial Rounded"/>
              <a:cs typeface="Arial Rounded"/>
              <a:sym typeface="Arial Rounded"/>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367"/>
                                        </p:tgtEl>
                                        <p:attrNameLst>
                                          <p:attrName>style.visibility</p:attrName>
                                        </p:attrNameLst>
                                      </p:cBhvr>
                                      <p:to>
                                        <p:strVal val="visible"/>
                                      </p:to>
                                    </p:set>
                                    <p:animEffect transition="in" filter="fade">
                                      <p:cBhvr>
                                        <p:cTn id="7" dur="500"/>
                                        <p:tgtEl>
                                          <p:spTgt spid="3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374"/>
        <p:cNvGrpSpPr/>
        <p:nvPr/>
      </p:nvGrpSpPr>
      <p:grpSpPr>
        <a:xfrm>
          <a:off x="0" y="0"/>
          <a:ext cx="0" cy="0"/>
          <a:chOff x="0" y="0"/>
          <a:chExt cx="0" cy="0"/>
        </a:xfrm>
      </p:grpSpPr>
      <p:pic>
        <p:nvPicPr>
          <p:cNvPr id="376" name="Google Shape;376;g5363c714d0_0_135" descr="image.png"/>
          <p:cNvPicPr preferRelativeResize="0"/>
          <p:nvPr/>
        </p:nvPicPr>
        <p:blipFill rotWithShape="1">
          <a:blip r:embed="rId4">
            <a:alphaModFix/>
          </a:blip>
          <a:srcRect/>
          <a:stretch/>
        </p:blipFill>
        <p:spPr>
          <a:xfrm>
            <a:off x="293687" y="6243637"/>
            <a:ext cx="2303463" cy="501651"/>
          </a:xfrm>
          <a:prstGeom prst="rect">
            <a:avLst/>
          </a:prstGeom>
          <a:noFill/>
          <a:ln>
            <a:noFill/>
          </a:ln>
        </p:spPr>
      </p:pic>
      <p:pic>
        <p:nvPicPr>
          <p:cNvPr id="377" name="Google Shape;377;g5363c714d0_0_135" descr="image.png"/>
          <p:cNvPicPr preferRelativeResize="0"/>
          <p:nvPr/>
        </p:nvPicPr>
        <p:blipFill rotWithShape="1">
          <a:blip r:embed="rId5">
            <a:alphaModFix/>
          </a:blip>
          <a:srcRect/>
          <a:stretch/>
        </p:blipFill>
        <p:spPr>
          <a:xfrm>
            <a:off x="2705100" y="6289675"/>
            <a:ext cx="9193213" cy="506413"/>
          </a:xfrm>
          <a:prstGeom prst="rect">
            <a:avLst/>
          </a:prstGeom>
          <a:noFill/>
          <a:ln>
            <a:noFill/>
          </a:ln>
        </p:spPr>
      </p:pic>
      <p:pic>
        <p:nvPicPr>
          <p:cNvPr id="378" name="Google Shape;378;g5363c714d0_0_135" descr="image.png"/>
          <p:cNvPicPr preferRelativeResize="0"/>
          <p:nvPr/>
        </p:nvPicPr>
        <p:blipFill rotWithShape="1">
          <a:blip r:embed="rId6">
            <a:alphaModFix/>
          </a:blip>
          <a:srcRect/>
          <a:stretch/>
        </p:blipFill>
        <p:spPr>
          <a:xfrm>
            <a:off x="293687" y="250825"/>
            <a:ext cx="3902076" cy="1219200"/>
          </a:xfrm>
          <a:prstGeom prst="rect">
            <a:avLst/>
          </a:prstGeom>
          <a:noFill/>
          <a:ln>
            <a:noFill/>
          </a:ln>
        </p:spPr>
      </p:pic>
      <p:sp>
        <p:nvSpPr>
          <p:cNvPr id="379" name="Google Shape;379;g5363c714d0_0_135"/>
          <p:cNvSpPr txBox="1"/>
          <p:nvPr/>
        </p:nvSpPr>
        <p:spPr>
          <a:xfrm>
            <a:off x="875417" y="1697803"/>
            <a:ext cx="3687500" cy="890652"/>
          </a:xfrm>
          <a:prstGeom prst="rect">
            <a:avLst/>
          </a:prstGeom>
          <a:noFill/>
          <a:ln>
            <a:noFill/>
          </a:ln>
        </p:spPr>
        <p:txBody>
          <a:bodyPr spcFirstLastPara="1" wrap="square" lIns="45700" tIns="45700" rIns="45700" bIns="45700" anchor="t" anchorCtr="0">
            <a:noAutofit/>
          </a:bodyPr>
          <a:lstStyle/>
          <a:p>
            <a:pPr lvl="0">
              <a:buClr>
                <a:schemeClr val="dk1"/>
              </a:buClr>
              <a:buSzPts val="2800"/>
            </a:pPr>
            <a:r>
              <a:rPr lang="en-US" sz="2400" b="1" dirty="0">
                <a:solidFill>
                  <a:schemeClr val="dk1"/>
                </a:solidFill>
                <a:latin typeface="Arial" panose="020B0604020202020204" pitchFamily="34" charset="0"/>
                <a:ea typeface="Arial Rounded"/>
                <a:cs typeface="Arial" panose="020B0604020202020204" pitchFamily="34" charset="0"/>
                <a:sym typeface="Arial Rounded"/>
              </a:rPr>
              <a:t>2.4. </a:t>
            </a:r>
            <a:r>
              <a:rPr lang="el-GR" sz="2400" b="1" dirty="0" smtClean="0">
                <a:latin typeface="Arial" panose="020B0604020202020204" pitchFamily="34" charset="0"/>
                <a:ea typeface="Arial Rounded"/>
                <a:cs typeface="Arial" panose="020B0604020202020204" pitchFamily="34" charset="0"/>
                <a:sym typeface="Arial Rounded"/>
              </a:rPr>
              <a:t>Δημιούργησε έναν πίνακα</a:t>
            </a:r>
            <a:r>
              <a:rPr lang="en-US" sz="2400" b="1" dirty="0" smtClean="0">
                <a:latin typeface="Arial" panose="020B0604020202020204" pitchFamily="34" charset="0"/>
                <a:ea typeface="Arial Rounded"/>
                <a:cs typeface="Arial" panose="020B0604020202020204" pitchFamily="34" charset="0"/>
                <a:sym typeface="Arial Rounded"/>
              </a:rPr>
              <a:t> Pivot</a:t>
            </a:r>
            <a:endParaRPr sz="2400" b="1" dirty="0">
              <a:solidFill>
                <a:schemeClr val="dk1"/>
              </a:solidFill>
              <a:latin typeface="Arial" panose="020B0604020202020204" pitchFamily="34" charset="0"/>
              <a:ea typeface="Arial Rounded"/>
              <a:cs typeface="Arial" panose="020B0604020202020204" pitchFamily="34" charset="0"/>
              <a:sym typeface="Arial Rounded"/>
            </a:endParaRPr>
          </a:p>
          <a:p>
            <a:pPr marL="0" marR="0" lvl="0" indent="0" rtl="0">
              <a:lnSpc>
                <a:spcPct val="100000"/>
              </a:lnSpc>
              <a:spcBef>
                <a:spcPts val="0"/>
              </a:spcBef>
              <a:spcAft>
                <a:spcPts val="0"/>
              </a:spcAft>
              <a:buClr>
                <a:srgbClr val="000000"/>
              </a:buClr>
              <a:buSzPts val="2800"/>
              <a:buFont typeface="Arial Rounded"/>
              <a:buNone/>
            </a:pPr>
            <a:endParaRPr sz="2400" b="1" dirty="0">
              <a:latin typeface="Arial" panose="020B0604020202020204" pitchFamily="34" charset="0"/>
              <a:ea typeface="Arial Rounded"/>
              <a:cs typeface="Arial" panose="020B0604020202020204" pitchFamily="34" charset="0"/>
              <a:sym typeface="Arial Rounded"/>
            </a:endParaRPr>
          </a:p>
        </p:txBody>
      </p:sp>
      <p:sp>
        <p:nvSpPr>
          <p:cNvPr id="380" name="Google Shape;380;g5363c714d0_0_135"/>
          <p:cNvSpPr txBox="1"/>
          <p:nvPr/>
        </p:nvSpPr>
        <p:spPr>
          <a:xfrm>
            <a:off x="861350" y="2562774"/>
            <a:ext cx="5016350" cy="3204979"/>
          </a:xfrm>
          <a:prstGeom prst="rect">
            <a:avLst/>
          </a:prstGeom>
          <a:noFill/>
          <a:ln>
            <a:noFill/>
          </a:ln>
        </p:spPr>
        <p:txBody>
          <a:bodyPr spcFirstLastPara="1" wrap="square" lIns="91425" tIns="91425" rIns="91425" bIns="91425" anchor="t" anchorCtr="0">
            <a:noAutofit/>
          </a:bodyPr>
          <a:lstStyle/>
          <a:p>
            <a:pPr lvl="0">
              <a:lnSpc>
                <a:spcPct val="150000"/>
              </a:lnSpc>
            </a:pPr>
            <a:r>
              <a:rPr lang="el-GR" sz="1800" dirty="0" smtClean="0"/>
              <a:t>Είναι δυνατόν να </a:t>
            </a:r>
            <a:r>
              <a:rPr lang="el-GR" sz="1800" b="1" dirty="0" smtClean="0"/>
              <a:t>δημιουργήσεις ένα γράφημα </a:t>
            </a:r>
            <a:r>
              <a:rPr lang="en-US" sz="1800" b="1" dirty="0" smtClean="0"/>
              <a:t>Pivot</a:t>
            </a:r>
            <a:r>
              <a:rPr lang="el-GR" sz="1800" dirty="0" smtClean="0"/>
              <a:t>. Για να εισάγεις το γράφημα, ακολούθησε αυτά τα βήματα</a:t>
            </a:r>
            <a:r>
              <a:rPr lang="el-GR" sz="1800" dirty="0" smtClean="0"/>
              <a:t>:</a:t>
            </a:r>
            <a:endParaRPr sz="1800" dirty="0"/>
          </a:p>
          <a:p>
            <a:pPr marL="457200" indent="-355600">
              <a:lnSpc>
                <a:spcPct val="150000"/>
              </a:lnSpc>
              <a:spcBef>
                <a:spcPts val="1200"/>
              </a:spcBef>
              <a:buSzPts val="2000"/>
              <a:buFont typeface="Arial"/>
              <a:buAutoNum type="arabicPeriod"/>
            </a:pPr>
            <a:r>
              <a:rPr lang="el-GR" sz="1800" dirty="0" smtClean="0"/>
              <a:t>Επίλεξε οποιοδήποτε κελί του πίνακα </a:t>
            </a:r>
            <a:r>
              <a:rPr lang="en-US" sz="1800" dirty="0" smtClean="0"/>
              <a:t>Pivot</a:t>
            </a:r>
            <a:r>
              <a:rPr lang="en-US" sz="1800" dirty="0" smtClean="0"/>
              <a:t>.</a:t>
            </a:r>
            <a:endParaRPr lang="el-GR" sz="1800" dirty="0" smtClean="0"/>
          </a:p>
          <a:p>
            <a:pPr marL="457200" lvl="0" indent="-355600">
              <a:lnSpc>
                <a:spcPct val="150000"/>
              </a:lnSpc>
              <a:buSzPts val="2000"/>
              <a:buAutoNum type="arabicPeriod"/>
            </a:pPr>
            <a:r>
              <a:rPr lang="el-GR" sz="1800" dirty="0" smtClean="0"/>
              <a:t>Στο </a:t>
            </a:r>
            <a:r>
              <a:rPr lang="el-GR" sz="1800" dirty="0" smtClean="0"/>
              <a:t>μενού </a:t>
            </a:r>
            <a:r>
              <a:rPr lang="en-US" sz="1800" i="1" dirty="0" smtClean="0"/>
              <a:t>Insert</a:t>
            </a:r>
            <a:r>
              <a:rPr lang="en-US" sz="1800" dirty="0" smtClean="0"/>
              <a:t> </a:t>
            </a:r>
            <a:r>
              <a:rPr lang="el-GR" sz="1800" dirty="0" smtClean="0"/>
              <a:t>κάνε κλικ στο κουμπί </a:t>
            </a:r>
            <a:r>
              <a:rPr lang="en-US" sz="1800" dirty="0" smtClean="0"/>
              <a:t>Pivot Chart</a:t>
            </a:r>
            <a:r>
              <a:rPr lang="en-US" sz="1800" dirty="0" smtClean="0"/>
              <a:t>.</a:t>
            </a:r>
            <a:endParaRPr sz="1800" dirty="0"/>
          </a:p>
          <a:p>
            <a:pPr marL="0" lvl="0" indent="0" algn="l" rtl="0">
              <a:spcBef>
                <a:spcPts val="1200"/>
              </a:spcBef>
              <a:spcAft>
                <a:spcPts val="0"/>
              </a:spcAft>
              <a:buNone/>
            </a:pPr>
            <a:endParaRPr sz="2000" b="1" dirty="0"/>
          </a:p>
        </p:txBody>
      </p:sp>
      <p:sp>
        <p:nvSpPr>
          <p:cNvPr id="3" name="Rectangle 2">
            <a:extLst>
              <a:ext uri="{FF2B5EF4-FFF2-40B4-BE49-F238E27FC236}">
                <a16:creationId xmlns:a16="http://schemas.microsoft.com/office/drawing/2014/main" xmlns="" id="{5241E4A7-9B6D-421D-8F23-EE6C2DF6F184}"/>
              </a:ext>
            </a:extLst>
          </p:cNvPr>
          <p:cNvSpPr>
            <a:spLocks noChangeArrowheads="1"/>
          </p:cNvSpPr>
          <p:nvPr/>
        </p:nvSpPr>
        <p:spPr bwMode="auto">
          <a:xfrm>
            <a:off x="5053219" y="1993225"/>
            <a:ext cx="12192000" cy="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it-IT"/>
          </a:p>
        </p:txBody>
      </p:sp>
      <p:graphicFrame>
        <p:nvGraphicFramePr>
          <p:cNvPr id="4" name="Object 3">
            <a:extLst>
              <a:ext uri="{FF2B5EF4-FFF2-40B4-BE49-F238E27FC236}">
                <a16:creationId xmlns:a16="http://schemas.microsoft.com/office/drawing/2014/main" xmlns="" id="{3CDA3DE3-2CD4-468D-BD32-D2DD4CE7342A}"/>
              </a:ext>
            </a:extLst>
          </p:cNvPr>
          <p:cNvGraphicFramePr>
            <a:graphicFrameLocks noChangeAspect="1"/>
          </p:cNvGraphicFramePr>
          <p:nvPr>
            <p:extLst>
              <p:ext uri="{D42A27DB-BD31-4B8C-83A1-F6EECF244321}">
                <p14:modId xmlns:p14="http://schemas.microsoft.com/office/powerpoint/2010/main" xmlns="" val="4024325702"/>
              </p:ext>
            </p:extLst>
          </p:nvPr>
        </p:nvGraphicFramePr>
        <p:xfrm>
          <a:off x="6004175" y="1993225"/>
          <a:ext cx="5479269" cy="4278565"/>
        </p:xfrm>
        <a:graphic>
          <a:graphicData uri="http://schemas.openxmlformats.org/presentationml/2006/ole">
            <p:oleObj spid="_x0000_s6161" name="Immagine bitmap" r:id="rId7" imgW="7790476" imgH="6058746" progId="PBrush">
              <p:embed/>
            </p:oleObj>
          </a:graphicData>
        </a:graphic>
      </p:graphicFrame>
      <p:sp>
        <p:nvSpPr>
          <p:cNvPr id="10" name="Google Shape;273;g99f1de2ff6_0_142">
            <a:extLst>
              <a:ext uri="{FF2B5EF4-FFF2-40B4-BE49-F238E27FC236}">
                <a16:creationId xmlns:a16="http://schemas.microsoft.com/office/drawing/2014/main" xmlns="" id="{4F67CF49-B3C9-4547-B8F3-BA77C5389037}"/>
              </a:ext>
            </a:extLst>
          </p:cNvPr>
          <p:cNvSpPr txBox="1"/>
          <p:nvPr/>
        </p:nvSpPr>
        <p:spPr>
          <a:xfrm>
            <a:off x="4195763" y="438150"/>
            <a:ext cx="7322400" cy="1476000"/>
          </a:xfrm>
          <a:prstGeom prst="rect">
            <a:avLst/>
          </a:prstGeom>
          <a:noFill/>
          <a:ln>
            <a:noFill/>
          </a:ln>
        </p:spPr>
        <p:txBody>
          <a:bodyPr spcFirstLastPara="1" wrap="square" lIns="45700" tIns="45700" rIns="45700" bIns="45700" anchor="t" anchorCtr="0">
            <a:noAutofit/>
          </a:bodyPr>
          <a:lstStyle/>
          <a:p>
            <a:pPr algn="r">
              <a:lnSpc>
                <a:spcPct val="150000"/>
              </a:lnSpc>
              <a:buClr>
                <a:schemeClr val="dk1"/>
              </a:buClr>
              <a:buSzPts val="1100"/>
            </a:pPr>
            <a:r>
              <a:rPr lang="en-US" sz="3200" b="1" dirty="0" smtClean="0">
                <a:solidFill>
                  <a:schemeClr val="dk1"/>
                </a:solidFill>
                <a:effectLst>
                  <a:outerShdw blurRad="38100" dist="38100" dir="2700000" algn="tl">
                    <a:srgbClr val="000000">
                      <a:alpha val="43137"/>
                    </a:srgbClr>
                  </a:outerShdw>
                </a:effectLst>
                <a:latin typeface="+mj-lt"/>
                <a:ea typeface="Arial Rounded"/>
                <a:cs typeface="Arial Rounded"/>
                <a:sym typeface="Arial Rounded"/>
              </a:rPr>
              <a:t>2</a:t>
            </a:r>
            <a:r>
              <a:rPr lang="en-US" sz="3200" b="1" dirty="0">
                <a:solidFill>
                  <a:schemeClr val="dk1"/>
                </a:solidFill>
                <a:effectLst>
                  <a:outerShdw blurRad="38100" dist="38100" dir="2700000" algn="tl">
                    <a:srgbClr val="000000">
                      <a:alpha val="43137"/>
                    </a:srgbClr>
                  </a:outerShdw>
                </a:effectLst>
                <a:latin typeface="+mj-lt"/>
                <a:ea typeface="Arial Rounded"/>
                <a:cs typeface="Arial Rounded"/>
                <a:sym typeface="Arial Rounded"/>
              </a:rPr>
              <a:t>.  	</a:t>
            </a:r>
            <a:r>
              <a:rPr lang="el-GR" sz="3200" b="1" dirty="0" smtClean="0">
                <a:solidFill>
                  <a:schemeClr val="dk1"/>
                </a:solidFill>
                <a:effectLst>
                  <a:outerShdw blurRad="38100" dist="38100" dir="2700000" algn="tl">
                    <a:srgbClr val="000000">
                      <a:alpha val="43137"/>
                    </a:srgbClr>
                  </a:outerShdw>
                </a:effectLst>
                <a:latin typeface="+mj-lt"/>
                <a:ea typeface="Arial Rounded"/>
                <a:cs typeface="Arial Rounded"/>
                <a:sym typeface="Arial Rounded"/>
              </a:rPr>
              <a:t> Μεθοδολογία συλλογής και επεξεργασίας δεδομένων </a:t>
            </a:r>
            <a:endParaRPr lang="en-US" sz="3200" b="1" dirty="0">
              <a:solidFill>
                <a:schemeClr val="dk1"/>
              </a:solidFill>
              <a:effectLst>
                <a:outerShdw blurRad="38100" dist="38100" dir="2700000" algn="tl">
                  <a:srgbClr val="000000">
                    <a:alpha val="43137"/>
                  </a:srgbClr>
                </a:outerShdw>
              </a:effectLst>
              <a:latin typeface="+mj-lt"/>
              <a:ea typeface="Arial Rounded"/>
              <a:cs typeface="Arial Rounded"/>
              <a:sym typeface="Arial Rounded"/>
            </a:endParaRPr>
          </a:p>
          <a:p>
            <a:pPr marL="0" marR="0" lvl="0" indent="0" algn="l" rtl="0">
              <a:lnSpc>
                <a:spcPct val="100000"/>
              </a:lnSpc>
              <a:spcBef>
                <a:spcPts val="0"/>
              </a:spcBef>
              <a:spcAft>
                <a:spcPts val="0"/>
              </a:spcAft>
              <a:buClr>
                <a:srgbClr val="000000"/>
              </a:buClr>
              <a:buSzPts val="4400"/>
              <a:buFont typeface="Arial Rounded"/>
              <a:buNone/>
            </a:pPr>
            <a:endParaRPr lang="en-US" sz="3600" dirty="0">
              <a:solidFill>
                <a:schemeClr val="dk1"/>
              </a:solidFill>
              <a:effectLst>
                <a:outerShdw blurRad="38100" dist="38100" dir="2700000" algn="tl">
                  <a:srgbClr val="000000">
                    <a:alpha val="43137"/>
                  </a:srgbClr>
                </a:outerShdw>
              </a:effectLst>
              <a:latin typeface="+mj-lt"/>
              <a:ea typeface="Arial Rounded"/>
              <a:cs typeface="Arial Rounded"/>
              <a:sym typeface="Arial Rounded"/>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378"/>
                                        </p:tgtEl>
                                        <p:attrNameLst>
                                          <p:attrName>style.visibility</p:attrName>
                                        </p:attrNameLst>
                                      </p:cBhvr>
                                      <p:to>
                                        <p:strVal val="visible"/>
                                      </p:to>
                                    </p:set>
                                    <p:animEffect transition="in" filter="fade">
                                      <p:cBhvr>
                                        <p:cTn id="7" dur="500"/>
                                        <p:tgtEl>
                                          <p:spTgt spid="37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385"/>
        <p:cNvGrpSpPr/>
        <p:nvPr/>
      </p:nvGrpSpPr>
      <p:grpSpPr>
        <a:xfrm>
          <a:off x="0" y="0"/>
          <a:ext cx="0" cy="0"/>
          <a:chOff x="0" y="0"/>
          <a:chExt cx="0" cy="0"/>
        </a:xfrm>
      </p:grpSpPr>
      <p:pic>
        <p:nvPicPr>
          <p:cNvPr id="387" name="Google Shape;387;g5363c714d0_0_149" descr="image.png"/>
          <p:cNvPicPr preferRelativeResize="0"/>
          <p:nvPr/>
        </p:nvPicPr>
        <p:blipFill rotWithShape="1">
          <a:blip r:embed="rId4">
            <a:alphaModFix/>
          </a:blip>
          <a:srcRect/>
          <a:stretch/>
        </p:blipFill>
        <p:spPr>
          <a:xfrm>
            <a:off x="293687" y="6243637"/>
            <a:ext cx="2303463" cy="501651"/>
          </a:xfrm>
          <a:prstGeom prst="rect">
            <a:avLst/>
          </a:prstGeom>
          <a:noFill/>
          <a:ln>
            <a:noFill/>
          </a:ln>
        </p:spPr>
      </p:pic>
      <p:pic>
        <p:nvPicPr>
          <p:cNvPr id="388" name="Google Shape;388;g5363c714d0_0_149" descr="image.png"/>
          <p:cNvPicPr preferRelativeResize="0"/>
          <p:nvPr/>
        </p:nvPicPr>
        <p:blipFill rotWithShape="1">
          <a:blip r:embed="rId5">
            <a:alphaModFix/>
          </a:blip>
          <a:srcRect/>
          <a:stretch/>
        </p:blipFill>
        <p:spPr>
          <a:xfrm>
            <a:off x="2705100" y="6289675"/>
            <a:ext cx="9193213" cy="506413"/>
          </a:xfrm>
          <a:prstGeom prst="rect">
            <a:avLst/>
          </a:prstGeom>
          <a:noFill/>
          <a:ln>
            <a:noFill/>
          </a:ln>
        </p:spPr>
      </p:pic>
      <p:pic>
        <p:nvPicPr>
          <p:cNvPr id="389" name="Google Shape;389;g5363c714d0_0_149" descr="image.png"/>
          <p:cNvPicPr preferRelativeResize="0"/>
          <p:nvPr/>
        </p:nvPicPr>
        <p:blipFill rotWithShape="1">
          <a:blip r:embed="rId6">
            <a:alphaModFix/>
          </a:blip>
          <a:srcRect/>
          <a:stretch/>
        </p:blipFill>
        <p:spPr>
          <a:xfrm>
            <a:off x="293687" y="250825"/>
            <a:ext cx="3902076" cy="1219200"/>
          </a:xfrm>
          <a:prstGeom prst="rect">
            <a:avLst/>
          </a:prstGeom>
          <a:noFill/>
          <a:ln>
            <a:noFill/>
          </a:ln>
        </p:spPr>
      </p:pic>
      <p:sp>
        <p:nvSpPr>
          <p:cNvPr id="390" name="Google Shape;390;g5363c714d0_0_149"/>
          <p:cNvSpPr txBox="1"/>
          <p:nvPr/>
        </p:nvSpPr>
        <p:spPr>
          <a:xfrm>
            <a:off x="725927" y="1598414"/>
            <a:ext cx="3902076" cy="905636"/>
          </a:xfrm>
          <a:prstGeom prst="rect">
            <a:avLst/>
          </a:prstGeom>
          <a:noFill/>
          <a:ln>
            <a:noFill/>
          </a:ln>
        </p:spPr>
        <p:txBody>
          <a:bodyPr spcFirstLastPara="1" wrap="square" lIns="45700" tIns="45700" rIns="45700" bIns="45700" anchor="t" anchorCtr="0">
            <a:noAutofit/>
          </a:bodyPr>
          <a:lstStyle/>
          <a:p>
            <a:pPr lvl="0">
              <a:buClr>
                <a:schemeClr val="dk1"/>
              </a:buClr>
              <a:buSzPts val="2800"/>
            </a:pPr>
            <a:r>
              <a:rPr lang="en-US" sz="2400" b="1" dirty="0">
                <a:solidFill>
                  <a:schemeClr val="dk1"/>
                </a:solidFill>
                <a:latin typeface="Arial" panose="020B0604020202020204" pitchFamily="34" charset="0"/>
                <a:ea typeface="Arial Rounded"/>
                <a:cs typeface="Arial" panose="020B0604020202020204" pitchFamily="34" charset="0"/>
                <a:sym typeface="Arial Rounded"/>
              </a:rPr>
              <a:t>2.4. </a:t>
            </a:r>
            <a:r>
              <a:rPr lang="el-GR" sz="2400" b="1" dirty="0" smtClean="0">
                <a:latin typeface="Arial" panose="020B0604020202020204" pitchFamily="34" charset="0"/>
                <a:ea typeface="Arial Rounded"/>
                <a:cs typeface="Arial" panose="020B0604020202020204" pitchFamily="34" charset="0"/>
                <a:sym typeface="Arial Rounded"/>
              </a:rPr>
              <a:t>Δημιούργησε έναν πίνακα</a:t>
            </a:r>
            <a:r>
              <a:rPr lang="en-US" sz="2400" b="1" dirty="0" smtClean="0">
                <a:latin typeface="Arial" panose="020B0604020202020204" pitchFamily="34" charset="0"/>
                <a:ea typeface="Arial Rounded"/>
                <a:cs typeface="Arial" panose="020B0604020202020204" pitchFamily="34" charset="0"/>
                <a:sym typeface="Arial Rounded"/>
              </a:rPr>
              <a:t> Pivot</a:t>
            </a:r>
            <a:endParaRPr sz="2400" b="1" dirty="0">
              <a:solidFill>
                <a:schemeClr val="dk1"/>
              </a:solidFill>
              <a:latin typeface="Arial" panose="020B0604020202020204" pitchFamily="34" charset="0"/>
              <a:ea typeface="Arial Rounded"/>
              <a:cs typeface="Arial" panose="020B0604020202020204" pitchFamily="34" charset="0"/>
              <a:sym typeface="Arial Rounded"/>
            </a:endParaRPr>
          </a:p>
          <a:p>
            <a:pPr marL="0" marR="0" lvl="0" indent="0" rtl="0">
              <a:lnSpc>
                <a:spcPct val="100000"/>
              </a:lnSpc>
              <a:spcBef>
                <a:spcPts val="0"/>
              </a:spcBef>
              <a:spcAft>
                <a:spcPts val="0"/>
              </a:spcAft>
              <a:buClr>
                <a:srgbClr val="000000"/>
              </a:buClr>
              <a:buSzPts val="2800"/>
              <a:buFont typeface="Arial Rounded"/>
              <a:buNone/>
            </a:pPr>
            <a:endParaRPr sz="2400" b="1" dirty="0">
              <a:latin typeface="Arial" panose="020B0604020202020204" pitchFamily="34" charset="0"/>
              <a:ea typeface="Arial Rounded"/>
              <a:cs typeface="Arial" panose="020B0604020202020204" pitchFamily="34" charset="0"/>
              <a:sym typeface="Arial Rounded"/>
            </a:endParaRPr>
          </a:p>
        </p:txBody>
      </p:sp>
      <p:sp>
        <p:nvSpPr>
          <p:cNvPr id="391" name="Google Shape;391;g5363c714d0_0_149"/>
          <p:cNvSpPr txBox="1"/>
          <p:nvPr/>
        </p:nvSpPr>
        <p:spPr>
          <a:xfrm>
            <a:off x="754062" y="2358976"/>
            <a:ext cx="3703638" cy="3839700"/>
          </a:xfrm>
          <a:prstGeom prst="rect">
            <a:avLst/>
          </a:prstGeom>
          <a:noFill/>
          <a:ln>
            <a:noFill/>
          </a:ln>
        </p:spPr>
        <p:txBody>
          <a:bodyPr spcFirstLastPara="1" wrap="square" lIns="91425" tIns="91425" rIns="91425" bIns="91425" anchor="t" anchorCtr="0">
            <a:noAutofit/>
          </a:bodyPr>
          <a:lstStyle/>
          <a:p>
            <a:pPr lvl="0">
              <a:lnSpc>
                <a:spcPct val="150000"/>
              </a:lnSpc>
              <a:spcBef>
                <a:spcPts val="1200"/>
              </a:spcBef>
            </a:pPr>
            <a:r>
              <a:rPr lang="el-GR" sz="1800" dirty="0" smtClean="0"/>
              <a:t>Μπορείς να </a:t>
            </a:r>
            <a:r>
              <a:rPr lang="el-GR" sz="1800" b="1" dirty="0" smtClean="0"/>
              <a:t>προσθέσεις φίλτρα</a:t>
            </a:r>
            <a:r>
              <a:rPr lang="el-GR" sz="1800" dirty="0" smtClean="0"/>
              <a:t> ακολουθώντας απλώς το προηγούμενο βήμα για τον πίνακα </a:t>
            </a:r>
            <a:r>
              <a:rPr lang="it-IT" sz="1800" dirty="0" smtClean="0"/>
              <a:t>Pivot. </a:t>
            </a:r>
            <a:r>
              <a:rPr lang="el-GR" sz="1800" dirty="0" smtClean="0"/>
              <a:t>Εισάγοντας το φίλτρο στον πίνακα </a:t>
            </a:r>
            <a:r>
              <a:rPr lang="en-US" sz="1800" dirty="0" smtClean="0"/>
              <a:t>Pivot</a:t>
            </a:r>
            <a:r>
              <a:rPr lang="el-GR" sz="1800" dirty="0" smtClean="0"/>
              <a:t>, εισάγεις το φίλτρο και στο γράφημα</a:t>
            </a:r>
            <a:r>
              <a:rPr lang="el-GR" sz="1800" dirty="0" smtClean="0"/>
              <a:t>.</a:t>
            </a:r>
            <a:endParaRPr sz="1800" dirty="0"/>
          </a:p>
          <a:p>
            <a:pPr marL="0" lvl="0" indent="0" algn="l" rtl="0">
              <a:spcBef>
                <a:spcPts val="1200"/>
              </a:spcBef>
              <a:spcAft>
                <a:spcPts val="0"/>
              </a:spcAft>
              <a:buNone/>
            </a:pPr>
            <a:endParaRPr sz="2000" b="1" dirty="0"/>
          </a:p>
        </p:txBody>
      </p:sp>
      <p:sp>
        <p:nvSpPr>
          <p:cNvPr id="3" name="Rectangle 2">
            <a:extLst>
              <a:ext uri="{FF2B5EF4-FFF2-40B4-BE49-F238E27FC236}">
                <a16:creationId xmlns:a16="http://schemas.microsoft.com/office/drawing/2014/main" xmlns="" id="{D2E254EE-49D3-4CC3-8CFE-19D442796510}"/>
              </a:ext>
            </a:extLst>
          </p:cNvPr>
          <p:cNvSpPr>
            <a:spLocks noChangeArrowheads="1"/>
          </p:cNvSpPr>
          <p:nvPr/>
        </p:nvSpPr>
        <p:spPr bwMode="auto">
          <a:xfrm>
            <a:off x="5753100" y="2396937"/>
            <a:ext cx="12192000" cy="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it-IT"/>
          </a:p>
        </p:txBody>
      </p:sp>
      <p:graphicFrame>
        <p:nvGraphicFramePr>
          <p:cNvPr id="4" name="Object 3">
            <a:extLst>
              <a:ext uri="{FF2B5EF4-FFF2-40B4-BE49-F238E27FC236}">
                <a16:creationId xmlns:a16="http://schemas.microsoft.com/office/drawing/2014/main" xmlns="" id="{5FFC344A-3CEF-4A52-9F65-E81DD412C1D3}"/>
              </a:ext>
            </a:extLst>
          </p:cNvPr>
          <p:cNvGraphicFramePr>
            <a:graphicFrameLocks noChangeAspect="1"/>
          </p:cNvGraphicFramePr>
          <p:nvPr>
            <p:extLst>
              <p:ext uri="{D42A27DB-BD31-4B8C-83A1-F6EECF244321}">
                <p14:modId xmlns:p14="http://schemas.microsoft.com/office/powerpoint/2010/main" xmlns="" val="1865526136"/>
              </p:ext>
            </p:extLst>
          </p:nvPr>
        </p:nvGraphicFramePr>
        <p:xfrm>
          <a:off x="4623498" y="2055975"/>
          <a:ext cx="6768378" cy="3750897"/>
        </p:xfrm>
        <a:graphic>
          <a:graphicData uri="http://schemas.openxmlformats.org/presentationml/2006/ole">
            <p:oleObj spid="_x0000_s7185" name="Immagine bitmap" r:id="rId7" imgW="7542857" imgH="4210638" progId="PBrush">
              <p:embed/>
            </p:oleObj>
          </a:graphicData>
        </a:graphic>
      </p:graphicFrame>
      <p:sp>
        <p:nvSpPr>
          <p:cNvPr id="10" name="Google Shape;273;g99f1de2ff6_0_142">
            <a:extLst>
              <a:ext uri="{FF2B5EF4-FFF2-40B4-BE49-F238E27FC236}">
                <a16:creationId xmlns:a16="http://schemas.microsoft.com/office/drawing/2014/main" xmlns="" id="{4F67CF49-B3C9-4547-B8F3-BA77C5389037}"/>
              </a:ext>
            </a:extLst>
          </p:cNvPr>
          <p:cNvSpPr txBox="1"/>
          <p:nvPr/>
        </p:nvSpPr>
        <p:spPr>
          <a:xfrm>
            <a:off x="4195763" y="438150"/>
            <a:ext cx="7322400" cy="1476000"/>
          </a:xfrm>
          <a:prstGeom prst="rect">
            <a:avLst/>
          </a:prstGeom>
          <a:noFill/>
          <a:ln>
            <a:noFill/>
          </a:ln>
        </p:spPr>
        <p:txBody>
          <a:bodyPr spcFirstLastPara="1" wrap="square" lIns="45700" tIns="45700" rIns="45700" bIns="45700" anchor="t" anchorCtr="0">
            <a:noAutofit/>
          </a:bodyPr>
          <a:lstStyle/>
          <a:p>
            <a:pPr algn="r">
              <a:lnSpc>
                <a:spcPct val="150000"/>
              </a:lnSpc>
              <a:buClr>
                <a:schemeClr val="dk1"/>
              </a:buClr>
              <a:buSzPts val="1100"/>
            </a:pPr>
            <a:r>
              <a:rPr lang="en-US" sz="3200" b="1" dirty="0" smtClean="0">
                <a:solidFill>
                  <a:schemeClr val="dk1"/>
                </a:solidFill>
                <a:effectLst>
                  <a:outerShdw blurRad="38100" dist="38100" dir="2700000" algn="tl">
                    <a:srgbClr val="000000">
                      <a:alpha val="43137"/>
                    </a:srgbClr>
                  </a:outerShdw>
                </a:effectLst>
                <a:latin typeface="+mj-lt"/>
                <a:ea typeface="Arial Rounded"/>
                <a:cs typeface="Arial Rounded"/>
                <a:sym typeface="Arial Rounded"/>
              </a:rPr>
              <a:t>2</a:t>
            </a:r>
            <a:r>
              <a:rPr lang="en-US" sz="3200" b="1" dirty="0">
                <a:solidFill>
                  <a:schemeClr val="dk1"/>
                </a:solidFill>
                <a:effectLst>
                  <a:outerShdw blurRad="38100" dist="38100" dir="2700000" algn="tl">
                    <a:srgbClr val="000000">
                      <a:alpha val="43137"/>
                    </a:srgbClr>
                  </a:outerShdw>
                </a:effectLst>
                <a:latin typeface="+mj-lt"/>
                <a:ea typeface="Arial Rounded"/>
                <a:cs typeface="Arial Rounded"/>
                <a:sym typeface="Arial Rounded"/>
              </a:rPr>
              <a:t>.  	</a:t>
            </a:r>
            <a:r>
              <a:rPr lang="el-GR" sz="3200" b="1" dirty="0" smtClean="0">
                <a:solidFill>
                  <a:schemeClr val="dk1"/>
                </a:solidFill>
                <a:effectLst>
                  <a:outerShdw blurRad="38100" dist="38100" dir="2700000" algn="tl">
                    <a:srgbClr val="000000">
                      <a:alpha val="43137"/>
                    </a:srgbClr>
                  </a:outerShdw>
                </a:effectLst>
                <a:latin typeface="+mj-lt"/>
                <a:ea typeface="Arial Rounded"/>
                <a:cs typeface="Arial Rounded"/>
                <a:sym typeface="Arial Rounded"/>
              </a:rPr>
              <a:t> Μεθοδολογία συλλογής και επεξεργασίας δεδομένων </a:t>
            </a:r>
            <a:endParaRPr lang="en-US" sz="3200" b="1" dirty="0">
              <a:solidFill>
                <a:schemeClr val="dk1"/>
              </a:solidFill>
              <a:effectLst>
                <a:outerShdw blurRad="38100" dist="38100" dir="2700000" algn="tl">
                  <a:srgbClr val="000000">
                    <a:alpha val="43137"/>
                  </a:srgbClr>
                </a:outerShdw>
              </a:effectLst>
              <a:latin typeface="+mj-lt"/>
              <a:ea typeface="Arial Rounded"/>
              <a:cs typeface="Arial Rounded"/>
              <a:sym typeface="Arial Rounded"/>
            </a:endParaRPr>
          </a:p>
          <a:p>
            <a:pPr marL="0" marR="0" lvl="0" indent="0" algn="l" rtl="0">
              <a:lnSpc>
                <a:spcPct val="100000"/>
              </a:lnSpc>
              <a:spcBef>
                <a:spcPts val="0"/>
              </a:spcBef>
              <a:spcAft>
                <a:spcPts val="0"/>
              </a:spcAft>
              <a:buClr>
                <a:srgbClr val="000000"/>
              </a:buClr>
              <a:buSzPts val="4400"/>
              <a:buFont typeface="Arial Rounded"/>
              <a:buNone/>
            </a:pPr>
            <a:endParaRPr lang="en-US" sz="3600" dirty="0">
              <a:solidFill>
                <a:schemeClr val="dk1"/>
              </a:solidFill>
              <a:effectLst>
                <a:outerShdw blurRad="38100" dist="38100" dir="2700000" algn="tl">
                  <a:srgbClr val="000000">
                    <a:alpha val="43137"/>
                  </a:srgbClr>
                </a:outerShdw>
              </a:effectLst>
              <a:latin typeface="+mj-lt"/>
              <a:ea typeface="Arial Rounded"/>
              <a:cs typeface="Arial Rounded"/>
              <a:sym typeface="Arial Rounded"/>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389"/>
                                        </p:tgtEl>
                                        <p:attrNameLst>
                                          <p:attrName>style.visibility</p:attrName>
                                        </p:attrNameLst>
                                      </p:cBhvr>
                                      <p:to>
                                        <p:strVal val="visible"/>
                                      </p:to>
                                    </p:set>
                                    <p:animEffect transition="in" filter="fade">
                                      <p:cBhvr>
                                        <p:cTn id="7" dur="500"/>
                                        <p:tgtEl>
                                          <p:spTgt spid="38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385"/>
        <p:cNvGrpSpPr/>
        <p:nvPr/>
      </p:nvGrpSpPr>
      <p:grpSpPr>
        <a:xfrm>
          <a:off x="0" y="0"/>
          <a:ext cx="0" cy="0"/>
          <a:chOff x="0" y="0"/>
          <a:chExt cx="0" cy="0"/>
        </a:xfrm>
      </p:grpSpPr>
      <p:pic>
        <p:nvPicPr>
          <p:cNvPr id="387" name="Google Shape;387;g5363c714d0_0_149" descr="image.png"/>
          <p:cNvPicPr preferRelativeResize="0"/>
          <p:nvPr/>
        </p:nvPicPr>
        <p:blipFill rotWithShape="1">
          <a:blip r:embed="rId3">
            <a:alphaModFix/>
          </a:blip>
          <a:srcRect/>
          <a:stretch/>
        </p:blipFill>
        <p:spPr>
          <a:xfrm>
            <a:off x="293687" y="6243637"/>
            <a:ext cx="2303463" cy="501651"/>
          </a:xfrm>
          <a:prstGeom prst="rect">
            <a:avLst/>
          </a:prstGeom>
          <a:noFill/>
          <a:ln>
            <a:noFill/>
          </a:ln>
        </p:spPr>
      </p:pic>
      <p:pic>
        <p:nvPicPr>
          <p:cNvPr id="388" name="Google Shape;388;g5363c714d0_0_149" descr="image.png"/>
          <p:cNvPicPr preferRelativeResize="0"/>
          <p:nvPr/>
        </p:nvPicPr>
        <p:blipFill rotWithShape="1">
          <a:blip r:embed="rId4">
            <a:alphaModFix/>
          </a:blip>
          <a:srcRect/>
          <a:stretch/>
        </p:blipFill>
        <p:spPr>
          <a:xfrm>
            <a:off x="2705100" y="6289675"/>
            <a:ext cx="9193213" cy="506413"/>
          </a:xfrm>
          <a:prstGeom prst="rect">
            <a:avLst/>
          </a:prstGeom>
          <a:noFill/>
          <a:ln>
            <a:noFill/>
          </a:ln>
        </p:spPr>
      </p:pic>
      <p:pic>
        <p:nvPicPr>
          <p:cNvPr id="389" name="Google Shape;389;g5363c714d0_0_149" descr="image.png"/>
          <p:cNvPicPr preferRelativeResize="0"/>
          <p:nvPr/>
        </p:nvPicPr>
        <p:blipFill rotWithShape="1">
          <a:blip r:embed="rId5">
            <a:alphaModFix/>
          </a:blip>
          <a:srcRect/>
          <a:stretch/>
        </p:blipFill>
        <p:spPr>
          <a:xfrm>
            <a:off x="293687" y="250825"/>
            <a:ext cx="3902076" cy="1219200"/>
          </a:xfrm>
          <a:prstGeom prst="rect">
            <a:avLst/>
          </a:prstGeom>
          <a:noFill/>
          <a:ln>
            <a:noFill/>
          </a:ln>
        </p:spPr>
      </p:pic>
      <p:sp>
        <p:nvSpPr>
          <p:cNvPr id="390" name="Google Shape;390;g5363c714d0_0_149"/>
          <p:cNvSpPr txBox="1"/>
          <p:nvPr/>
        </p:nvSpPr>
        <p:spPr>
          <a:xfrm>
            <a:off x="782197" y="1498386"/>
            <a:ext cx="3902076" cy="921257"/>
          </a:xfrm>
          <a:prstGeom prst="rect">
            <a:avLst/>
          </a:prstGeom>
          <a:noFill/>
          <a:ln>
            <a:noFill/>
          </a:ln>
        </p:spPr>
        <p:txBody>
          <a:bodyPr spcFirstLastPara="1" wrap="square" lIns="45700" tIns="45700" rIns="45700" bIns="45700" anchor="t" anchorCtr="0">
            <a:noAutofit/>
          </a:bodyPr>
          <a:lstStyle/>
          <a:p>
            <a:pPr lvl="0">
              <a:buClr>
                <a:schemeClr val="dk1"/>
              </a:buClr>
              <a:buSzPts val="2800"/>
            </a:pPr>
            <a:r>
              <a:rPr lang="en-US" sz="2400" b="1" dirty="0">
                <a:solidFill>
                  <a:schemeClr val="dk1"/>
                </a:solidFill>
                <a:latin typeface="Arial" panose="020B0604020202020204" pitchFamily="34" charset="0"/>
                <a:ea typeface="Arial Rounded"/>
                <a:cs typeface="Arial" panose="020B0604020202020204" pitchFamily="34" charset="0"/>
                <a:sym typeface="Arial Rounded"/>
              </a:rPr>
              <a:t>2.4. </a:t>
            </a:r>
            <a:r>
              <a:rPr lang="el-GR" sz="2400" b="1" dirty="0" smtClean="0">
                <a:latin typeface="Arial" panose="020B0604020202020204" pitchFamily="34" charset="0"/>
                <a:ea typeface="Arial Rounded"/>
                <a:cs typeface="Arial" panose="020B0604020202020204" pitchFamily="34" charset="0"/>
                <a:sym typeface="Arial Rounded"/>
              </a:rPr>
              <a:t>Δημιούργησε έναν πίνακα</a:t>
            </a:r>
            <a:r>
              <a:rPr lang="en-US" sz="2400" b="1" dirty="0" smtClean="0">
                <a:latin typeface="Arial" panose="020B0604020202020204" pitchFamily="34" charset="0"/>
                <a:ea typeface="Arial Rounded"/>
                <a:cs typeface="Arial" panose="020B0604020202020204" pitchFamily="34" charset="0"/>
                <a:sym typeface="Arial Rounded"/>
              </a:rPr>
              <a:t> Pivot</a:t>
            </a:r>
            <a:endParaRPr sz="2400" b="1" dirty="0">
              <a:solidFill>
                <a:schemeClr val="dk1"/>
              </a:solidFill>
              <a:latin typeface="Arial" panose="020B0604020202020204" pitchFamily="34" charset="0"/>
              <a:ea typeface="Arial Rounded"/>
              <a:cs typeface="Arial" panose="020B0604020202020204" pitchFamily="34" charset="0"/>
              <a:sym typeface="Arial Rounded"/>
            </a:endParaRPr>
          </a:p>
          <a:p>
            <a:pPr marL="0" marR="0" lvl="0" indent="0" rtl="0">
              <a:lnSpc>
                <a:spcPct val="100000"/>
              </a:lnSpc>
              <a:spcBef>
                <a:spcPts val="0"/>
              </a:spcBef>
              <a:spcAft>
                <a:spcPts val="0"/>
              </a:spcAft>
              <a:buClr>
                <a:srgbClr val="000000"/>
              </a:buClr>
              <a:buSzPts val="2800"/>
              <a:buFont typeface="Arial Rounded"/>
              <a:buNone/>
            </a:pPr>
            <a:endParaRPr sz="2400" b="1" dirty="0">
              <a:latin typeface="Arial" panose="020B0604020202020204" pitchFamily="34" charset="0"/>
              <a:ea typeface="Arial Rounded"/>
              <a:cs typeface="Arial" panose="020B0604020202020204" pitchFamily="34" charset="0"/>
              <a:sym typeface="Arial Rounded"/>
            </a:endParaRPr>
          </a:p>
        </p:txBody>
      </p:sp>
      <p:sp>
        <p:nvSpPr>
          <p:cNvPr id="391" name="Google Shape;391;g5363c714d0_0_149"/>
          <p:cNvSpPr txBox="1"/>
          <p:nvPr/>
        </p:nvSpPr>
        <p:spPr>
          <a:xfrm>
            <a:off x="697789" y="2311077"/>
            <a:ext cx="7616217" cy="3963113"/>
          </a:xfrm>
          <a:prstGeom prst="rect">
            <a:avLst/>
          </a:prstGeom>
          <a:noFill/>
          <a:ln>
            <a:noFill/>
          </a:ln>
        </p:spPr>
        <p:txBody>
          <a:bodyPr spcFirstLastPara="1" wrap="square" lIns="91425" tIns="91425" rIns="91425" bIns="91425" anchor="t" anchorCtr="0">
            <a:noAutofit/>
          </a:bodyPr>
          <a:lstStyle/>
          <a:p>
            <a:pPr indent="-1270">
              <a:lnSpc>
                <a:spcPct val="150000"/>
              </a:lnSpc>
              <a:spcAft>
                <a:spcPts val="1000"/>
              </a:spcAft>
            </a:pPr>
            <a:r>
              <a:rPr lang="el-GR" sz="1800" dirty="0" smtClean="0">
                <a:latin typeface="Arial" panose="020B0604020202020204" pitchFamily="34" charset="0"/>
                <a:ea typeface="Arial Rounded"/>
                <a:cs typeface="Arial" panose="020B0604020202020204" pitchFamily="34" charset="0"/>
              </a:rPr>
              <a:t>Το πιο τέλειο χαρακτηριστικό του πίνακα </a:t>
            </a:r>
            <a:r>
              <a:rPr lang="el-GR" sz="1800" dirty="0" err="1" smtClean="0">
                <a:latin typeface="Arial" panose="020B0604020202020204" pitchFamily="34" charset="0"/>
                <a:ea typeface="Arial Rounded"/>
                <a:cs typeface="Arial" panose="020B0604020202020204" pitchFamily="34" charset="0"/>
              </a:rPr>
              <a:t>Pivot</a:t>
            </a:r>
            <a:r>
              <a:rPr lang="el-GR" sz="1800" dirty="0" smtClean="0">
                <a:latin typeface="Arial" panose="020B0604020202020204" pitchFamily="34" charset="0"/>
                <a:ea typeface="Arial Rounded"/>
                <a:cs typeface="Arial" panose="020B0604020202020204" pitchFamily="34" charset="0"/>
              </a:rPr>
              <a:t> είναι, ασφαλώς, η δυναμικότητά του! </a:t>
            </a:r>
            <a:endParaRPr lang="el-GR" sz="1800" dirty="0" smtClean="0">
              <a:latin typeface="Arial" panose="020B0604020202020204" pitchFamily="34" charset="0"/>
              <a:ea typeface="Arial Rounded"/>
              <a:cs typeface="Arial" panose="020B0604020202020204" pitchFamily="34" charset="0"/>
            </a:endParaRPr>
          </a:p>
          <a:p>
            <a:pPr indent="-1270">
              <a:lnSpc>
                <a:spcPct val="114000"/>
              </a:lnSpc>
              <a:spcAft>
                <a:spcPts val="1000"/>
              </a:spcAft>
            </a:pPr>
            <a:r>
              <a:rPr lang="el-GR" sz="2000" dirty="0" smtClean="0">
                <a:latin typeface="Arial" panose="020B0604020202020204" pitchFamily="34" charset="0"/>
                <a:ea typeface="Arial Rounded"/>
                <a:cs typeface="Arial" panose="020B0604020202020204" pitchFamily="34" charset="0"/>
              </a:rPr>
              <a:t>Δυναμικότητα σημαίνει ότι μπορεί να ενημερωθεί αυτόματα. Ας υποθέσουμε ότι ίσως χρειαστεί να προσθέσεις επιπλέον δεδομένα (ίσως, πιο πρόσφατα δεδομένα) στον πίνακα σου: θα προσθέσεις γραμμές (δηλαδή, παρατηρήσεις) στον ανεπεξέργαστο πίνακά σου (αυτόν που περιέχει τα αρχικά, μεμονωμένα δεδομένα). Αφού το κάνεις αυτό, το μόνο που έχεις να κάνεις είναι να αλλάξεις την πηγή δεδομένων (επεκτείνοντας την επιλεγμένη περιοχή στις σειρές που προστέθηκαν).</a:t>
            </a:r>
            <a:endParaRPr sz="2000" b="1" dirty="0">
              <a:latin typeface="Arial" panose="020B0604020202020204" pitchFamily="34" charset="0"/>
              <a:cs typeface="Arial" panose="020B0604020202020204" pitchFamily="34" charset="0"/>
            </a:endParaRPr>
          </a:p>
        </p:txBody>
      </p:sp>
      <p:sp>
        <p:nvSpPr>
          <p:cNvPr id="3" name="Rectangle 2">
            <a:extLst>
              <a:ext uri="{FF2B5EF4-FFF2-40B4-BE49-F238E27FC236}">
                <a16:creationId xmlns:a16="http://schemas.microsoft.com/office/drawing/2014/main" xmlns="" id="{D2E254EE-49D3-4CC3-8CFE-19D442796510}"/>
              </a:ext>
            </a:extLst>
          </p:cNvPr>
          <p:cNvSpPr>
            <a:spLocks noChangeArrowheads="1"/>
          </p:cNvSpPr>
          <p:nvPr/>
        </p:nvSpPr>
        <p:spPr bwMode="auto">
          <a:xfrm>
            <a:off x="5753100" y="2396937"/>
            <a:ext cx="12192000" cy="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it-IT"/>
          </a:p>
        </p:txBody>
      </p:sp>
      <p:sp>
        <p:nvSpPr>
          <p:cNvPr id="5" name="Rectangle 4">
            <a:extLst>
              <a:ext uri="{FF2B5EF4-FFF2-40B4-BE49-F238E27FC236}">
                <a16:creationId xmlns:a16="http://schemas.microsoft.com/office/drawing/2014/main" xmlns="" id="{EFEF8E8A-17F1-4DB0-88DB-5A2B25311E9B}"/>
              </a:ext>
            </a:extLst>
          </p:cNvPr>
          <p:cNvSpPr>
            <a:spLocks noChangeArrowheads="1"/>
          </p:cNvSpPr>
          <p:nvPr/>
        </p:nvSpPr>
        <p:spPr bwMode="auto">
          <a:xfrm>
            <a:off x="5448300" y="3991351"/>
            <a:ext cx="12192000" cy="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it-IT"/>
          </a:p>
        </p:txBody>
      </p:sp>
      <p:pic>
        <p:nvPicPr>
          <p:cNvPr id="9" name="Picture 8">
            <a:extLst>
              <a:ext uri="{FF2B5EF4-FFF2-40B4-BE49-F238E27FC236}">
                <a16:creationId xmlns:a16="http://schemas.microsoft.com/office/drawing/2014/main" xmlns="" id="{7CB01FA7-2F6C-4E4F-AF69-6A39744B739A}"/>
              </a:ext>
            </a:extLst>
          </p:cNvPr>
          <p:cNvPicPr>
            <a:picLocks noChangeAspect="1"/>
          </p:cNvPicPr>
          <p:nvPr/>
        </p:nvPicPr>
        <p:blipFill rotWithShape="1">
          <a:blip r:embed="rId6"/>
          <a:srcRect l="43115" r="35908"/>
          <a:stretch/>
        </p:blipFill>
        <p:spPr>
          <a:xfrm>
            <a:off x="8235235" y="2689094"/>
            <a:ext cx="3666937" cy="3312000"/>
          </a:xfrm>
          <a:prstGeom prst="rect">
            <a:avLst/>
          </a:prstGeom>
        </p:spPr>
      </p:pic>
      <p:sp>
        <p:nvSpPr>
          <p:cNvPr id="12" name="Google Shape;273;g99f1de2ff6_0_142">
            <a:extLst>
              <a:ext uri="{FF2B5EF4-FFF2-40B4-BE49-F238E27FC236}">
                <a16:creationId xmlns:a16="http://schemas.microsoft.com/office/drawing/2014/main" xmlns="" id="{4F67CF49-B3C9-4547-B8F3-BA77C5389037}"/>
              </a:ext>
            </a:extLst>
          </p:cNvPr>
          <p:cNvSpPr txBox="1"/>
          <p:nvPr/>
        </p:nvSpPr>
        <p:spPr>
          <a:xfrm>
            <a:off x="4195763" y="438150"/>
            <a:ext cx="7322400" cy="1476000"/>
          </a:xfrm>
          <a:prstGeom prst="rect">
            <a:avLst/>
          </a:prstGeom>
          <a:noFill/>
          <a:ln>
            <a:noFill/>
          </a:ln>
        </p:spPr>
        <p:txBody>
          <a:bodyPr spcFirstLastPara="1" wrap="square" lIns="45700" tIns="45700" rIns="45700" bIns="45700" anchor="t" anchorCtr="0">
            <a:noAutofit/>
          </a:bodyPr>
          <a:lstStyle/>
          <a:p>
            <a:pPr algn="r">
              <a:lnSpc>
                <a:spcPct val="150000"/>
              </a:lnSpc>
              <a:buClr>
                <a:schemeClr val="dk1"/>
              </a:buClr>
              <a:buSzPts val="1100"/>
            </a:pPr>
            <a:r>
              <a:rPr lang="en-US" sz="3200" b="1" dirty="0" smtClean="0">
                <a:solidFill>
                  <a:schemeClr val="dk1"/>
                </a:solidFill>
                <a:effectLst>
                  <a:outerShdw blurRad="38100" dist="38100" dir="2700000" algn="tl">
                    <a:srgbClr val="000000">
                      <a:alpha val="43137"/>
                    </a:srgbClr>
                  </a:outerShdw>
                </a:effectLst>
                <a:latin typeface="+mj-lt"/>
                <a:ea typeface="Arial Rounded"/>
                <a:cs typeface="Arial Rounded"/>
                <a:sym typeface="Arial Rounded"/>
              </a:rPr>
              <a:t>2</a:t>
            </a:r>
            <a:r>
              <a:rPr lang="en-US" sz="3200" b="1" dirty="0">
                <a:solidFill>
                  <a:schemeClr val="dk1"/>
                </a:solidFill>
                <a:effectLst>
                  <a:outerShdw blurRad="38100" dist="38100" dir="2700000" algn="tl">
                    <a:srgbClr val="000000">
                      <a:alpha val="43137"/>
                    </a:srgbClr>
                  </a:outerShdw>
                </a:effectLst>
                <a:latin typeface="+mj-lt"/>
                <a:ea typeface="Arial Rounded"/>
                <a:cs typeface="Arial Rounded"/>
                <a:sym typeface="Arial Rounded"/>
              </a:rPr>
              <a:t>.  	</a:t>
            </a:r>
            <a:r>
              <a:rPr lang="el-GR" sz="3200" b="1" dirty="0" smtClean="0">
                <a:solidFill>
                  <a:schemeClr val="dk1"/>
                </a:solidFill>
                <a:effectLst>
                  <a:outerShdw blurRad="38100" dist="38100" dir="2700000" algn="tl">
                    <a:srgbClr val="000000">
                      <a:alpha val="43137"/>
                    </a:srgbClr>
                  </a:outerShdw>
                </a:effectLst>
                <a:latin typeface="+mj-lt"/>
                <a:ea typeface="Arial Rounded"/>
                <a:cs typeface="Arial Rounded"/>
                <a:sym typeface="Arial Rounded"/>
              </a:rPr>
              <a:t> Μεθοδολογία συλλογής και επεξεργασίας δεδομένων </a:t>
            </a:r>
            <a:endParaRPr lang="en-US" sz="3200" b="1" dirty="0">
              <a:solidFill>
                <a:schemeClr val="dk1"/>
              </a:solidFill>
              <a:effectLst>
                <a:outerShdw blurRad="38100" dist="38100" dir="2700000" algn="tl">
                  <a:srgbClr val="000000">
                    <a:alpha val="43137"/>
                  </a:srgbClr>
                </a:outerShdw>
              </a:effectLst>
              <a:latin typeface="+mj-lt"/>
              <a:ea typeface="Arial Rounded"/>
              <a:cs typeface="Arial Rounded"/>
              <a:sym typeface="Arial Rounded"/>
            </a:endParaRPr>
          </a:p>
          <a:p>
            <a:pPr marL="0" marR="0" lvl="0" indent="0" algn="l" rtl="0">
              <a:lnSpc>
                <a:spcPct val="100000"/>
              </a:lnSpc>
              <a:spcBef>
                <a:spcPts val="0"/>
              </a:spcBef>
              <a:spcAft>
                <a:spcPts val="0"/>
              </a:spcAft>
              <a:buClr>
                <a:srgbClr val="000000"/>
              </a:buClr>
              <a:buSzPts val="4400"/>
              <a:buFont typeface="Arial Rounded"/>
              <a:buNone/>
            </a:pPr>
            <a:endParaRPr lang="en-US" sz="3600" dirty="0">
              <a:solidFill>
                <a:schemeClr val="dk1"/>
              </a:solidFill>
              <a:effectLst>
                <a:outerShdw blurRad="38100" dist="38100" dir="2700000" algn="tl">
                  <a:srgbClr val="000000">
                    <a:alpha val="43137"/>
                  </a:srgbClr>
                </a:outerShdw>
              </a:effectLst>
              <a:latin typeface="+mj-lt"/>
              <a:ea typeface="Arial Rounded"/>
              <a:cs typeface="Arial Rounded"/>
              <a:sym typeface="Arial Rounded"/>
            </a:endParaRPr>
          </a:p>
        </p:txBody>
      </p:sp>
    </p:spTree>
    <p:extLst>
      <p:ext uri="{BB962C8B-B14F-4D97-AF65-F5344CB8AC3E}">
        <p14:creationId xmlns:p14="http://schemas.microsoft.com/office/powerpoint/2010/main" xmlns="" val="10748407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389"/>
                                        </p:tgtEl>
                                        <p:attrNameLst>
                                          <p:attrName>style.visibility</p:attrName>
                                        </p:attrNameLst>
                                      </p:cBhvr>
                                      <p:to>
                                        <p:strVal val="visible"/>
                                      </p:to>
                                    </p:set>
                                    <p:animEffect transition="in" filter="fade">
                                      <p:cBhvr>
                                        <p:cTn id="7" dur="500"/>
                                        <p:tgtEl>
                                          <p:spTgt spid="38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60"/>
        <p:cNvGrpSpPr/>
        <p:nvPr/>
      </p:nvGrpSpPr>
      <p:grpSpPr>
        <a:xfrm>
          <a:off x="0" y="0"/>
          <a:ext cx="0" cy="0"/>
          <a:chOff x="0" y="0"/>
          <a:chExt cx="0" cy="0"/>
        </a:xfrm>
      </p:grpSpPr>
      <p:pic>
        <p:nvPicPr>
          <p:cNvPr id="61" name="Google Shape;61;g53637bb0de_1_22" descr="image.png"/>
          <p:cNvPicPr preferRelativeResize="0"/>
          <p:nvPr/>
        </p:nvPicPr>
        <p:blipFill rotWithShape="1">
          <a:blip r:embed="rId3">
            <a:alphaModFix/>
          </a:blip>
          <a:srcRect/>
          <a:stretch/>
        </p:blipFill>
        <p:spPr>
          <a:xfrm>
            <a:off x="293687" y="6243637"/>
            <a:ext cx="2303463" cy="501651"/>
          </a:xfrm>
          <a:prstGeom prst="rect">
            <a:avLst/>
          </a:prstGeom>
          <a:noFill/>
          <a:ln>
            <a:noFill/>
          </a:ln>
        </p:spPr>
      </p:pic>
      <p:pic>
        <p:nvPicPr>
          <p:cNvPr id="62" name="Google Shape;62;g53637bb0de_1_22" descr="image.png"/>
          <p:cNvPicPr preferRelativeResize="0"/>
          <p:nvPr/>
        </p:nvPicPr>
        <p:blipFill rotWithShape="1">
          <a:blip r:embed="rId4">
            <a:alphaModFix/>
          </a:blip>
          <a:srcRect/>
          <a:stretch/>
        </p:blipFill>
        <p:spPr>
          <a:xfrm>
            <a:off x="2705100" y="6289675"/>
            <a:ext cx="9193213" cy="506413"/>
          </a:xfrm>
          <a:prstGeom prst="rect">
            <a:avLst/>
          </a:prstGeom>
          <a:noFill/>
          <a:ln>
            <a:noFill/>
          </a:ln>
        </p:spPr>
      </p:pic>
      <p:pic>
        <p:nvPicPr>
          <p:cNvPr id="63" name="Google Shape;63;g53637bb0de_1_22" descr="image.png"/>
          <p:cNvPicPr preferRelativeResize="0"/>
          <p:nvPr/>
        </p:nvPicPr>
        <p:blipFill rotWithShape="1">
          <a:blip r:embed="rId5">
            <a:alphaModFix/>
          </a:blip>
          <a:srcRect/>
          <a:stretch/>
        </p:blipFill>
        <p:spPr>
          <a:xfrm>
            <a:off x="293687" y="438150"/>
            <a:ext cx="3902076" cy="1219200"/>
          </a:xfrm>
          <a:prstGeom prst="rect">
            <a:avLst/>
          </a:prstGeom>
          <a:noFill/>
          <a:ln>
            <a:noFill/>
          </a:ln>
        </p:spPr>
      </p:pic>
      <p:sp>
        <p:nvSpPr>
          <p:cNvPr id="65" name="Google Shape;65;g53637bb0de_1_22"/>
          <p:cNvSpPr txBox="1"/>
          <p:nvPr/>
        </p:nvSpPr>
        <p:spPr>
          <a:xfrm>
            <a:off x="293675" y="1997615"/>
            <a:ext cx="5616600" cy="4431323"/>
          </a:xfrm>
          <a:prstGeom prst="rect">
            <a:avLst/>
          </a:prstGeom>
          <a:noFill/>
          <a:ln>
            <a:noFill/>
          </a:ln>
        </p:spPr>
        <p:txBody>
          <a:bodyPr spcFirstLastPara="1" wrap="square" lIns="45700" tIns="45700" rIns="45700" bIns="45700" anchor="t" anchorCtr="0">
            <a:noAutofit/>
          </a:bodyPr>
          <a:lstStyle/>
          <a:p>
            <a:pPr algn="just">
              <a:lnSpc>
                <a:spcPct val="140000"/>
              </a:lnSpc>
              <a:buClr>
                <a:schemeClr val="dk1"/>
              </a:buClr>
              <a:buSzPts val="1100"/>
            </a:pPr>
            <a:r>
              <a:rPr lang="el-GR" sz="2400" dirty="0" smtClean="0">
                <a:solidFill>
                  <a:srgbClr val="0D0D0D"/>
                </a:solidFill>
              </a:rPr>
              <a:t>Η αποκωδικοποίηση της περιοχής σημαίνει ανάλυση της αγοράς προκειμένου να διασφαλιστεί το μέλλον μιας επιχειρηματικής ιδέας. Το πιθανό μέγεθος μιας αγοράς καθορίζει τις ευκαιρίες της </a:t>
            </a:r>
            <a:r>
              <a:rPr lang="el-GR" sz="2400" dirty="0" smtClean="0">
                <a:solidFill>
                  <a:srgbClr val="0D0D0D"/>
                </a:solidFill>
              </a:rPr>
              <a:t>αγοράς</a:t>
            </a:r>
            <a:r>
              <a:rPr lang="en-US" sz="2400" dirty="0" smtClean="0">
                <a:solidFill>
                  <a:srgbClr val="0D0D0D"/>
                </a:solidFill>
              </a:rPr>
              <a:t>: </a:t>
            </a:r>
            <a:r>
              <a:rPr lang="el-GR" sz="2400" dirty="0" smtClean="0">
                <a:solidFill>
                  <a:srgbClr val="0D0D0D"/>
                </a:solidFill>
              </a:rPr>
              <a:t>η γνώση της τρέχουσας πελατειακής βάσης επιτρέπει ασφαλέστερες επιλογές</a:t>
            </a:r>
            <a:r>
              <a:rPr lang="en-US" sz="2400" dirty="0" smtClean="0">
                <a:solidFill>
                  <a:srgbClr val="0D0D0D"/>
                </a:solidFill>
              </a:rPr>
              <a:t>.</a:t>
            </a:r>
            <a:endParaRPr sz="2400" dirty="0">
              <a:solidFill>
                <a:srgbClr val="0D0D0D"/>
              </a:solidFill>
            </a:endParaRPr>
          </a:p>
          <a:p>
            <a:pPr marL="0" lvl="0" indent="0" algn="just" rtl="0">
              <a:lnSpc>
                <a:spcPct val="140000"/>
              </a:lnSpc>
              <a:spcBef>
                <a:spcPts val="0"/>
              </a:spcBef>
              <a:spcAft>
                <a:spcPts val="0"/>
              </a:spcAft>
              <a:buNone/>
            </a:pPr>
            <a:endParaRPr sz="1800" dirty="0">
              <a:solidFill>
                <a:srgbClr val="0D0D0D"/>
              </a:solidFill>
            </a:endParaRPr>
          </a:p>
        </p:txBody>
      </p:sp>
      <p:pic>
        <p:nvPicPr>
          <p:cNvPr id="66" name="Google Shape;66;g53637bb0de_1_22"/>
          <p:cNvPicPr preferRelativeResize="0"/>
          <p:nvPr/>
        </p:nvPicPr>
        <p:blipFill>
          <a:blip r:embed="rId6">
            <a:alphaModFix/>
          </a:blip>
          <a:stretch>
            <a:fillRect/>
          </a:stretch>
        </p:blipFill>
        <p:spPr>
          <a:xfrm>
            <a:off x="6103495" y="2337900"/>
            <a:ext cx="5255080" cy="3487625"/>
          </a:xfrm>
          <a:prstGeom prst="rect">
            <a:avLst/>
          </a:prstGeom>
          <a:noFill/>
          <a:ln>
            <a:noFill/>
          </a:ln>
        </p:spPr>
      </p:pic>
      <p:sp>
        <p:nvSpPr>
          <p:cNvPr id="8" name="Google Shape;55;g53637bb0de_1_2"/>
          <p:cNvSpPr txBox="1"/>
          <p:nvPr/>
        </p:nvSpPr>
        <p:spPr>
          <a:xfrm>
            <a:off x="4195763" y="438150"/>
            <a:ext cx="7564828" cy="1536000"/>
          </a:xfrm>
          <a:prstGeom prst="rect">
            <a:avLst/>
          </a:prstGeom>
          <a:noFill/>
          <a:ln>
            <a:noFill/>
          </a:ln>
        </p:spPr>
        <p:txBody>
          <a:bodyPr spcFirstLastPara="1" wrap="square" lIns="45700" tIns="45700" rIns="45700" bIns="45700" anchor="t" anchorCtr="0">
            <a:noAutofit/>
          </a:bodyPr>
          <a:lstStyle/>
          <a:p>
            <a:pPr algn="r">
              <a:lnSpc>
                <a:spcPct val="150000"/>
              </a:lnSpc>
              <a:buClr>
                <a:schemeClr val="dk1"/>
              </a:buClr>
              <a:buSzPts val="1100"/>
            </a:pPr>
            <a:r>
              <a:rPr lang="en-US" sz="3200" b="1" dirty="0" smtClean="0">
                <a:solidFill>
                  <a:schemeClr val="dk1"/>
                </a:solidFill>
                <a:effectLst>
                  <a:outerShdw blurRad="38100" dist="38100" dir="2700000" algn="tl">
                    <a:srgbClr val="000000">
                      <a:alpha val="43137"/>
                    </a:srgbClr>
                  </a:outerShdw>
                </a:effectLst>
                <a:latin typeface="+mj-lt"/>
                <a:ea typeface="Arial Rounded"/>
                <a:cs typeface="Arial Rounded"/>
                <a:sym typeface="Arial Rounded"/>
              </a:rPr>
              <a:t>1</a:t>
            </a:r>
            <a:r>
              <a:rPr lang="en-US" sz="3200" b="1" dirty="0">
                <a:solidFill>
                  <a:schemeClr val="dk1"/>
                </a:solidFill>
                <a:effectLst>
                  <a:outerShdw blurRad="38100" dist="38100" dir="2700000" algn="tl">
                    <a:srgbClr val="000000">
                      <a:alpha val="43137"/>
                    </a:srgbClr>
                  </a:outerShdw>
                </a:effectLst>
                <a:latin typeface="+mj-lt"/>
                <a:ea typeface="Arial Rounded"/>
                <a:cs typeface="Arial Rounded"/>
                <a:sym typeface="Arial Rounded"/>
              </a:rPr>
              <a:t>.  	</a:t>
            </a:r>
            <a:r>
              <a:rPr lang="el-GR" sz="3200" b="1" dirty="0" smtClean="0">
                <a:solidFill>
                  <a:schemeClr val="dk1"/>
                </a:solidFill>
                <a:effectLst>
                  <a:outerShdw blurRad="38100" dist="38100" dir="2700000" algn="tl">
                    <a:srgbClr val="000000">
                      <a:alpha val="43137"/>
                    </a:srgbClr>
                  </a:outerShdw>
                </a:effectLst>
                <a:latin typeface="+mj-lt"/>
                <a:ea typeface="Arial Rounded"/>
                <a:cs typeface="Arial Rounded"/>
                <a:sym typeface="Arial Rounded"/>
              </a:rPr>
              <a:t>Αποκωδικοποιώντας την περιοχή: ανάγκες και ευκαιρίες</a:t>
            </a:r>
            <a:endParaRPr sz="3600" dirty="0">
              <a:solidFill>
                <a:schemeClr val="dk1"/>
              </a:solidFill>
              <a:effectLst>
                <a:outerShdw blurRad="38100" dist="38100" dir="2700000" algn="tl">
                  <a:srgbClr val="000000">
                    <a:alpha val="43137"/>
                  </a:srgbClr>
                </a:outerShdw>
              </a:effectLst>
              <a:latin typeface="+mj-lt"/>
              <a:ea typeface="Arial Rounded"/>
              <a:cs typeface="Arial Rounded"/>
              <a:sym typeface="Arial Rounded"/>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63"/>
                                        </p:tgtEl>
                                        <p:attrNameLst>
                                          <p:attrName>style.visibility</p:attrName>
                                        </p:attrNameLst>
                                      </p:cBhvr>
                                      <p:to>
                                        <p:strVal val="visible"/>
                                      </p:to>
                                    </p:set>
                                    <p:animEffect transition="in" filter="fade">
                                      <p:cBhvr>
                                        <p:cTn id="7" dur="500"/>
                                        <p:tgtEl>
                                          <p:spTgt spid="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385"/>
        <p:cNvGrpSpPr/>
        <p:nvPr/>
      </p:nvGrpSpPr>
      <p:grpSpPr>
        <a:xfrm>
          <a:off x="0" y="0"/>
          <a:ext cx="0" cy="0"/>
          <a:chOff x="0" y="0"/>
          <a:chExt cx="0" cy="0"/>
        </a:xfrm>
      </p:grpSpPr>
      <p:pic>
        <p:nvPicPr>
          <p:cNvPr id="387" name="Google Shape;387;g5363c714d0_0_149" descr="image.png"/>
          <p:cNvPicPr preferRelativeResize="0"/>
          <p:nvPr/>
        </p:nvPicPr>
        <p:blipFill rotWithShape="1">
          <a:blip r:embed="rId3">
            <a:alphaModFix/>
          </a:blip>
          <a:srcRect/>
          <a:stretch/>
        </p:blipFill>
        <p:spPr>
          <a:xfrm>
            <a:off x="293687" y="6243637"/>
            <a:ext cx="2303463" cy="501651"/>
          </a:xfrm>
          <a:prstGeom prst="rect">
            <a:avLst/>
          </a:prstGeom>
          <a:noFill/>
          <a:ln>
            <a:noFill/>
          </a:ln>
        </p:spPr>
      </p:pic>
      <p:pic>
        <p:nvPicPr>
          <p:cNvPr id="388" name="Google Shape;388;g5363c714d0_0_149" descr="image.png"/>
          <p:cNvPicPr preferRelativeResize="0"/>
          <p:nvPr/>
        </p:nvPicPr>
        <p:blipFill rotWithShape="1">
          <a:blip r:embed="rId4">
            <a:alphaModFix/>
          </a:blip>
          <a:srcRect/>
          <a:stretch/>
        </p:blipFill>
        <p:spPr>
          <a:xfrm>
            <a:off x="2705100" y="6289675"/>
            <a:ext cx="9193213" cy="506413"/>
          </a:xfrm>
          <a:prstGeom prst="rect">
            <a:avLst/>
          </a:prstGeom>
          <a:noFill/>
          <a:ln>
            <a:noFill/>
          </a:ln>
        </p:spPr>
      </p:pic>
      <p:pic>
        <p:nvPicPr>
          <p:cNvPr id="389" name="Google Shape;389;g5363c714d0_0_149" descr="image.png"/>
          <p:cNvPicPr preferRelativeResize="0"/>
          <p:nvPr/>
        </p:nvPicPr>
        <p:blipFill rotWithShape="1">
          <a:blip r:embed="rId5">
            <a:alphaModFix/>
          </a:blip>
          <a:srcRect/>
          <a:stretch/>
        </p:blipFill>
        <p:spPr>
          <a:xfrm>
            <a:off x="293687" y="250825"/>
            <a:ext cx="3902076" cy="1219200"/>
          </a:xfrm>
          <a:prstGeom prst="rect">
            <a:avLst/>
          </a:prstGeom>
          <a:noFill/>
          <a:ln>
            <a:noFill/>
          </a:ln>
        </p:spPr>
      </p:pic>
      <p:sp>
        <p:nvSpPr>
          <p:cNvPr id="390" name="Google Shape;390;g5363c714d0_0_149"/>
          <p:cNvSpPr txBox="1"/>
          <p:nvPr/>
        </p:nvSpPr>
        <p:spPr>
          <a:xfrm>
            <a:off x="754061" y="2075161"/>
            <a:ext cx="5506061" cy="555498"/>
          </a:xfrm>
          <a:prstGeom prst="rect">
            <a:avLst/>
          </a:prstGeom>
          <a:noFill/>
          <a:ln>
            <a:noFill/>
          </a:ln>
        </p:spPr>
        <p:txBody>
          <a:bodyPr spcFirstLastPara="1" wrap="square" lIns="45700" tIns="45700" rIns="45700" bIns="45700" anchor="t" anchorCtr="0">
            <a:noAutofit/>
          </a:bodyPr>
          <a:lstStyle/>
          <a:p>
            <a:pPr lvl="0">
              <a:buClr>
                <a:schemeClr val="dk1"/>
              </a:buClr>
              <a:buSzPts val="2800"/>
            </a:pPr>
            <a:r>
              <a:rPr lang="en-US" sz="2400" b="1" dirty="0">
                <a:solidFill>
                  <a:schemeClr val="dk1"/>
                </a:solidFill>
                <a:latin typeface="Arial" panose="020B0604020202020204" pitchFamily="34" charset="0"/>
                <a:ea typeface="Arial Rounded"/>
                <a:cs typeface="Arial" panose="020B0604020202020204" pitchFamily="34" charset="0"/>
                <a:sym typeface="Arial Rounded"/>
              </a:rPr>
              <a:t>2.4. </a:t>
            </a:r>
            <a:r>
              <a:rPr lang="el-GR" sz="2400" b="1" dirty="0" smtClean="0">
                <a:latin typeface="Arial" panose="020B0604020202020204" pitchFamily="34" charset="0"/>
                <a:ea typeface="Arial Rounded"/>
                <a:cs typeface="Arial" panose="020B0604020202020204" pitchFamily="34" charset="0"/>
                <a:sym typeface="Arial Rounded"/>
              </a:rPr>
              <a:t>Δημιούργησε έναν πίνακα</a:t>
            </a:r>
            <a:r>
              <a:rPr lang="en-US" sz="2400" b="1" dirty="0" smtClean="0">
                <a:latin typeface="Arial" panose="020B0604020202020204" pitchFamily="34" charset="0"/>
                <a:ea typeface="Arial Rounded"/>
                <a:cs typeface="Arial" panose="020B0604020202020204" pitchFamily="34" charset="0"/>
                <a:sym typeface="Arial Rounded"/>
              </a:rPr>
              <a:t> </a:t>
            </a:r>
            <a:r>
              <a:rPr lang="en-US" sz="2400" b="1" dirty="0" smtClean="0">
                <a:latin typeface="Arial" panose="020B0604020202020204" pitchFamily="34" charset="0"/>
                <a:ea typeface="Arial Rounded"/>
                <a:cs typeface="Arial" panose="020B0604020202020204" pitchFamily="34" charset="0"/>
                <a:sym typeface="Arial Rounded"/>
              </a:rPr>
              <a:t>Pivot</a:t>
            </a:r>
            <a:endParaRPr sz="2400" b="1" dirty="0">
              <a:latin typeface="Arial" panose="020B0604020202020204" pitchFamily="34" charset="0"/>
              <a:ea typeface="Arial Rounded"/>
              <a:cs typeface="Arial" panose="020B0604020202020204" pitchFamily="34" charset="0"/>
              <a:sym typeface="Arial Rounded"/>
            </a:endParaRPr>
          </a:p>
        </p:txBody>
      </p:sp>
      <p:sp>
        <p:nvSpPr>
          <p:cNvPr id="391" name="Google Shape;391;g5363c714d0_0_149"/>
          <p:cNvSpPr txBox="1"/>
          <p:nvPr/>
        </p:nvSpPr>
        <p:spPr>
          <a:xfrm>
            <a:off x="754060" y="2676837"/>
            <a:ext cx="10580690" cy="3442609"/>
          </a:xfrm>
          <a:prstGeom prst="rect">
            <a:avLst/>
          </a:prstGeom>
          <a:noFill/>
          <a:ln>
            <a:noFill/>
          </a:ln>
        </p:spPr>
        <p:txBody>
          <a:bodyPr spcFirstLastPara="1" wrap="square" lIns="91425" tIns="91425" rIns="91425" bIns="91425" anchor="t" anchorCtr="0">
            <a:noAutofit/>
          </a:bodyPr>
          <a:lstStyle/>
          <a:p>
            <a:pPr indent="-1270">
              <a:lnSpc>
                <a:spcPct val="150000"/>
              </a:lnSpc>
              <a:spcAft>
                <a:spcPts val="1000"/>
              </a:spcAft>
            </a:pPr>
            <a:r>
              <a:rPr lang="el-GR" sz="2000" dirty="0" smtClean="0">
                <a:latin typeface="Arial" panose="020B0604020202020204" pitchFamily="34" charset="0"/>
                <a:ea typeface="Arial Rounded"/>
                <a:cs typeface="Arial" panose="020B0604020202020204" pitchFamily="34" charset="0"/>
              </a:rPr>
              <a:t>Μόλις </a:t>
            </a:r>
            <a:r>
              <a:rPr lang="el-GR" sz="2000" dirty="0" smtClean="0">
                <a:latin typeface="Arial" panose="020B0604020202020204" pitchFamily="34" charset="0"/>
                <a:ea typeface="Arial Rounded"/>
                <a:cs typeface="Arial" panose="020B0604020202020204" pitchFamily="34" charset="0"/>
              </a:rPr>
              <a:t>ενημερώσεις την πηγή δεδομένων (</a:t>
            </a:r>
            <a:r>
              <a:rPr lang="el-GR" sz="2000" i="1" dirty="0" err="1" smtClean="0">
                <a:latin typeface="Arial" panose="020B0604020202020204" pitchFamily="34" charset="0"/>
                <a:ea typeface="Arial Rounded"/>
                <a:cs typeface="Arial" panose="020B0604020202020204" pitchFamily="34" charset="0"/>
              </a:rPr>
              <a:t>Data</a:t>
            </a:r>
            <a:r>
              <a:rPr lang="el-GR" sz="2000" i="1" dirty="0" smtClean="0">
                <a:latin typeface="Arial" panose="020B0604020202020204" pitchFamily="34" charset="0"/>
                <a:ea typeface="Arial Rounded"/>
                <a:cs typeface="Arial" panose="020B0604020202020204" pitchFamily="34" charset="0"/>
              </a:rPr>
              <a:t> </a:t>
            </a:r>
            <a:r>
              <a:rPr lang="el-GR" sz="2000" i="1" dirty="0" err="1" smtClean="0">
                <a:latin typeface="Arial" panose="020B0604020202020204" pitchFamily="34" charset="0"/>
                <a:ea typeface="Arial Rounded"/>
                <a:cs typeface="Arial" panose="020B0604020202020204" pitchFamily="34" charset="0"/>
              </a:rPr>
              <a:t>Source</a:t>
            </a:r>
            <a:r>
              <a:rPr lang="el-GR" sz="2000" dirty="0" smtClean="0">
                <a:latin typeface="Arial" panose="020B0604020202020204" pitchFamily="34" charset="0"/>
                <a:ea typeface="Arial Rounded"/>
                <a:cs typeface="Arial" panose="020B0604020202020204" pitchFamily="34" charset="0"/>
              </a:rPr>
              <a:t>), τόσο οι πίνακες όσο και οι γραφικές περιλήψεις θα ενημερωθούν αυτόματα</a:t>
            </a:r>
            <a:r>
              <a:rPr lang="el-GR" sz="2000" dirty="0" smtClean="0">
                <a:latin typeface="Arial" panose="020B0604020202020204" pitchFamily="34" charset="0"/>
                <a:ea typeface="Arial Rounded"/>
                <a:cs typeface="Arial" panose="020B0604020202020204" pitchFamily="34" charset="0"/>
              </a:rPr>
              <a:t>.</a:t>
            </a:r>
            <a:endParaRPr lang="en-US" sz="2000" dirty="0" smtClean="0">
              <a:latin typeface="Arial" panose="020B0604020202020204" pitchFamily="34" charset="0"/>
              <a:ea typeface="Arial Rounded"/>
              <a:cs typeface="Arial" panose="020B0604020202020204" pitchFamily="34" charset="0"/>
            </a:endParaRPr>
          </a:p>
          <a:p>
            <a:pPr indent="-1270">
              <a:lnSpc>
                <a:spcPct val="150000"/>
              </a:lnSpc>
              <a:spcAft>
                <a:spcPts val="1000"/>
              </a:spcAft>
            </a:pPr>
            <a:endParaRPr lang="en-US" sz="1800" dirty="0">
              <a:latin typeface="Arial" panose="020B0604020202020204" pitchFamily="34" charset="0"/>
              <a:ea typeface="Arial Rounded"/>
              <a:cs typeface="Arial" panose="020B0604020202020204" pitchFamily="34" charset="0"/>
            </a:endParaRPr>
          </a:p>
          <a:p>
            <a:pPr indent="-1270" algn="ctr">
              <a:lnSpc>
                <a:spcPct val="150000"/>
              </a:lnSpc>
              <a:spcAft>
                <a:spcPts val="1000"/>
              </a:spcAft>
            </a:pPr>
            <a:r>
              <a:rPr lang="el-GR" sz="2400" b="1" dirty="0" smtClean="0">
                <a:solidFill>
                  <a:srgbClr val="EE3840"/>
                </a:solidFill>
                <a:effectLst>
                  <a:outerShdw blurRad="38100" dist="38100" dir="2700000" algn="tl">
                    <a:srgbClr val="000000">
                      <a:alpha val="43137"/>
                    </a:srgbClr>
                  </a:outerShdw>
                </a:effectLst>
                <a:latin typeface="Arial" panose="020B0604020202020204" pitchFamily="34" charset="0"/>
                <a:ea typeface="Arial Rounded"/>
                <a:cs typeface="Arial" panose="020B0604020202020204" pitchFamily="34" charset="0"/>
              </a:rPr>
              <a:t>Η λήψη σημαντικών πληροφοριών σχετικά με το πώς να αξιοποιήσεις στο έπακρο τις Ρωμαϊκές διαδρομές στην περιοχή σου, </a:t>
            </a:r>
            <a:r>
              <a:rPr lang="en-US" sz="2400" b="1" dirty="0" smtClean="0">
                <a:solidFill>
                  <a:srgbClr val="EE3840"/>
                </a:solidFill>
                <a:effectLst>
                  <a:outerShdw blurRad="38100" dist="38100" dir="2700000" algn="tl">
                    <a:srgbClr val="000000">
                      <a:alpha val="43137"/>
                    </a:srgbClr>
                  </a:outerShdw>
                </a:effectLst>
                <a:latin typeface="Arial" panose="020B0604020202020204" pitchFamily="34" charset="0"/>
                <a:ea typeface="Arial Rounded"/>
                <a:cs typeface="Arial" panose="020B0604020202020204" pitchFamily="34" charset="0"/>
              </a:rPr>
              <a:t/>
            </a:r>
            <a:br>
              <a:rPr lang="en-US" sz="2400" b="1" dirty="0" smtClean="0">
                <a:solidFill>
                  <a:srgbClr val="EE3840"/>
                </a:solidFill>
                <a:effectLst>
                  <a:outerShdw blurRad="38100" dist="38100" dir="2700000" algn="tl">
                    <a:srgbClr val="000000">
                      <a:alpha val="43137"/>
                    </a:srgbClr>
                  </a:outerShdw>
                </a:effectLst>
                <a:latin typeface="Arial" panose="020B0604020202020204" pitchFamily="34" charset="0"/>
                <a:ea typeface="Arial Rounded"/>
                <a:cs typeface="Arial" panose="020B0604020202020204" pitchFamily="34" charset="0"/>
              </a:rPr>
            </a:br>
            <a:r>
              <a:rPr lang="el-GR" sz="2400" b="1" dirty="0" smtClean="0">
                <a:solidFill>
                  <a:srgbClr val="EE3840"/>
                </a:solidFill>
                <a:effectLst>
                  <a:outerShdw blurRad="38100" dist="38100" dir="2700000" algn="tl">
                    <a:srgbClr val="000000">
                      <a:alpha val="43137"/>
                    </a:srgbClr>
                  </a:outerShdw>
                </a:effectLst>
                <a:latin typeface="Arial" panose="020B0604020202020204" pitchFamily="34" charset="0"/>
                <a:ea typeface="Arial Rounded"/>
                <a:cs typeface="Arial" panose="020B0604020202020204" pitchFamily="34" charset="0"/>
              </a:rPr>
              <a:t>δεν </a:t>
            </a:r>
            <a:r>
              <a:rPr lang="el-GR" sz="2400" b="1" dirty="0" smtClean="0">
                <a:solidFill>
                  <a:srgbClr val="EE3840"/>
                </a:solidFill>
                <a:effectLst>
                  <a:outerShdw blurRad="38100" dist="38100" dir="2700000" algn="tl">
                    <a:srgbClr val="000000">
                      <a:alpha val="43137"/>
                    </a:srgbClr>
                  </a:outerShdw>
                </a:effectLst>
                <a:latin typeface="Arial" panose="020B0604020202020204" pitchFamily="34" charset="0"/>
                <a:ea typeface="Arial Rounded"/>
                <a:cs typeface="Arial" panose="020B0604020202020204" pitchFamily="34" charset="0"/>
              </a:rPr>
              <a:t>ήταν ποτέ τόσο εύκολη</a:t>
            </a:r>
            <a:r>
              <a:rPr lang="el-GR" sz="2400" b="1" dirty="0" smtClean="0">
                <a:solidFill>
                  <a:srgbClr val="EE3840"/>
                </a:solidFill>
                <a:effectLst>
                  <a:outerShdw blurRad="38100" dist="38100" dir="2700000" algn="tl">
                    <a:srgbClr val="000000">
                      <a:alpha val="43137"/>
                    </a:srgbClr>
                  </a:outerShdw>
                </a:effectLst>
                <a:latin typeface="Arial" panose="020B0604020202020204" pitchFamily="34" charset="0"/>
                <a:ea typeface="Arial Rounded"/>
                <a:cs typeface="Arial" panose="020B0604020202020204" pitchFamily="34" charset="0"/>
              </a:rPr>
              <a:t>!</a:t>
            </a:r>
            <a:endParaRPr sz="2800" b="1" dirty="0">
              <a:solidFill>
                <a:srgbClr val="EE384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
        <p:nvSpPr>
          <p:cNvPr id="3" name="Rectangle 2">
            <a:extLst>
              <a:ext uri="{FF2B5EF4-FFF2-40B4-BE49-F238E27FC236}">
                <a16:creationId xmlns:a16="http://schemas.microsoft.com/office/drawing/2014/main" xmlns="" id="{D2E254EE-49D3-4CC3-8CFE-19D442796510}"/>
              </a:ext>
            </a:extLst>
          </p:cNvPr>
          <p:cNvSpPr>
            <a:spLocks noChangeArrowheads="1"/>
          </p:cNvSpPr>
          <p:nvPr/>
        </p:nvSpPr>
        <p:spPr bwMode="auto">
          <a:xfrm>
            <a:off x="5753100" y="2396937"/>
            <a:ext cx="12192000" cy="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it-IT"/>
          </a:p>
        </p:txBody>
      </p:sp>
      <p:sp>
        <p:nvSpPr>
          <p:cNvPr id="5" name="Rectangle 4">
            <a:extLst>
              <a:ext uri="{FF2B5EF4-FFF2-40B4-BE49-F238E27FC236}">
                <a16:creationId xmlns:a16="http://schemas.microsoft.com/office/drawing/2014/main" xmlns="" id="{EFEF8E8A-17F1-4DB0-88DB-5A2B25311E9B}"/>
              </a:ext>
            </a:extLst>
          </p:cNvPr>
          <p:cNvSpPr>
            <a:spLocks noChangeArrowheads="1"/>
          </p:cNvSpPr>
          <p:nvPr/>
        </p:nvSpPr>
        <p:spPr bwMode="auto">
          <a:xfrm>
            <a:off x="5448300" y="3991351"/>
            <a:ext cx="12192000" cy="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it-IT"/>
          </a:p>
        </p:txBody>
      </p:sp>
      <p:sp>
        <p:nvSpPr>
          <p:cNvPr id="10" name="Google Shape;273;g99f1de2ff6_0_142">
            <a:extLst>
              <a:ext uri="{FF2B5EF4-FFF2-40B4-BE49-F238E27FC236}">
                <a16:creationId xmlns:a16="http://schemas.microsoft.com/office/drawing/2014/main" xmlns="" id="{4F67CF49-B3C9-4547-B8F3-BA77C5389037}"/>
              </a:ext>
            </a:extLst>
          </p:cNvPr>
          <p:cNvSpPr txBox="1"/>
          <p:nvPr/>
        </p:nvSpPr>
        <p:spPr>
          <a:xfrm>
            <a:off x="4195763" y="438150"/>
            <a:ext cx="7322400" cy="1476000"/>
          </a:xfrm>
          <a:prstGeom prst="rect">
            <a:avLst/>
          </a:prstGeom>
          <a:noFill/>
          <a:ln>
            <a:noFill/>
          </a:ln>
        </p:spPr>
        <p:txBody>
          <a:bodyPr spcFirstLastPara="1" wrap="square" lIns="45700" tIns="45700" rIns="45700" bIns="45700" anchor="t" anchorCtr="0">
            <a:noAutofit/>
          </a:bodyPr>
          <a:lstStyle/>
          <a:p>
            <a:pPr algn="r">
              <a:lnSpc>
                <a:spcPct val="150000"/>
              </a:lnSpc>
              <a:buClr>
                <a:schemeClr val="dk1"/>
              </a:buClr>
              <a:buSzPts val="1100"/>
            </a:pPr>
            <a:r>
              <a:rPr lang="en-US" sz="3200" b="1" dirty="0" smtClean="0">
                <a:solidFill>
                  <a:schemeClr val="dk1"/>
                </a:solidFill>
                <a:effectLst>
                  <a:outerShdw blurRad="38100" dist="38100" dir="2700000" algn="tl">
                    <a:srgbClr val="000000">
                      <a:alpha val="43137"/>
                    </a:srgbClr>
                  </a:outerShdw>
                </a:effectLst>
                <a:latin typeface="+mj-lt"/>
                <a:ea typeface="Arial Rounded"/>
                <a:cs typeface="Arial Rounded"/>
                <a:sym typeface="Arial Rounded"/>
              </a:rPr>
              <a:t>2</a:t>
            </a:r>
            <a:r>
              <a:rPr lang="en-US" sz="3200" b="1" dirty="0">
                <a:solidFill>
                  <a:schemeClr val="dk1"/>
                </a:solidFill>
                <a:effectLst>
                  <a:outerShdw blurRad="38100" dist="38100" dir="2700000" algn="tl">
                    <a:srgbClr val="000000">
                      <a:alpha val="43137"/>
                    </a:srgbClr>
                  </a:outerShdw>
                </a:effectLst>
                <a:latin typeface="+mj-lt"/>
                <a:ea typeface="Arial Rounded"/>
                <a:cs typeface="Arial Rounded"/>
                <a:sym typeface="Arial Rounded"/>
              </a:rPr>
              <a:t>.  	</a:t>
            </a:r>
            <a:r>
              <a:rPr lang="el-GR" sz="3200" b="1" dirty="0" smtClean="0">
                <a:solidFill>
                  <a:schemeClr val="dk1"/>
                </a:solidFill>
                <a:effectLst>
                  <a:outerShdw blurRad="38100" dist="38100" dir="2700000" algn="tl">
                    <a:srgbClr val="000000">
                      <a:alpha val="43137"/>
                    </a:srgbClr>
                  </a:outerShdw>
                </a:effectLst>
                <a:latin typeface="+mj-lt"/>
                <a:ea typeface="Arial Rounded"/>
                <a:cs typeface="Arial Rounded"/>
                <a:sym typeface="Arial Rounded"/>
              </a:rPr>
              <a:t> Μεθοδολογία συλλογής και επεξεργασίας δεδομένων </a:t>
            </a:r>
            <a:endParaRPr lang="en-US" sz="3200" b="1" dirty="0">
              <a:solidFill>
                <a:schemeClr val="dk1"/>
              </a:solidFill>
              <a:effectLst>
                <a:outerShdw blurRad="38100" dist="38100" dir="2700000" algn="tl">
                  <a:srgbClr val="000000">
                    <a:alpha val="43137"/>
                  </a:srgbClr>
                </a:outerShdw>
              </a:effectLst>
              <a:latin typeface="+mj-lt"/>
              <a:ea typeface="Arial Rounded"/>
              <a:cs typeface="Arial Rounded"/>
              <a:sym typeface="Arial Rounded"/>
            </a:endParaRPr>
          </a:p>
          <a:p>
            <a:pPr marL="0" marR="0" lvl="0" indent="0" algn="l" rtl="0">
              <a:lnSpc>
                <a:spcPct val="100000"/>
              </a:lnSpc>
              <a:spcBef>
                <a:spcPts val="0"/>
              </a:spcBef>
              <a:spcAft>
                <a:spcPts val="0"/>
              </a:spcAft>
              <a:buClr>
                <a:srgbClr val="000000"/>
              </a:buClr>
              <a:buSzPts val="4400"/>
              <a:buFont typeface="Arial Rounded"/>
              <a:buNone/>
            </a:pPr>
            <a:endParaRPr lang="en-US" sz="3600" dirty="0">
              <a:solidFill>
                <a:schemeClr val="dk1"/>
              </a:solidFill>
              <a:effectLst>
                <a:outerShdw blurRad="38100" dist="38100" dir="2700000" algn="tl">
                  <a:srgbClr val="000000">
                    <a:alpha val="43137"/>
                  </a:srgbClr>
                </a:outerShdw>
              </a:effectLst>
              <a:latin typeface="+mj-lt"/>
              <a:ea typeface="Arial Rounded"/>
              <a:cs typeface="Arial Rounded"/>
              <a:sym typeface="Arial Rounded"/>
            </a:endParaRPr>
          </a:p>
        </p:txBody>
      </p:sp>
    </p:spTree>
    <p:extLst>
      <p:ext uri="{BB962C8B-B14F-4D97-AF65-F5344CB8AC3E}">
        <p14:creationId xmlns:p14="http://schemas.microsoft.com/office/powerpoint/2010/main" xmlns="" val="11664122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389"/>
                                        </p:tgtEl>
                                        <p:attrNameLst>
                                          <p:attrName>style.visibility</p:attrName>
                                        </p:attrNameLst>
                                      </p:cBhvr>
                                      <p:to>
                                        <p:strVal val="visible"/>
                                      </p:to>
                                    </p:set>
                                    <p:animEffect transition="in" filter="fade">
                                      <p:cBhvr>
                                        <p:cTn id="7" dur="500"/>
                                        <p:tgtEl>
                                          <p:spTgt spid="38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Shape 396"/>
        <p:cNvGrpSpPr/>
        <p:nvPr/>
      </p:nvGrpSpPr>
      <p:grpSpPr>
        <a:xfrm>
          <a:off x="0" y="0"/>
          <a:ext cx="0" cy="0"/>
          <a:chOff x="0" y="0"/>
          <a:chExt cx="0" cy="0"/>
        </a:xfrm>
      </p:grpSpPr>
      <p:sp>
        <p:nvSpPr>
          <p:cNvPr id="397" name="Google Shape;397;p30"/>
          <p:cNvSpPr txBox="1"/>
          <p:nvPr/>
        </p:nvSpPr>
        <p:spPr>
          <a:xfrm>
            <a:off x="1364570" y="2097138"/>
            <a:ext cx="9453489" cy="646290"/>
          </a:xfrm>
          <a:prstGeom prst="rect">
            <a:avLst/>
          </a:prstGeom>
          <a:noFill/>
          <a:ln>
            <a:noFill/>
          </a:ln>
        </p:spPr>
        <p:txBody>
          <a:bodyPr spcFirstLastPara="1" wrap="square" lIns="45700" tIns="45700" rIns="45700" bIns="45700" anchor="t" anchorCtr="0">
            <a:spAutoFit/>
          </a:bodyPr>
          <a:lstStyle/>
          <a:p>
            <a:pPr marL="0" marR="0" lvl="0" indent="0" algn="ctr" rtl="0">
              <a:lnSpc>
                <a:spcPct val="100000"/>
              </a:lnSpc>
              <a:spcBef>
                <a:spcPts val="0"/>
              </a:spcBef>
              <a:spcAft>
                <a:spcPts val="0"/>
              </a:spcAft>
              <a:buClr>
                <a:srgbClr val="000000"/>
              </a:buClr>
              <a:buSzPts val="3600"/>
              <a:buFont typeface="Arial"/>
              <a:buNone/>
            </a:pPr>
            <a:r>
              <a:rPr lang="el-GR" sz="3600" b="1" i="0" u="none" strike="noStrike" cap="none" dirty="0" smtClean="0">
                <a:solidFill>
                  <a:srgbClr val="000000"/>
                </a:solidFill>
                <a:effectLst>
                  <a:outerShdw blurRad="38100" dist="38100" dir="2700000" algn="tl">
                    <a:srgbClr val="000000">
                      <a:alpha val="43137"/>
                    </a:srgbClr>
                  </a:outerShdw>
                </a:effectLst>
                <a:sym typeface="Arial"/>
              </a:rPr>
              <a:t>Ευχαριστούμε για την προσοχή σου</a:t>
            </a:r>
            <a:r>
              <a:rPr lang="en-US" sz="3600" b="1" i="0" u="none" strike="noStrike" cap="none" dirty="0" smtClean="0">
                <a:solidFill>
                  <a:srgbClr val="000000"/>
                </a:solidFill>
                <a:effectLst>
                  <a:outerShdw blurRad="38100" dist="38100" dir="2700000" algn="tl">
                    <a:srgbClr val="000000">
                      <a:alpha val="43137"/>
                    </a:srgbClr>
                  </a:outerShdw>
                </a:effectLst>
                <a:sym typeface="Arial"/>
              </a:rPr>
              <a:t>!</a:t>
            </a:r>
            <a:endParaRPr dirty="0">
              <a:effectLst>
                <a:outerShdw blurRad="38100" dist="38100" dir="2700000" algn="tl">
                  <a:srgbClr val="000000">
                    <a:alpha val="43137"/>
                  </a:srgbClr>
                </a:outerShdw>
              </a:effectLst>
            </a:endParaRPr>
          </a:p>
        </p:txBody>
      </p:sp>
      <p:sp>
        <p:nvSpPr>
          <p:cNvPr id="398" name="Google Shape;398;p30"/>
          <p:cNvSpPr txBox="1"/>
          <p:nvPr/>
        </p:nvSpPr>
        <p:spPr>
          <a:xfrm>
            <a:off x="2771775" y="6170612"/>
            <a:ext cx="8505825" cy="624841"/>
          </a:xfrm>
          <a:prstGeom prst="rect">
            <a:avLst/>
          </a:prstGeom>
          <a:noFill/>
          <a:ln>
            <a:noFill/>
          </a:ln>
        </p:spPr>
        <p:txBody>
          <a:bodyPr spcFirstLastPara="1" wrap="square" lIns="45700" tIns="45700" rIns="45700" bIns="45700" anchor="t" anchorCtr="0">
            <a:spAutoFit/>
          </a:bodyPr>
          <a:lstStyle/>
          <a:p>
            <a:pPr marL="0" marR="0" lvl="0" indent="0" algn="l" rtl="0">
              <a:lnSpc>
                <a:spcPct val="100000"/>
              </a:lnSpc>
              <a:spcBef>
                <a:spcPts val="0"/>
              </a:spcBef>
              <a:spcAft>
                <a:spcPts val="0"/>
              </a:spcAft>
              <a:buClr>
                <a:srgbClr val="000000"/>
              </a:buClr>
              <a:buSzPts val="1200"/>
              <a:buFont typeface="Raleway Thin"/>
              <a:buNone/>
            </a:pPr>
            <a:r>
              <a:rPr lang="en-US" sz="1200" b="0" i="0" u="none" strike="noStrike" cap="none">
                <a:solidFill>
                  <a:srgbClr val="000000"/>
                </a:solidFill>
                <a:latin typeface="Raleway Thin"/>
                <a:ea typeface="Raleway Thin"/>
                <a:cs typeface="Raleway Thin"/>
                <a:sym typeface="Raleway Thin"/>
              </a:rPr>
              <a:t>With the support of the Erasmus+ </a:t>
            </a:r>
            <a:r>
              <a:rPr lang="en-US" sz="1200" b="0" i="0" u="none" strike="noStrike" cap="none" err="1">
                <a:solidFill>
                  <a:srgbClr val="000000"/>
                </a:solidFill>
                <a:latin typeface="Raleway Thin"/>
                <a:ea typeface="Raleway Thin"/>
                <a:cs typeface="Raleway Thin"/>
                <a:sym typeface="Raleway Thin"/>
              </a:rPr>
              <a:t>programme</a:t>
            </a:r>
            <a:r>
              <a:rPr lang="en-US" sz="1200" b="0" i="0" u="none" strike="noStrike" cap="none">
                <a:solidFill>
                  <a:srgbClr val="000000"/>
                </a:solidFill>
                <a:latin typeface="Raleway Thin"/>
                <a:ea typeface="Raleway Thin"/>
                <a:cs typeface="Raleway Thin"/>
                <a:sym typeface="Raleway Thin"/>
              </a:rPr>
              <a:t> of the European Union. This document and its contents reflects the views only of the authors, and the Commission cannot be held responsible for any use which may be made of the information contained therein.</a:t>
            </a:r>
            <a:endParaRPr/>
          </a:p>
        </p:txBody>
      </p:sp>
      <p:pic>
        <p:nvPicPr>
          <p:cNvPr id="399" name="Google Shape;399;p30" descr="image.png"/>
          <p:cNvPicPr preferRelativeResize="0"/>
          <p:nvPr/>
        </p:nvPicPr>
        <p:blipFill rotWithShape="1">
          <a:blip r:embed="rId3">
            <a:alphaModFix/>
          </a:blip>
          <a:srcRect/>
          <a:stretch/>
        </p:blipFill>
        <p:spPr>
          <a:xfrm>
            <a:off x="293687" y="6243637"/>
            <a:ext cx="2303463" cy="501651"/>
          </a:xfrm>
          <a:prstGeom prst="rect">
            <a:avLst/>
          </a:prstGeom>
          <a:noFill/>
          <a:ln>
            <a:noFill/>
          </a:ln>
        </p:spPr>
      </p:pic>
      <p:pic>
        <p:nvPicPr>
          <p:cNvPr id="400" name="Google Shape;400;p30" descr="image.png"/>
          <p:cNvPicPr preferRelativeResize="0"/>
          <p:nvPr/>
        </p:nvPicPr>
        <p:blipFill rotWithShape="1">
          <a:blip r:embed="rId4">
            <a:alphaModFix/>
          </a:blip>
          <a:srcRect/>
          <a:stretch/>
        </p:blipFill>
        <p:spPr>
          <a:xfrm>
            <a:off x="3836987" y="417512"/>
            <a:ext cx="4518026" cy="1411288"/>
          </a:xfrm>
          <a:prstGeom prst="rect">
            <a:avLst/>
          </a:prstGeom>
          <a:noFill/>
          <a:ln>
            <a:noFill/>
          </a:ln>
        </p:spPr>
      </p:pic>
      <p:pic>
        <p:nvPicPr>
          <p:cNvPr id="401" name="Google Shape;401;p30" descr="image.png"/>
          <p:cNvPicPr preferRelativeResize="0"/>
          <p:nvPr/>
        </p:nvPicPr>
        <p:blipFill rotWithShape="1">
          <a:blip r:embed="rId5">
            <a:alphaModFix/>
          </a:blip>
          <a:srcRect/>
          <a:stretch/>
        </p:blipFill>
        <p:spPr>
          <a:xfrm>
            <a:off x="-92075" y="2984500"/>
            <a:ext cx="12192000" cy="2846388"/>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398"/>
                                        </p:tgtEl>
                                        <p:attrNameLst>
                                          <p:attrName>style.visibility</p:attrName>
                                        </p:attrNameLst>
                                      </p:cBhvr>
                                      <p:to>
                                        <p:strVal val="visible"/>
                                      </p:to>
                                    </p:set>
                                    <p:animEffect transition="in" filter="fade">
                                      <p:cBhvr>
                                        <p:cTn id="7" dur="500"/>
                                        <p:tgtEl>
                                          <p:spTgt spid="398"/>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400"/>
                                        </p:tgtEl>
                                        <p:attrNameLst>
                                          <p:attrName>style.visibility</p:attrName>
                                        </p:attrNameLst>
                                      </p:cBhvr>
                                      <p:to>
                                        <p:strVal val="visible"/>
                                      </p:to>
                                    </p:set>
                                    <p:animEffect transition="in" filter="fade">
                                      <p:cBhvr>
                                        <p:cTn id="11" dur="2000"/>
                                        <p:tgtEl>
                                          <p:spTgt spid="40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70"/>
        <p:cNvGrpSpPr/>
        <p:nvPr/>
      </p:nvGrpSpPr>
      <p:grpSpPr>
        <a:xfrm>
          <a:off x="0" y="0"/>
          <a:ext cx="0" cy="0"/>
          <a:chOff x="0" y="0"/>
          <a:chExt cx="0" cy="0"/>
        </a:xfrm>
      </p:grpSpPr>
      <p:pic>
        <p:nvPicPr>
          <p:cNvPr id="71" name="Google Shape;71;g53637bb0de_1_32" descr="image.png"/>
          <p:cNvPicPr preferRelativeResize="0"/>
          <p:nvPr/>
        </p:nvPicPr>
        <p:blipFill rotWithShape="1">
          <a:blip r:embed="rId3">
            <a:alphaModFix/>
          </a:blip>
          <a:srcRect/>
          <a:stretch/>
        </p:blipFill>
        <p:spPr>
          <a:xfrm>
            <a:off x="293687" y="6243637"/>
            <a:ext cx="2303463" cy="501651"/>
          </a:xfrm>
          <a:prstGeom prst="rect">
            <a:avLst/>
          </a:prstGeom>
          <a:noFill/>
          <a:ln>
            <a:noFill/>
          </a:ln>
        </p:spPr>
      </p:pic>
      <p:pic>
        <p:nvPicPr>
          <p:cNvPr id="72" name="Google Shape;72;g53637bb0de_1_32" descr="image.png"/>
          <p:cNvPicPr preferRelativeResize="0"/>
          <p:nvPr/>
        </p:nvPicPr>
        <p:blipFill rotWithShape="1">
          <a:blip r:embed="rId4">
            <a:alphaModFix/>
          </a:blip>
          <a:srcRect/>
          <a:stretch/>
        </p:blipFill>
        <p:spPr>
          <a:xfrm>
            <a:off x="2705100" y="6289675"/>
            <a:ext cx="9193213" cy="506413"/>
          </a:xfrm>
          <a:prstGeom prst="rect">
            <a:avLst/>
          </a:prstGeom>
          <a:noFill/>
          <a:ln>
            <a:noFill/>
          </a:ln>
        </p:spPr>
      </p:pic>
      <p:pic>
        <p:nvPicPr>
          <p:cNvPr id="73" name="Google Shape;73;g53637bb0de_1_32" descr="image.png"/>
          <p:cNvPicPr preferRelativeResize="0"/>
          <p:nvPr/>
        </p:nvPicPr>
        <p:blipFill rotWithShape="1">
          <a:blip r:embed="rId5">
            <a:alphaModFix/>
          </a:blip>
          <a:srcRect/>
          <a:stretch/>
        </p:blipFill>
        <p:spPr>
          <a:xfrm>
            <a:off x="293687" y="438150"/>
            <a:ext cx="3902076" cy="1219200"/>
          </a:xfrm>
          <a:prstGeom prst="rect">
            <a:avLst/>
          </a:prstGeom>
          <a:noFill/>
          <a:ln>
            <a:noFill/>
          </a:ln>
        </p:spPr>
      </p:pic>
      <p:sp>
        <p:nvSpPr>
          <p:cNvPr id="75" name="Google Shape;75;g53637bb0de_1_32"/>
          <p:cNvSpPr txBox="1"/>
          <p:nvPr/>
        </p:nvSpPr>
        <p:spPr>
          <a:xfrm>
            <a:off x="293675" y="2585200"/>
            <a:ext cx="11022900" cy="3271200"/>
          </a:xfrm>
          <a:prstGeom prst="rect">
            <a:avLst/>
          </a:prstGeom>
          <a:noFill/>
          <a:ln>
            <a:noFill/>
          </a:ln>
        </p:spPr>
        <p:txBody>
          <a:bodyPr spcFirstLastPara="1" wrap="square" lIns="45700" tIns="45700" rIns="45700" bIns="45700" anchor="t" anchorCtr="0">
            <a:noAutofit/>
          </a:bodyPr>
          <a:lstStyle/>
          <a:p>
            <a:pPr marL="0" lvl="0" indent="0" algn="l" rtl="0">
              <a:lnSpc>
                <a:spcPct val="150000"/>
              </a:lnSpc>
              <a:spcBef>
                <a:spcPts val="0"/>
              </a:spcBef>
              <a:spcAft>
                <a:spcPts val="0"/>
              </a:spcAft>
              <a:buClr>
                <a:schemeClr val="dk1"/>
              </a:buClr>
              <a:buSzPts val="1100"/>
              <a:buFont typeface="Arial"/>
              <a:buNone/>
            </a:pPr>
            <a:r>
              <a:rPr lang="en-US" sz="2400" dirty="0">
                <a:solidFill>
                  <a:srgbClr val="0D0D0D"/>
                </a:solidFill>
              </a:rPr>
              <a:t>3 </a:t>
            </a:r>
            <a:r>
              <a:rPr lang="el-GR" sz="2400" dirty="0" smtClean="0">
                <a:solidFill>
                  <a:srgbClr val="0D0D0D"/>
                </a:solidFill>
              </a:rPr>
              <a:t>στοιχεία μεγάλης σημασίας</a:t>
            </a:r>
            <a:r>
              <a:rPr lang="en-US" sz="2400" dirty="0" smtClean="0">
                <a:solidFill>
                  <a:srgbClr val="0D0D0D"/>
                </a:solidFill>
              </a:rPr>
              <a:t>:</a:t>
            </a:r>
            <a:endParaRPr sz="2400" dirty="0">
              <a:solidFill>
                <a:srgbClr val="0D0D0D"/>
              </a:solidFill>
            </a:endParaRPr>
          </a:p>
          <a:p>
            <a:pPr lvl="3">
              <a:lnSpc>
                <a:spcPct val="150000"/>
              </a:lnSpc>
              <a:buClr>
                <a:schemeClr val="dk1"/>
              </a:buClr>
              <a:buSzPts val="1100"/>
            </a:pPr>
            <a:r>
              <a:rPr lang="en-US" sz="2200" dirty="0">
                <a:solidFill>
                  <a:schemeClr val="dk1"/>
                </a:solidFill>
              </a:rPr>
              <a:t>	• </a:t>
            </a:r>
            <a:r>
              <a:rPr lang="el-GR" sz="2200" b="1" i="1" dirty="0" smtClean="0">
                <a:solidFill>
                  <a:srgbClr val="0D0D0D"/>
                </a:solidFill>
              </a:rPr>
              <a:t>Μέγεθος αγοράς</a:t>
            </a:r>
            <a:r>
              <a:rPr lang="en-US" sz="2200" dirty="0" smtClean="0">
                <a:solidFill>
                  <a:srgbClr val="0D0D0D"/>
                </a:solidFill>
              </a:rPr>
              <a:t>. </a:t>
            </a:r>
            <a:r>
              <a:rPr lang="el-GR" sz="2200" dirty="0" smtClean="0">
                <a:solidFill>
                  <a:srgbClr val="0D0D0D"/>
                </a:solidFill>
              </a:rPr>
              <a:t>Πόσοι δυνητικοί πελάτες είναι διαθέσιμοι;</a:t>
            </a:r>
            <a:endParaRPr sz="2200" dirty="0">
              <a:solidFill>
                <a:srgbClr val="0D0D0D"/>
              </a:solidFill>
            </a:endParaRPr>
          </a:p>
          <a:p>
            <a:pPr lvl="2">
              <a:lnSpc>
                <a:spcPct val="150000"/>
              </a:lnSpc>
              <a:buClr>
                <a:schemeClr val="dk1"/>
              </a:buClr>
              <a:buSzPts val="1100"/>
            </a:pPr>
            <a:r>
              <a:rPr lang="en-US" sz="2200" dirty="0">
                <a:solidFill>
                  <a:schemeClr val="dk1"/>
                </a:solidFill>
              </a:rPr>
              <a:t>	• </a:t>
            </a:r>
            <a:r>
              <a:rPr lang="el-GR" sz="2200" b="1" i="1" dirty="0" smtClean="0">
                <a:solidFill>
                  <a:srgbClr val="0D0D0D"/>
                </a:solidFill>
              </a:rPr>
              <a:t>Αποδοτικότητα</a:t>
            </a:r>
            <a:r>
              <a:rPr lang="en-US" sz="2200" dirty="0" smtClean="0">
                <a:solidFill>
                  <a:srgbClr val="0D0D0D"/>
                </a:solidFill>
              </a:rPr>
              <a:t>. </a:t>
            </a:r>
            <a:r>
              <a:rPr lang="it-IT" sz="2200" dirty="0" smtClean="0">
                <a:solidFill>
                  <a:srgbClr val="0D0D0D"/>
                </a:solidFill>
              </a:rPr>
              <a:t>Είναι οι δυνητικοί πελάτες πρόθυμοι και ικανοί να δαπανήσουν για τις υπηρεσίες ενδιαφέροντος; </a:t>
            </a:r>
            <a:endParaRPr lang="el-GR" sz="2200" dirty="0" smtClean="0">
              <a:solidFill>
                <a:srgbClr val="0D0D0D"/>
              </a:solidFill>
            </a:endParaRPr>
          </a:p>
          <a:p>
            <a:pPr lvl="2">
              <a:lnSpc>
                <a:spcPct val="150000"/>
              </a:lnSpc>
              <a:buClr>
                <a:schemeClr val="dk1"/>
              </a:buClr>
              <a:buSzPts val="1100"/>
            </a:pPr>
            <a:r>
              <a:rPr lang="en-US" sz="2200" dirty="0">
                <a:solidFill>
                  <a:schemeClr val="dk1"/>
                </a:solidFill>
              </a:rPr>
              <a:t>	• </a:t>
            </a:r>
            <a:r>
              <a:rPr lang="el-GR" sz="2200" b="1" i="1" dirty="0" smtClean="0">
                <a:solidFill>
                  <a:srgbClr val="0D0D0D"/>
                </a:solidFill>
              </a:rPr>
              <a:t>Πιθανή ανάπτυξη</a:t>
            </a:r>
            <a:r>
              <a:rPr lang="en-US" sz="2200" b="1" i="1" dirty="0" smtClean="0">
                <a:solidFill>
                  <a:srgbClr val="0D0D0D"/>
                </a:solidFill>
              </a:rPr>
              <a:t>. </a:t>
            </a:r>
            <a:r>
              <a:rPr lang="el-GR" sz="2200" dirty="0" smtClean="0">
                <a:solidFill>
                  <a:srgbClr val="0D0D0D"/>
                </a:solidFill>
              </a:rPr>
              <a:t>Υπάρχουν ενδείξεις, μελέτες ή πηγές που να δείχνουν ότι το μέγεθος της αγοράς θα αυξηθεί, θα παραμείνει σχετικά στατικό ή θα μειωθεί;</a:t>
            </a:r>
            <a:endParaRPr sz="2200" dirty="0">
              <a:solidFill>
                <a:srgbClr val="0D0D0D"/>
              </a:solidFill>
            </a:endParaRPr>
          </a:p>
          <a:p>
            <a:pPr marL="0" lvl="0" indent="0" algn="just" rtl="0">
              <a:lnSpc>
                <a:spcPct val="150000"/>
              </a:lnSpc>
              <a:spcBef>
                <a:spcPts val="0"/>
              </a:spcBef>
              <a:spcAft>
                <a:spcPts val="0"/>
              </a:spcAft>
              <a:buNone/>
            </a:pPr>
            <a:endParaRPr sz="2400" dirty="0">
              <a:solidFill>
                <a:srgbClr val="0D0D0D"/>
              </a:solidFill>
            </a:endParaRPr>
          </a:p>
        </p:txBody>
      </p:sp>
      <p:sp>
        <p:nvSpPr>
          <p:cNvPr id="7" name="Google Shape;55;g53637bb0de_1_2"/>
          <p:cNvSpPr txBox="1"/>
          <p:nvPr/>
        </p:nvSpPr>
        <p:spPr>
          <a:xfrm>
            <a:off x="4195763" y="438150"/>
            <a:ext cx="7564828" cy="1536000"/>
          </a:xfrm>
          <a:prstGeom prst="rect">
            <a:avLst/>
          </a:prstGeom>
          <a:noFill/>
          <a:ln>
            <a:noFill/>
          </a:ln>
        </p:spPr>
        <p:txBody>
          <a:bodyPr spcFirstLastPara="1" wrap="square" lIns="45700" tIns="45700" rIns="45700" bIns="45700" anchor="t" anchorCtr="0">
            <a:noAutofit/>
          </a:bodyPr>
          <a:lstStyle/>
          <a:p>
            <a:pPr algn="r">
              <a:lnSpc>
                <a:spcPct val="150000"/>
              </a:lnSpc>
              <a:buClr>
                <a:schemeClr val="dk1"/>
              </a:buClr>
              <a:buSzPts val="1100"/>
            </a:pPr>
            <a:r>
              <a:rPr lang="en-US" sz="3200" b="1" dirty="0" smtClean="0">
                <a:solidFill>
                  <a:schemeClr val="dk1"/>
                </a:solidFill>
                <a:effectLst>
                  <a:outerShdw blurRad="38100" dist="38100" dir="2700000" algn="tl">
                    <a:srgbClr val="000000">
                      <a:alpha val="43137"/>
                    </a:srgbClr>
                  </a:outerShdw>
                </a:effectLst>
                <a:latin typeface="+mj-lt"/>
                <a:ea typeface="Arial Rounded"/>
                <a:cs typeface="Arial Rounded"/>
                <a:sym typeface="Arial Rounded"/>
              </a:rPr>
              <a:t>1</a:t>
            </a:r>
            <a:r>
              <a:rPr lang="en-US" sz="3200" b="1" dirty="0">
                <a:solidFill>
                  <a:schemeClr val="dk1"/>
                </a:solidFill>
                <a:effectLst>
                  <a:outerShdw blurRad="38100" dist="38100" dir="2700000" algn="tl">
                    <a:srgbClr val="000000">
                      <a:alpha val="43137"/>
                    </a:srgbClr>
                  </a:outerShdw>
                </a:effectLst>
                <a:latin typeface="+mj-lt"/>
                <a:ea typeface="Arial Rounded"/>
                <a:cs typeface="Arial Rounded"/>
                <a:sym typeface="Arial Rounded"/>
              </a:rPr>
              <a:t>.  	</a:t>
            </a:r>
            <a:r>
              <a:rPr lang="el-GR" sz="3200" b="1" dirty="0" smtClean="0">
                <a:solidFill>
                  <a:schemeClr val="dk1"/>
                </a:solidFill>
                <a:effectLst>
                  <a:outerShdw blurRad="38100" dist="38100" dir="2700000" algn="tl">
                    <a:srgbClr val="000000">
                      <a:alpha val="43137"/>
                    </a:srgbClr>
                  </a:outerShdw>
                </a:effectLst>
                <a:latin typeface="+mj-lt"/>
                <a:ea typeface="Arial Rounded"/>
                <a:cs typeface="Arial Rounded"/>
                <a:sym typeface="Arial Rounded"/>
              </a:rPr>
              <a:t>Αποκωδικοποιώντας την περιοχή: ανάγκες και ευκαιρίες</a:t>
            </a:r>
            <a:endParaRPr sz="3600" dirty="0">
              <a:solidFill>
                <a:schemeClr val="dk1"/>
              </a:solidFill>
              <a:effectLst>
                <a:outerShdw blurRad="38100" dist="38100" dir="2700000" algn="tl">
                  <a:srgbClr val="000000">
                    <a:alpha val="43137"/>
                  </a:srgbClr>
                </a:outerShdw>
              </a:effectLst>
              <a:latin typeface="+mj-lt"/>
              <a:ea typeface="Arial Rounded"/>
              <a:cs typeface="Arial Rounded"/>
              <a:sym typeface="Arial Rounded"/>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73"/>
                                        </p:tgtEl>
                                        <p:attrNameLst>
                                          <p:attrName>style.visibility</p:attrName>
                                        </p:attrNameLst>
                                      </p:cBhvr>
                                      <p:to>
                                        <p:strVal val="visible"/>
                                      </p:to>
                                    </p:set>
                                    <p:animEffect transition="in" filter="fade">
                                      <p:cBhvr>
                                        <p:cTn id="7" dur="500"/>
                                        <p:tgtEl>
                                          <p:spTgt spid="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79"/>
        <p:cNvGrpSpPr/>
        <p:nvPr/>
      </p:nvGrpSpPr>
      <p:grpSpPr>
        <a:xfrm>
          <a:off x="0" y="0"/>
          <a:ext cx="0" cy="0"/>
          <a:chOff x="0" y="0"/>
          <a:chExt cx="0" cy="0"/>
        </a:xfrm>
      </p:grpSpPr>
      <p:pic>
        <p:nvPicPr>
          <p:cNvPr id="80" name="Google Shape;80;g53637bb0de_1_42" descr="image.png"/>
          <p:cNvPicPr preferRelativeResize="0"/>
          <p:nvPr/>
        </p:nvPicPr>
        <p:blipFill rotWithShape="1">
          <a:blip r:embed="rId3">
            <a:alphaModFix/>
          </a:blip>
          <a:srcRect/>
          <a:stretch/>
        </p:blipFill>
        <p:spPr>
          <a:xfrm>
            <a:off x="293687" y="6243637"/>
            <a:ext cx="2303463" cy="501651"/>
          </a:xfrm>
          <a:prstGeom prst="rect">
            <a:avLst/>
          </a:prstGeom>
          <a:noFill/>
          <a:ln>
            <a:noFill/>
          </a:ln>
        </p:spPr>
      </p:pic>
      <p:pic>
        <p:nvPicPr>
          <p:cNvPr id="81" name="Google Shape;81;g53637bb0de_1_42" descr="image.png"/>
          <p:cNvPicPr preferRelativeResize="0"/>
          <p:nvPr/>
        </p:nvPicPr>
        <p:blipFill rotWithShape="1">
          <a:blip r:embed="rId4">
            <a:alphaModFix/>
          </a:blip>
          <a:srcRect/>
          <a:stretch/>
        </p:blipFill>
        <p:spPr>
          <a:xfrm>
            <a:off x="2705100" y="6289675"/>
            <a:ext cx="9193213" cy="506413"/>
          </a:xfrm>
          <a:prstGeom prst="rect">
            <a:avLst/>
          </a:prstGeom>
          <a:noFill/>
          <a:ln>
            <a:noFill/>
          </a:ln>
        </p:spPr>
      </p:pic>
      <p:pic>
        <p:nvPicPr>
          <p:cNvPr id="82" name="Google Shape;82;g53637bb0de_1_42" descr="image.png"/>
          <p:cNvPicPr preferRelativeResize="0"/>
          <p:nvPr/>
        </p:nvPicPr>
        <p:blipFill rotWithShape="1">
          <a:blip r:embed="rId5">
            <a:alphaModFix/>
          </a:blip>
          <a:srcRect/>
          <a:stretch/>
        </p:blipFill>
        <p:spPr>
          <a:xfrm>
            <a:off x="293687" y="438150"/>
            <a:ext cx="3902076" cy="1219200"/>
          </a:xfrm>
          <a:prstGeom prst="rect">
            <a:avLst/>
          </a:prstGeom>
          <a:noFill/>
          <a:ln>
            <a:noFill/>
          </a:ln>
        </p:spPr>
      </p:pic>
      <p:sp>
        <p:nvSpPr>
          <p:cNvPr id="84" name="Google Shape;84;g53637bb0de_1_42"/>
          <p:cNvSpPr txBox="1"/>
          <p:nvPr/>
        </p:nvSpPr>
        <p:spPr>
          <a:xfrm>
            <a:off x="293675" y="2281655"/>
            <a:ext cx="11022900" cy="3770100"/>
          </a:xfrm>
          <a:prstGeom prst="rect">
            <a:avLst/>
          </a:prstGeom>
          <a:noFill/>
          <a:ln>
            <a:noFill/>
          </a:ln>
        </p:spPr>
        <p:txBody>
          <a:bodyPr spcFirstLastPara="1" wrap="square" lIns="45700" tIns="45700" rIns="45700" bIns="45700" anchor="t" anchorCtr="0">
            <a:noAutofit/>
          </a:bodyPr>
          <a:lstStyle/>
          <a:p>
            <a:pPr marL="0" lvl="0" indent="0" algn="l" rtl="0">
              <a:lnSpc>
                <a:spcPct val="150000"/>
              </a:lnSpc>
              <a:spcBef>
                <a:spcPts val="0"/>
              </a:spcBef>
              <a:spcAft>
                <a:spcPts val="0"/>
              </a:spcAft>
              <a:buClr>
                <a:schemeClr val="dk1"/>
              </a:buClr>
              <a:buSzPts val="1100"/>
              <a:buFont typeface="Arial"/>
              <a:buNone/>
            </a:pPr>
            <a:r>
              <a:rPr lang="el-GR" sz="2400" dirty="0" smtClean="0">
                <a:solidFill>
                  <a:srgbClr val="0D0D0D"/>
                </a:solidFill>
              </a:rPr>
              <a:t>Συχνά</a:t>
            </a:r>
            <a:r>
              <a:rPr lang="en-US" sz="2400" dirty="0" smtClean="0">
                <a:solidFill>
                  <a:srgbClr val="0D0D0D"/>
                </a:solidFill>
              </a:rPr>
              <a:t>, </a:t>
            </a:r>
            <a:r>
              <a:rPr lang="el-GR" sz="2400" dirty="0" smtClean="0">
                <a:solidFill>
                  <a:srgbClr val="0D0D0D"/>
                </a:solidFill>
              </a:rPr>
              <a:t>σημαντικά και χρήσιμα δεδομένα είναι διαθέσιμα εκεί έξω</a:t>
            </a:r>
            <a:r>
              <a:rPr lang="en-US" sz="2400" dirty="0" smtClean="0">
                <a:solidFill>
                  <a:srgbClr val="0D0D0D"/>
                </a:solidFill>
              </a:rPr>
              <a:t>. </a:t>
            </a:r>
            <a:r>
              <a:rPr lang="el-GR" sz="2400" dirty="0" smtClean="0">
                <a:solidFill>
                  <a:srgbClr val="0D0D0D"/>
                </a:solidFill>
              </a:rPr>
              <a:t>Φορείς όπως</a:t>
            </a:r>
            <a:r>
              <a:rPr lang="en-US" sz="2400" dirty="0" smtClean="0">
                <a:solidFill>
                  <a:srgbClr val="0D0D0D"/>
                </a:solidFill>
              </a:rPr>
              <a:t>:</a:t>
            </a:r>
            <a:endParaRPr sz="2400" dirty="0">
              <a:solidFill>
                <a:srgbClr val="0D0D0D"/>
              </a:solidFill>
            </a:endParaRPr>
          </a:p>
          <a:p>
            <a:pPr marL="457200" lvl="0" indent="-355600">
              <a:lnSpc>
                <a:spcPct val="150000"/>
              </a:lnSpc>
              <a:buClr>
                <a:srgbClr val="0D0D0D"/>
              </a:buClr>
              <a:buSzPts val="2000"/>
              <a:buChar char="●"/>
            </a:pPr>
            <a:r>
              <a:rPr lang="el-GR" sz="2000" dirty="0" smtClean="0">
                <a:solidFill>
                  <a:srgbClr val="0D0D0D"/>
                </a:solidFill>
              </a:rPr>
              <a:t>Κυβερνητικές απογραφές και </a:t>
            </a:r>
            <a:r>
              <a:rPr lang="el-GR" sz="2000" dirty="0" smtClean="0">
                <a:solidFill>
                  <a:srgbClr val="0D0D0D"/>
                </a:solidFill>
              </a:rPr>
              <a:t>στατιστικά στοιχεία </a:t>
            </a:r>
            <a:endParaRPr lang="el-GR" sz="2000" dirty="0" smtClean="0">
              <a:solidFill>
                <a:srgbClr val="0D0D0D"/>
              </a:solidFill>
            </a:endParaRPr>
          </a:p>
          <a:p>
            <a:pPr marL="457200" lvl="0" indent="-355600">
              <a:lnSpc>
                <a:spcPct val="150000"/>
              </a:lnSpc>
              <a:buClr>
                <a:srgbClr val="0D0D0D"/>
              </a:buClr>
              <a:buSzPts val="2000"/>
              <a:buChar char="●"/>
            </a:pPr>
            <a:r>
              <a:rPr lang="el-GR" sz="2000" dirty="0" smtClean="0">
                <a:solidFill>
                  <a:srgbClr val="0D0D0D"/>
                </a:solidFill>
              </a:rPr>
              <a:t>Κοινωνικά δίκτυα</a:t>
            </a:r>
            <a:endParaRPr sz="2000" dirty="0">
              <a:solidFill>
                <a:srgbClr val="0D0D0D"/>
              </a:solidFill>
            </a:endParaRPr>
          </a:p>
          <a:p>
            <a:pPr marL="457200" lvl="0" indent="-355600">
              <a:lnSpc>
                <a:spcPct val="150000"/>
              </a:lnSpc>
              <a:buClr>
                <a:srgbClr val="0D0D0D"/>
              </a:buClr>
              <a:buSzPts val="2000"/>
              <a:buChar char="●"/>
            </a:pPr>
            <a:r>
              <a:rPr lang="el-GR" sz="2000" dirty="0" smtClean="0"/>
              <a:t>Έ</a:t>
            </a:r>
            <a:r>
              <a:rPr lang="it-IT" sz="2000" dirty="0" smtClean="0"/>
              <a:t>ρευνες </a:t>
            </a:r>
            <a:r>
              <a:rPr lang="it-IT" sz="2000" dirty="0" smtClean="0"/>
              <a:t>και εκθέσεις για τον πολιτιστικό τουρισμό</a:t>
            </a:r>
            <a:endParaRPr sz="2000" dirty="0">
              <a:solidFill>
                <a:srgbClr val="0D0D0D"/>
              </a:solidFill>
            </a:endParaRPr>
          </a:p>
          <a:p>
            <a:pPr marL="457200" lvl="0" indent="-355600" algn="l" rtl="0">
              <a:lnSpc>
                <a:spcPct val="150000"/>
              </a:lnSpc>
              <a:spcBef>
                <a:spcPts val="0"/>
              </a:spcBef>
              <a:spcAft>
                <a:spcPts val="0"/>
              </a:spcAft>
              <a:buClr>
                <a:schemeClr val="dk1"/>
              </a:buClr>
              <a:buSzPts val="2000"/>
              <a:buChar char="●"/>
            </a:pPr>
            <a:r>
              <a:rPr lang="el-GR" sz="2000" dirty="0" smtClean="0">
                <a:solidFill>
                  <a:schemeClr val="dk1"/>
                </a:solidFill>
              </a:rPr>
              <a:t>Κυβερνητικά γραφεία σχετικά με την επιχειρηματικότητα</a:t>
            </a:r>
            <a:endParaRPr sz="2000" dirty="0">
              <a:solidFill>
                <a:schemeClr val="dk1"/>
              </a:solidFill>
            </a:endParaRPr>
          </a:p>
          <a:p>
            <a:pPr marL="457200" lvl="0" indent="-355600">
              <a:lnSpc>
                <a:spcPct val="150000"/>
              </a:lnSpc>
              <a:buClr>
                <a:schemeClr val="dk1"/>
              </a:buClr>
              <a:buSzPts val="2000"/>
              <a:buChar char="●"/>
            </a:pPr>
            <a:r>
              <a:rPr lang="el-GR" sz="2000" dirty="0" smtClean="0"/>
              <a:t>Ι</a:t>
            </a:r>
            <a:r>
              <a:rPr lang="it-IT" sz="2000" dirty="0" smtClean="0"/>
              <a:t>στότοποι </a:t>
            </a:r>
            <a:r>
              <a:rPr lang="el-GR" sz="2000" dirty="0" smtClean="0"/>
              <a:t>για </a:t>
            </a:r>
            <a:r>
              <a:rPr lang="it-IT" sz="2000" dirty="0" smtClean="0"/>
              <a:t>την </a:t>
            </a:r>
            <a:r>
              <a:rPr lang="it-IT" sz="2000" dirty="0" smtClean="0"/>
              <a:t>έρευνα </a:t>
            </a:r>
            <a:r>
              <a:rPr lang="it-IT" sz="2000" dirty="0" smtClean="0"/>
              <a:t>αγοράς</a:t>
            </a:r>
            <a:endParaRPr sz="2000" dirty="0">
              <a:solidFill>
                <a:schemeClr val="dk1"/>
              </a:solidFill>
            </a:endParaRPr>
          </a:p>
          <a:p>
            <a:pPr marL="0" lvl="0" indent="0" algn="l" rtl="0">
              <a:lnSpc>
                <a:spcPct val="150000"/>
              </a:lnSpc>
              <a:spcBef>
                <a:spcPts val="0"/>
              </a:spcBef>
              <a:spcAft>
                <a:spcPts val="0"/>
              </a:spcAft>
              <a:buClr>
                <a:schemeClr val="dk1"/>
              </a:buClr>
              <a:buSzPts val="1100"/>
              <a:buFont typeface="Arial"/>
              <a:buNone/>
            </a:pPr>
            <a:r>
              <a:rPr lang="el-GR" sz="2200" dirty="0" smtClean="0">
                <a:solidFill>
                  <a:srgbClr val="0D0D0D"/>
                </a:solidFill>
              </a:rPr>
              <a:t>συλλέγουν και επιτρέπουν δημόσια πρόσβαση</a:t>
            </a:r>
            <a:r>
              <a:rPr lang="en-US" sz="2200" dirty="0" smtClean="0">
                <a:solidFill>
                  <a:srgbClr val="0D0D0D"/>
                </a:solidFill>
              </a:rPr>
              <a:t>.</a:t>
            </a:r>
            <a:endParaRPr sz="2200" dirty="0">
              <a:solidFill>
                <a:srgbClr val="0D0D0D"/>
              </a:solidFill>
            </a:endParaRPr>
          </a:p>
          <a:p>
            <a:pPr marL="0" lvl="0" indent="0" algn="just" rtl="0">
              <a:lnSpc>
                <a:spcPct val="150000"/>
              </a:lnSpc>
              <a:spcBef>
                <a:spcPts val="0"/>
              </a:spcBef>
              <a:spcAft>
                <a:spcPts val="0"/>
              </a:spcAft>
              <a:buNone/>
            </a:pPr>
            <a:endParaRPr sz="2400" dirty="0">
              <a:solidFill>
                <a:srgbClr val="0D0D0D"/>
              </a:solidFill>
            </a:endParaRPr>
          </a:p>
        </p:txBody>
      </p:sp>
      <p:pic>
        <p:nvPicPr>
          <p:cNvPr id="85" name="Google Shape;85;g53637bb0de_1_42"/>
          <p:cNvPicPr preferRelativeResize="0"/>
          <p:nvPr/>
        </p:nvPicPr>
        <p:blipFill>
          <a:blip r:embed="rId6">
            <a:alphaModFix/>
          </a:blip>
          <a:stretch>
            <a:fillRect/>
          </a:stretch>
        </p:blipFill>
        <p:spPr>
          <a:xfrm>
            <a:off x="7309813" y="3004563"/>
            <a:ext cx="3138857" cy="2746500"/>
          </a:xfrm>
          <a:prstGeom prst="rect">
            <a:avLst/>
          </a:prstGeom>
          <a:noFill/>
          <a:ln>
            <a:noFill/>
          </a:ln>
        </p:spPr>
      </p:pic>
      <p:sp>
        <p:nvSpPr>
          <p:cNvPr id="8" name="Google Shape;55;g53637bb0de_1_2"/>
          <p:cNvSpPr txBox="1"/>
          <p:nvPr/>
        </p:nvSpPr>
        <p:spPr>
          <a:xfrm>
            <a:off x="4195763" y="438150"/>
            <a:ext cx="7564828" cy="1536000"/>
          </a:xfrm>
          <a:prstGeom prst="rect">
            <a:avLst/>
          </a:prstGeom>
          <a:noFill/>
          <a:ln>
            <a:noFill/>
          </a:ln>
        </p:spPr>
        <p:txBody>
          <a:bodyPr spcFirstLastPara="1" wrap="square" lIns="45700" tIns="45700" rIns="45700" bIns="45700" anchor="t" anchorCtr="0">
            <a:noAutofit/>
          </a:bodyPr>
          <a:lstStyle/>
          <a:p>
            <a:pPr algn="r">
              <a:lnSpc>
                <a:spcPct val="150000"/>
              </a:lnSpc>
              <a:buClr>
                <a:schemeClr val="dk1"/>
              </a:buClr>
              <a:buSzPts val="1100"/>
            </a:pPr>
            <a:r>
              <a:rPr lang="en-US" sz="3200" b="1" dirty="0" smtClean="0">
                <a:solidFill>
                  <a:schemeClr val="dk1"/>
                </a:solidFill>
                <a:effectLst>
                  <a:outerShdw blurRad="38100" dist="38100" dir="2700000" algn="tl">
                    <a:srgbClr val="000000">
                      <a:alpha val="43137"/>
                    </a:srgbClr>
                  </a:outerShdw>
                </a:effectLst>
                <a:latin typeface="+mj-lt"/>
                <a:ea typeface="Arial Rounded"/>
                <a:cs typeface="Arial Rounded"/>
                <a:sym typeface="Arial Rounded"/>
              </a:rPr>
              <a:t>1</a:t>
            </a:r>
            <a:r>
              <a:rPr lang="en-US" sz="3200" b="1" dirty="0">
                <a:solidFill>
                  <a:schemeClr val="dk1"/>
                </a:solidFill>
                <a:effectLst>
                  <a:outerShdw blurRad="38100" dist="38100" dir="2700000" algn="tl">
                    <a:srgbClr val="000000">
                      <a:alpha val="43137"/>
                    </a:srgbClr>
                  </a:outerShdw>
                </a:effectLst>
                <a:latin typeface="+mj-lt"/>
                <a:ea typeface="Arial Rounded"/>
                <a:cs typeface="Arial Rounded"/>
                <a:sym typeface="Arial Rounded"/>
              </a:rPr>
              <a:t>.  	</a:t>
            </a:r>
            <a:r>
              <a:rPr lang="el-GR" sz="3200" b="1" dirty="0" smtClean="0">
                <a:solidFill>
                  <a:schemeClr val="dk1"/>
                </a:solidFill>
                <a:effectLst>
                  <a:outerShdw blurRad="38100" dist="38100" dir="2700000" algn="tl">
                    <a:srgbClr val="000000">
                      <a:alpha val="43137"/>
                    </a:srgbClr>
                  </a:outerShdw>
                </a:effectLst>
                <a:latin typeface="+mj-lt"/>
                <a:ea typeface="Arial Rounded"/>
                <a:cs typeface="Arial Rounded"/>
                <a:sym typeface="Arial Rounded"/>
              </a:rPr>
              <a:t>Αποκωδικοποιώντας την περιοχή: ανάγκες και ευκαιρίες</a:t>
            </a:r>
            <a:endParaRPr sz="3600" dirty="0">
              <a:solidFill>
                <a:schemeClr val="dk1"/>
              </a:solidFill>
              <a:effectLst>
                <a:outerShdw blurRad="38100" dist="38100" dir="2700000" algn="tl">
                  <a:srgbClr val="000000">
                    <a:alpha val="43137"/>
                  </a:srgbClr>
                </a:outerShdw>
              </a:effectLst>
              <a:latin typeface="+mj-lt"/>
              <a:ea typeface="Arial Rounded"/>
              <a:cs typeface="Arial Rounded"/>
              <a:sym typeface="Arial Rounded"/>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82"/>
                                        </p:tgtEl>
                                        <p:attrNameLst>
                                          <p:attrName>style.visibility</p:attrName>
                                        </p:attrNameLst>
                                      </p:cBhvr>
                                      <p:to>
                                        <p:strVal val="visible"/>
                                      </p:to>
                                    </p:set>
                                    <p:animEffect transition="in" filter="fade">
                                      <p:cBhvr>
                                        <p:cTn id="7" dur="500"/>
                                        <p:tgtEl>
                                          <p:spTgt spid="8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89"/>
        <p:cNvGrpSpPr/>
        <p:nvPr/>
      </p:nvGrpSpPr>
      <p:grpSpPr>
        <a:xfrm>
          <a:off x="0" y="0"/>
          <a:ext cx="0" cy="0"/>
          <a:chOff x="0" y="0"/>
          <a:chExt cx="0" cy="0"/>
        </a:xfrm>
      </p:grpSpPr>
      <p:pic>
        <p:nvPicPr>
          <p:cNvPr id="90" name="Google Shape;90;g53637bb0de_1_52" descr="image.png"/>
          <p:cNvPicPr preferRelativeResize="0"/>
          <p:nvPr/>
        </p:nvPicPr>
        <p:blipFill rotWithShape="1">
          <a:blip r:embed="rId3">
            <a:alphaModFix/>
          </a:blip>
          <a:srcRect/>
          <a:stretch/>
        </p:blipFill>
        <p:spPr>
          <a:xfrm>
            <a:off x="293687" y="6243637"/>
            <a:ext cx="2303463" cy="501651"/>
          </a:xfrm>
          <a:prstGeom prst="rect">
            <a:avLst/>
          </a:prstGeom>
          <a:noFill/>
          <a:ln>
            <a:noFill/>
          </a:ln>
        </p:spPr>
      </p:pic>
      <p:pic>
        <p:nvPicPr>
          <p:cNvPr id="91" name="Google Shape;91;g53637bb0de_1_52" descr="image.png"/>
          <p:cNvPicPr preferRelativeResize="0"/>
          <p:nvPr/>
        </p:nvPicPr>
        <p:blipFill rotWithShape="1">
          <a:blip r:embed="rId4">
            <a:alphaModFix/>
          </a:blip>
          <a:srcRect/>
          <a:stretch/>
        </p:blipFill>
        <p:spPr>
          <a:xfrm>
            <a:off x="2705100" y="6289675"/>
            <a:ext cx="9193213" cy="506413"/>
          </a:xfrm>
          <a:prstGeom prst="rect">
            <a:avLst/>
          </a:prstGeom>
          <a:noFill/>
          <a:ln>
            <a:noFill/>
          </a:ln>
        </p:spPr>
      </p:pic>
      <p:pic>
        <p:nvPicPr>
          <p:cNvPr id="92" name="Google Shape;92;g53637bb0de_1_52" descr="image.png"/>
          <p:cNvPicPr preferRelativeResize="0"/>
          <p:nvPr/>
        </p:nvPicPr>
        <p:blipFill rotWithShape="1">
          <a:blip r:embed="rId5">
            <a:alphaModFix/>
          </a:blip>
          <a:srcRect/>
          <a:stretch/>
        </p:blipFill>
        <p:spPr>
          <a:xfrm>
            <a:off x="293687" y="438150"/>
            <a:ext cx="3902076" cy="1219200"/>
          </a:xfrm>
          <a:prstGeom prst="rect">
            <a:avLst/>
          </a:prstGeom>
          <a:noFill/>
          <a:ln>
            <a:noFill/>
          </a:ln>
        </p:spPr>
      </p:pic>
      <p:sp>
        <p:nvSpPr>
          <p:cNvPr id="94" name="Google Shape;94;g53637bb0de_1_52"/>
          <p:cNvSpPr txBox="1"/>
          <p:nvPr/>
        </p:nvSpPr>
        <p:spPr>
          <a:xfrm>
            <a:off x="265540" y="2015096"/>
            <a:ext cx="11734202" cy="4118417"/>
          </a:xfrm>
          <a:prstGeom prst="rect">
            <a:avLst/>
          </a:prstGeom>
          <a:noFill/>
          <a:ln>
            <a:noFill/>
          </a:ln>
        </p:spPr>
        <p:txBody>
          <a:bodyPr spcFirstLastPara="1" wrap="square" lIns="45700" tIns="45700" rIns="45700" bIns="45700" anchor="t" anchorCtr="0">
            <a:noAutofit/>
          </a:bodyPr>
          <a:lstStyle/>
          <a:p>
            <a:pPr marL="0" lvl="0" indent="0" algn="l" rtl="0">
              <a:lnSpc>
                <a:spcPct val="150000"/>
              </a:lnSpc>
              <a:spcBef>
                <a:spcPts val="0"/>
              </a:spcBef>
              <a:spcAft>
                <a:spcPts val="0"/>
              </a:spcAft>
              <a:buNone/>
            </a:pPr>
            <a:r>
              <a:rPr lang="el-GR" sz="2600" dirty="0" smtClean="0">
                <a:solidFill>
                  <a:srgbClr val="0D0D0D"/>
                </a:solidFill>
              </a:rPr>
              <a:t>Πώς να</a:t>
            </a:r>
            <a:r>
              <a:rPr lang="en-US" sz="2400" dirty="0" smtClean="0">
                <a:solidFill>
                  <a:srgbClr val="0D0D0D"/>
                </a:solidFill>
              </a:rPr>
              <a:t>:</a:t>
            </a:r>
            <a:endParaRPr sz="2400" dirty="0">
              <a:solidFill>
                <a:srgbClr val="0D0D0D"/>
              </a:solidFill>
            </a:endParaRPr>
          </a:p>
          <a:p>
            <a:pPr marL="457200" lvl="0" indent="-381000" algn="l" rtl="0">
              <a:lnSpc>
                <a:spcPct val="140000"/>
              </a:lnSpc>
              <a:spcBef>
                <a:spcPts val="0"/>
              </a:spcBef>
              <a:spcAft>
                <a:spcPts val="0"/>
              </a:spcAft>
              <a:buClr>
                <a:srgbClr val="0D0D0D"/>
              </a:buClr>
              <a:buSzPts val="2400"/>
              <a:buChar char="●"/>
            </a:pPr>
            <a:r>
              <a:rPr lang="el-GR" sz="2400" dirty="0" smtClean="0">
                <a:solidFill>
                  <a:srgbClr val="0D0D0D"/>
                </a:solidFill>
              </a:rPr>
              <a:t>Συμβουλευτείς</a:t>
            </a:r>
            <a:r>
              <a:rPr lang="en-US" sz="2400" dirty="0" smtClean="0">
                <a:solidFill>
                  <a:srgbClr val="0D0D0D"/>
                </a:solidFill>
              </a:rPr>
              <a:t> </a:t>
            </a:r>
            <a:r>
              <a:rPr lang="el-GR" sz="2400" dirty="0" smtClean="0">
                <a:solidFill>
                  <a:srgbClr val="0D0D0D"/>
                </a:solidFill>
              </a:rPr>
              <a:t>δημόσιες βάσεις δεδομένων για τον πολιτιστικό τουρισμό/επιχειρηματικότητα</a:t>
            </a:r>
            <a:r>
              <a:rPr lang="el-GR" sz="2400" dirty="0" smtClean="0">
                <a:solidFill>
                  <a:srgbClr val="0D0D0D"/>
                </a:solidFill>
              </a:rPr>
              <a:t>.</a:t>
            </a:r>
            <a:endParaRPr sz="2400" dirty="0">
              <a:solidFill>
                <a:srgbClr val="0D0D0D"/>
              </a:solidFill>
            </a:endParaRPr>
          </a:p>
          <a:p>
            <a:pPr marL="457200" lvl="0">
              <a:lnSpc>
                <a:spcPct val="150000"/>
              </a:lnSpc>
            </a:pPr>
            <a:r>
              <a:rPr lang="en-US" sz="2200" dirty="0" smtClean="0">
                <a:solidFill>
                  <a:srgbClr val="0D0D0D"/>
                </a:solidFill>
              </a:rPr>
              <a:t>(</a:t>
            </a:r>
            <a:r>
              <a:rPr lang="el-GR" sz="2200" dirty="0" smtClean="0">
                <a:solidFill>
                  <a:srgbClr val="0D0D0D"/>
                </a:solidFill>
              </a:rPr>
              <a:t>π.χ.</a:t>
            </a:r>
            <a:r>
              <a:rPr lang="en-US" sz="2200" dirty="0" smtClean="0">
                <a:solidFill>
                  <a:srgbClr val="0D0D0D"/>
                </a:solidFill>
              </a:rPr>
              <a:t> </a:t>
            </a:r>
            <a:r>
              <a:rPr lang="el-GR" sz="2200" dirty="0" smtClean="0">
                <a:solidFill>
                  <a:srgbClr val="0D0D0D"/>
                </a:solidFill>
              </a:rPr>
              <a:t>επιλογή και εξαγωγή δεδομένων, </a:t>
            </a:r>
            <a:r>
              <a:rPr lang="el-GR" sz="2200" dirty="0" smtClean="0">
                <a:solidFill>
                  <a:srgbClr val="0D0D0D"/>
                </a:solidFill>
              </a:rPr>
              <a:t>έρευνα με διασταυρούμενες πηγές</a:t>
            </a:r>
            <a:r>
              <a:rPr lang="en-US" sz="2200" dirty="0" smtClean="0">
                <a:solidFill>
                  <a:srgbClr val="0D0D0D"/>
                </a:solidFill>
              </a:rPr>
              <a:t>)</a:t>
            </a:r>
            <a:endParaRPr sz="2200" dirty="0">
              <a:solidFill>
                <a:srgbClr val="0D0D0D"/>
              </a:solidFill>
            </a:endParaRPr>
          </a:p>
          <a:p>
            <a:pPr marL="457200" lvl="0" indent="0" algn="l" rtl="0">
              <a:lnSpc>
                <a:spcPct val="150000"/>
              </a:lnSpc>
              <a:spcBef>
                <a:spcPts val="0"/>
              </a:spcBef>
              <a:spcAft>
                <a:spcPts val="0"/>
              </a:spcAft>
              <a:buNone/>
            </a:pPr>
            <a:endParaRPr sz="2400" dirty="0">
              <a:solidFill>
                <a:srgbClr val="0D0D0D"/>
              </a:solidFill>
            </a:endParaRPr>
          </a:p>
          <a:p>
            <a:pPr marL="457200" lvl="0" indent="-381000" algn="l" rtl="0">
              <a:lnSpc>
                <a:spcPct val="150000"/>
              </a:lnSpc>
              <a:spcBef>
                <a:spcPts val="0"/>
              </a:spcBef>
              <a:spcAft>
                <a:spcPts val="0"/>
              </a:spcAft>
              <a:buClr>
                <a:srgbClr val="0D0D0D"/>
              </a:buClr>
              <a:buSzPts val="2400"/>
              <a:buChar char="●"/>
            </a:pPr>
            <a:r>
              <a:rPr lang="el-GR" sz="2400" dirty="0" smtClean="0">
                <a:solidFill>
                  <a:srgbClr val="0D0D0D"/>
                </a:solidFill>
              </a:rPr>
              <a:t>Εξετάσεις και να ερμηνεύσεις τα δεδομένα</a:t>
            </a:r>
            <a:r>
              <a:rPr lang="el-GR" sz="2400" dirty="0" smtClean="0">
                <a:solidFill>
                  <a:srgbClr val="0D0D0D"/>
                </a:solidFill>
              </a:rPr>
              <a:t>.</a:t>
            </a:r>
            <a:endParaRPr sz="2400" dirty="0">
              <a:solidFill>
                <a:srgbClr val="0D0D0D"/>
              </a:solidFill>
            </a:endParaRPr>
          </a:p>
          <a:p>
            <a:pPr marL="457200" lvl="0"/>
            <a:r>
              <a:rPr lang="en-US" sz="2200" dirty="0" smtClean="0">
                <a:solidFill>
                  <a:srgbClr val="0D0D0D"/>
                </a:solidFill>
              </a:rPr>
              <a:t>(</a:t>
            </a:r>
            <a:r>
              <a:rPr lang="el-GR" sz="2200" dirty="0" smtClean="0">
                <a:solidFill>
                  <a:srgbClr val="0D0D0D"/>
                </a:solidFill>
              </a:rPr>
              <a:t>π.χ.</a:t>
            </a:r>
            <a:r>
              <a:rPr lang="en-US" sz="2200" dirty="0" smtClean="0">
                <a:solidFill>
                  <a:srgbClr val="0D0D0D"/>
                </a:solidFill>
              </a:rPr>
              <a:t> </a:t>
            </a:r>
            <a:r>
              <a:rPr lang="el-GR" sz="2200" dirty="0" smtClean="0">
                <a:solidFill>
                  <a:srgbClr val="0D0D0D"/>
                </a:solidFill>
              </a:rPr>
              <a:t>λήψη πληροφοριών από τη σύγκριση δεδομένων, καθώς και από την αναπαράσταση γραφικών δεδομένων</a:t>
            </a:r>
            <a:r>
              <a:rPr lang="en-US" sz="2200" dirty="0" smtClean="0">
                <a:solidFill>
                  <a:srgbClr val="0D0D0D"/>
                </a:solidFill>
              </a:rPr>
              <a:t>)</a:t>
            </a:r>
            <a:endParaRPr sz="2200" dirty="0">
              <a:solidFill>
                <a:srgbClr val="0D0D0D"/>
              </a:solidFill>
            </a:endParaRPr>
          </a:p>
          <a:p>
            <a:pPr marL="457200" lvl="0" indent="0" algn="l" rtl="0">
              <a:lnSpc>
                <a:spcPct val="150000"/>
              </a:lnSpc>
              <a:spcBef>
                <a:spcPts val="0"/>
              </a:spcBef>
              <a:spcAft>
                <a:spcPts val="0"/>
              </a:spcAft>
              <a:buNone/>
            </a:pPr>
            <a:endParaRPr sz="2200" dirty="0">
              <a:solidFill>
                <a:srgbClr val="0D0D0D"/>
              </a:solidFill>
            </a:endParaRPr>
          </a:p>
          <a:p>
            <a:pPr marL="0" lvl="0" indent="0" algn="l" rtl="0">
              <a:lnSpc>
                <a:spcPct val="150000"/>
              </a:lnSpc>
              <a:spcBef>
                <a:spcPts val="0"/>
              </a:spcBef>
              <a:spcAft>
                <a:spcPts val="0"/>
              </a:spcAft>
              <a:buNone/>
            </a:pPr>
            <a:endParaRPr sz="2400" dirty="0">
              <a:solidFill>
                <a:srgbClr val="0D0D0D"/>
              </a:solidFill>
            </a:endParaRPr>
          </a:p>
          <a:p>
            <a:pPr marL="0" lvl="0" indent="0" algn="just" rtl="0">
              <a:lnSpc>
                <a:spcPct val="150000"/>
              </a:lnSpc>
              <a:spcBef>
                <a:spcPts val="0"/>
              </a:spcBef>
              <a:spcAft>
                <a:spcPts val="0"/>
              </a:spcAft>
              <a:buNone/>
            </a:pPr>
            <a:endParaRPr sz="2400" dirty="0">
              <a:solidFill>
                <a:srgbClr val="0D0D0D"/>
              </a:solidFill>
            </a:endParaRPr>
          </a:p>
        </p:txBody>
      </p:sp>
      <p:sp>
        <p:nvSpPr>
          <p:cNvPr id="7" name="Google Shape;55;g53637bb0de_1_2"/>
          <p:cNvSpPr txBox="1"/>
          <p:nvPr/>
        </p:nvSpPr>
        <p:spPr>
          <a:xfrm>
            <a:off x="4195763" y="438150"/>
            <a:ext cx="7564828" cy="1536000"/>
          </a:xfrm>
          <a:prstGeom prst="rect">
            <a:avLst/>
          </a:prstGeom>
          <a:noFill/>
          <a:ln>
            <a:noFill/>
          </a:ln>
        </p:spPr>
        <p:txBody>
          <a:bodyPr spcFirstLastPara="1" wrap="square" lIns="45700" tIns="45700" rIns="45700" bIns="45700" anchor="t" anchorCtr="0">
            <a:noAutofit/>
          </a:bodyPr>
          <a:lstStyle/>
          <a:p>
            <a:pPr algn="r">
              <a:lnSpc>
                <a:spcPct val="150000"/>
              </a:lnSpc>
              <a:buClr>
                <a:schemeClr val="dk1"/>
              </a:buClr>
              <a:buSzPts val="1100"/>
            </a:pPr>
            <a:r>
              <a:rPr lang="en-US" sz="3200" b="1" dirty="0" smtClean="0">
                <a:solidFill>
                  <a:schemeClr val="dk1"/>
                </a:solidFill>
                <a:effectLst>
                  <a:outerShdw blurRad="38100" dist="38100" dir="2700000" algn="tl">
                    <a:srgbClr val="000000">
                      <a:alpha val="43137"/>
                    </a:srgbClr>
                  </a:outerShdw>
                </a:effectLst>
                <a:latin typeface="+mj-lt"/>
                <a:ea typeface="Arial Rounded"/>
                <a:cs typeface="Arial Rounded"/>
                <a:sym typeface="Arial Rounded"/>
              </a:rPr>
              <a:t>1</a:t>
            </a:r>
            <a:r>
              <a:rPr lang="en-US" sz="3200" b="1" dirty="0">
                <a:solidFill>
                  <a:schemeClr val="dk1"/>
                </a:solidFill>
                <a:effectLst>
                  <a:outerShdw blurRad="38100" dist="38100" dir="2700000" algn="tl">
                    <a:srgbClr val="000000">
                      <a:alpha val="43137"/>
                    </a:srgbClr>
                  </a:outerShdw>
                </a:effectLst>
                <a:latin typeface="+mj-lt"/>
                <a:ea typeface="Arial Rounded"/>
                <a:cs typeface="Arial Rounded"/>
                <a:sym typeface="Arial Rounded"/>
              </a:rPr>
              <a:t>.  	</a:t>
            </a:r>
            <a:r>
              <a:rPr lang="el-GR" sz="3200" b="1" dirty="0" smtClean="0">
                <a:solidFill>
                  <a:schemeClr val="dk1"/>
                </a:solidFill>
                <a:effectLst>
                  <a:outerShdw blurRad="38100" dist="38100" dir="2700000" algn="tl">
                    <a:srgbClr val="000000">
                      <a:alpha val="43137"/>
                    </a:srgbClr>
                  </a:outerShdw>
                </a:effectLst>
                <a:latin typeface="+mj-lt"/>
                <a:ea typeface="Arial Rounded"/>
                <a:cs typeface="Arial Rounded"/>
                <a:sym typeface="Arial Rounded"/>
              </a:rPr>
              <a:t>Αποκωδικοποιώντας την περιοχή: ανάγκες και ευκαιρίες</a:t>
            </a:r>
            <a:endParaRPr sz="3600" dirty="0">
              <a:solidFill>
                <a:schemeClr val="dk1"/>
              </a:solidFill>
              <a:effectLst>
                <a:outerShdw blurRad="38100" dist="38100" dir="2700000" algn="tl">
                  <a:srgbClr val="000000">
                    <a:alpha val="43137"/>
                  </a:srgbClr>
                </a:outerShdw>
              </a:effectLst>
              <a:latin typeface="+mj-lt"/>
              <a:ea typeface="Arial Rounded"/>
              <a:cs typeface="Arial Rounded"/>
              <a:sym typeface="Arial Rounded"/>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92"/>
                                        </p:tgtEl>
                                        <p:attrNameLst>
                                          <p:attrName>style.visibility</p:attrName>
                                        </p:attrNameLst>
                                      </p:cBhvr>
                                      <p:to>
                                        <p:strVal val="visible"/>
                                      </p:to>
                                    </p:set>
                                    <p:animEffect transition="in" filter="fade">
                                      <p:cBhvr>
                                        <p:cTn id="7" dur="500"/>
                                        <p:tgtEl>
                                          <p:spTgt spid="9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98"/>
        <p:cNvGrpSpPr/>
        <p:nvPr/>
      </p:nvGrpSpPr>
      <p:grpSpPr>
        <a:xfrm>
          <a:off x="0" y="0"/>
          <a:ext cx="0" cy="0"/>
          <a:chOff x="0" y="0"/>
          <a:chExt cx="0" cy="0"/>
        </a:xfrm>
      </p:grpSpPr>
      <p:pic>
        <p:nvPicPr>
          <p:cNvPr id="99" name="Google Shape;99;g5363c714d0_0_0" descr="image.png"/>
          <p:cNvPicPr preferRelativeResize="0"/>
          <p:nvPr/>
        </p:nvPicPr>
        <p:blipFill rotWithShape="1">
          <a:blip r:embed="rId3">
            <a:alphaModFix/>
          </a:blip>
          <a:srcRect/>
          <a:stretch/>
        </p:blipFill>
        <p:spPr>
          <a:xfrm>
            <a:off x="293687" y="6243637"/>
            <a:ext cx="2303463" cy="501651"/>
          </a:xfrm>
          <a:prstGeom prst="rect">
            <a:avLst/>
          </a:prstGeom>
          <a:noFill/>
          <a:ln>
            <a:noFill/>
          </a:ln>
        </p:spPr>
      </p:pic>
      <p:pic>
        <p:nvPicPr>
          <p:cNvPr id="100" name="Google Shape;100;g5363c714d0_0_0" descr="image.png"/>
          <p:cNvPicPr preferRelativeResize="0"/>
          <p:nvPr/>
        </p:nvPicPr>
        <p:blipFill rotWithShape="1">
          <a:blip r:embed="rId4">
            <a:alphaModFix/>
          </a:blip>
          <a:srcRect/>
          <a:stretch/>
        </p:blipFill>
        <p:spPr>
          <a:xfrm>
            <a:off x="2705100" y="6289675"/>
            <a:ext cx="9193213" cy="506413"/>
          </a:xfrm>
          <a:prstGeom prst="rect">
            <a:avLst/>
          </a:prstGeom>
          <a:noFill/>
          <a:ln>
            <a:noFill/>
          </a:ln>
        </p:spPr>
      </p:pic>
      <p:pic>
        <p:nvPicPr>
          <p:cNvPr id="101" name="Google Shape;101;g5363c714d0_0_0" descr="image.png"/>
          <p:cNvPicPr preferRelativeResize="0"/>
          <p:nvPr/>
        </p:nvPicPr>
        <p:blipFill rotWithShape="1">
          <a:blip r:embed="rId5">
            <a:alphaModFix/>
          </a:blip>
          <a:srcRect/>
          <a:stretch/>
        </p:blipFill>
        <p:spPr>
          <a:xfrm>
            <a:off x="293687" y="438150"/>
            <a:ext cx="3902076" cy="1219200"/>
          </a:xfrm>
          <a:prstGeom prst="rect">
            <a:avLst/>
          </a:prstGeom>
          <a:noFill/>
          <a:ln>
            <a:noFill/>
          </a:ln>
        </p:spPr>
      </p:pic>
      <p:sp>
        <p:nvSpPr>
          <p:cNvPr id="103" name="Google Shape;103;g5363c714d0_0_0"/>
          <p:cNvSpPr txBox="1"/>
          <p:nvPr/>
        </p:nvSpPr>
        <p:spPr>
          <a:xfrm>
            <a:off x="293674" y="2197976"/>
            <a:ext cx="11495051" cy="4034011"/>
          </a:xfrm>
          <a:prstGeom prst="rect">
            <a:avLst/>
          </a:prstGeom>
          <a:noFill/>
          <a:ln>
            <a:noFill/>
          </a:ln>
        </p:spPr>
        <p:txBody>
          <a:bodyPr spcFirstLastPara="1" wrap="square" lIns="45700" tIns="45700" rIns="45700" bIns="45700" anchor="t" anchorCtr="0">
            <a:noAutofit/>
          </a:bodyPr>
          <a:lstStyle/>
          <a:p>
            <a:pPr marL="457200" lvl="0" indent="-393700" algn="l" rtl="0">
              <a:lnSpc>
                <a:spcPct val="150000"/>
              </a:lnSpc>
              <a:spcBef>
                <a:spcPts val="0"/>
              </a:spcBef>
              <a:spcAft>
                <a:spcPts val="0"/>
              </a:spcAft>
              <a:buClr>
                <a:srgbClr val="0D0D0D"/>
              </a:buClr>
              <a:buSzPts val="2600"/>
              <a:buChar char="●"/>
            </a:pPr>
            <a:r>
              <a:rPr lang="el-GR" sz="2600" dirty="0" smtClean="0">
                <a:solidFill>
                  <a:srgbClr val="0D0D0D"/>
                </a:solidFill>
              </a:rPr>
              <a:t>Πλαισίωσέ τα στη δική σου επιχειρηματική ιδέα,</a:t>
            </a:r>
            <a:endParaRPr sz="2600" dirty="0">
              <a:solidFill>
                <a:srgbClr val="0D0D0D"/>
              </a:solidFill>
            </a:endParaRPr>
          </a:p>
          <a:p>
            <a:pPr marL="457200" lvl="0" indent="0" algn="l" rtl="0">
              <a:lnSpc>
                <a:spcPct val="150000"/>
              </a:lnSpc>
              <a:spcBef>
                <a:spcPts val="0"/>
              </a:spcBef>
              <a:spcAft>
                <a:spcPts val="0"/>
              </a:spcAft>
              <a:buNone/>
            </a:pPr>
            <a:r>
              <a:rPr lang="en-US" sz="2600" dirty="0">
                <a:solidFill>
                  <a:srgbClr val="0D0D0D"/>
                </a:solidFill>
              </a:rPr>
              <a:t>… </a:t>
            </a:r>
            <a:r>
              <a:rPr lang="el-GR" sz="2600" dirty="0" smtClean="0">
                <a:solidFill>
                  <a:srgbClr val="0D0D0D"/>
                </a:solidFill>
              </a:rPr>
              <a:t>απαντώντας τις ερωτήσεις</a:t>
            </a:r>
            <a:r>
              <a:rPr lang="en-US" sz="2600" dirty="0" smtClean="0">
                <a:solidFill>
                  <a:srgbClr val="0D0D0D"/>
                </a:solidFill>
              </a:rPr>
              <a:t>!</a:t>
            </a:r>
            <a:endParaRPr sz="2600" dirty="0">
              <a:solidFill>
                <a:srgbClr val="0D0D0D"/>
              </a:solidFill>
            </a:endParaRPr>
          </a:p>
          <a:p>
            <a:pPr marL="457200" lvl="0">
              <a:lnSpc>
                <a:spcPct val="150000"/>
              </a:lnSpc>
            </a:pPr>
            <a:r>
              <a:rPr lang="el-GR" sz="2000" i="1" dirty="0" smtClean="0">
                <a:solidFill>
                  <a:srgbClr val="0D0D0D"/>
                </a:solidFill>
              </a:rPr>
              <a:t>Πόσα ξοδεύονται για τον πολιτιστικό τουρισμό στην περιοχή ενδιαφέροντος;</a:t>
            </a:r>
          </a:p>
          <a:p>
            <a:pPr marL="457200" lvl="0">
              <a:lnSpc>
                <a:spcPct val="150000"/>
              </a:lnSpc>
            </a:pPr>
            <a:r>
              <a:rPr lang="el-GR" sz="2000" i="1" dirty="0" smtClean="0">
                <a:solidFill>
                  <a:srgbClr val="0D0D0D"/>
                </a:solidFill>
              </a:rPr>
              <a:t>Ποιο είναι το μέσο πλήθος των πελατών μιας πρωτοβουλίας πολιτιστικού τουρισμού;</a:t>
            </a:r>
          </a:p>
          <a:p>
            <a:pPr marL="457200" lvl="0">
              <a:lnSpc>
                <a:spcPct val="150000"/>
              </a:lnSpc>
            </a:pPr>
            <a:r>
              <a:rPr lang="el-GR" sz="2000" i="1" dirty="0" smtClean="0">
                <a:solidFill>
                  <a:srgbClr val="0D0D0D"/>
                </a:solidFill>
              </a:rPr>
              <a:t>Ποιοι είναι αυτοί? Ποιοι από αυτούς θα ήταν ο στόχος της προσφοράς κάποιου;</a:t>
            </a:r>
          </a:p>
          <a:p>
            <a:pPr marL="457200" lvl="0">
              <a:lnSpc>
                <a:spcPct val="150000"/>
              </a:lnSpc>
            </a:pPr>
            <a:r>
              <a:rPr lang="el-GR" sz="2000" i="1" dirty="0" smtClean="0">
                <a:solidFill>
                  <a:srgbClr val="0D0D0D"/>
                </a:solidFill>
              </a:rPr>
              <a:t>Επομένως, ποια θα ήταν η ευκαιρία εισοδήματος;</a:t>
            </a:r>
          </a:p>
          <a:p>
            <a:pPr marL="457200" lvl="0">
              <a:lnSpc>
                <a:spcPct val="150000"/>
              </a:lnSpc>
            </a:pPr>
            <a:r>
              <a:rPr lang="el-GR" sz="2000" i="1" dirty="0" smtClean="0">
                <a:solidFill>
                  <a:srgbClr val="0D0D0D"/>
                </a:solidFill>
              </a:rPr>
              <a:t>Υπάρχει ήδη επιχείρηση που εστιάζει στον πολιτιστικό τουρισμό; Εάν ναι, πόσες είναι στην περιοχή;</a:t>
            </a:r>
            <a:endParaRPr sz="2200" dirty="0">
              <a:solidFill>
                <a:srgbClr val="0D0D0D"/>
              </a:solidFill>
            </a:endParaRPr>
          </a:p>
          <a:p>
            <a:pPr marL="0" lvl="0" indent="0" algn="l" rtl="0">
              <a:lnSpc>
                <a:spcPct val="150000"/>
              </a:lnSpc>
              <a:spcBef>
                <a:spcPts val="0"/>
              </a:spcBef>
              <a:spcAft>
                <a:spcPts val="0"/>
              </a:spcAft>
              <a:buNone/>
            </a:pPr>
            <a:endParaRPr sz="2200" dirty="0">
              <a:solidFill>
                <a:srgbClr val="0D0D0D"/>
              </a:solidFill>
            </a:endParaRPr>
          </a:p>
          <a:p>
            <a:pPr marL="0" lvl="0" indent="0" algn="just" rtl="0">
              <a:lnSpc>
                <a:spcPct val="150000"/>
              </a:lnSpc>
              <a:spcBef>
                <a:spcPts val="0"/>
              </a:spcBef>
              <a:spcAft>
                <a:spcPts val="0"/>
              </a:spcAft>
              <a:buNone/>
            </a:pPr>
            <a:endParaRPr sz="2200" dirty="0">
              <a:solidFill>
                <a:srgbClr val="0D0D0D"/>
              </a:solidFill>
            </a:endParaRPr>
          </a:p>
        </p:txBody>
      </p:sp>
      <p:pic>
        <p:nvPicPr>
          <p:cNvPr id="104" name="Google Shape;104;g5363c714d0_0_0"/>
          <p:cNvPicPr preferRelativeResize="0"/>
          <p:nvPr/>
        </p:nvPicPr>
        <p:blipFill>
          <a:blip r:embed="rId6">
            <a:alphaModFix/>
          </a:blip>
          <a:stretch>
            <a:fillRect/>
          </a:stretch>
        </p:blipFill>
        <p:spPr>
          <a:xfrm>
            <a:off x="10011638" y="2305750"/>
            <a:ext cx="1304925" cy="1276350"/>
          </a:xfrm>
          <a:prstGeom prst="rect">
            <a:avLst/>
          </a:prstGeom>
          <a:noFill/>
          <a:ln>
            <a:noFill/>
          </a:ln>
        </p:spPr>
      </p:pic>
      <p:sp>
        <p:nvSpPr>
          <p:cNvPr id="8" name="Google Shape;55;g53637bb0de_1_2"/>
          <p:cNvSpPr txBox="1"/>
          <p:nvPr/>
        </p:nvSpPr>
        <p:spPr>
          <a:xfrm>
            <a:off x="4195763" y="438150"/>
            <a:ext cx="7564828" cy="1536000"/>
          </a:xfrm>
          <a:prstGeom prst="rect">
            <a:avLst/>
          </a:prstGeom>
          <a:noFill/>
          <a:ln>
            <a:noFill/>
          </a:ln>
        </p:spPr>
        <p:txBody>
          <a:bodyPr spcFirstLastPara="1" wrap="square" lIns="45700" tIns="45700" rIns="45700" bIns="45700" anchor="t" anchorCtr="0">
            <a:noAutofit/>
          </a:bodyPr>
          <a:lstStyle/>
          <a:p>
            <a:pPr algn="r">
              <a:lnSpc>
                <a:spcPct val="150000"/>
              </a:lnSpc>
              <a:buClr>
                <a:schemeClr val="dk1"/>
              </a:buClr>
              <a:buSzPts val="1100"/>
            </a:pPr>
            <a:r>
              <a:rPr lang="en-US" sz="3200" b="1" dirty="0" smtClean="0">
                <a:solidFill>
                  <a:schemeClr val="dk1"/>
                </a:solidFill>
                <a:effectLst>
                  <a:outerShdw blurRad="38100" dist="38100" dir="2700000" algn="tl">
                    <a:srgbClr val="000000">
                      <a:alpha val="43137"/>
                    </a:srgbClr>
                  </a:outerShdw>
                </a:effectLst>
                <a:latin typeface="+mj-lt"/>
                <a:ea typeface="Arial Rounded"/>
                <a:cs typeface="Arial Rounded"/>
                <a:sym typeface="Arial Rounded"/>
              </a:rPr>
              <a:t>1</a:t>
            </a:r>
            <a:r>
              <a:rPr lang="en-US" sz="3200" b="1" dirty="0">
                <a:solidFill>
                  <a:schemeClr val="dk1"/>
                </a:solidFill>
                <a:effectLst>
                  <a:outerShdw blurRad="38100" dist="38100" dir="2700000" algn="tl">
                    <a:srgbClr val="000000">
                      <a:alpha val="43137"/>
                    </a:srgbClr>
                  </a:outerShdw>
                </a:effectLst>
                <a:latin typeface="+mj-lt"/>
                <a:ea typeface="Arial Rounded"/>
                <a:cs typeface="Arial Rounded"/>
                <a:sym typeface="Arial Rounded"/>
              </a:rPr>
              <a:t>.  	</a:t>
            </a:r>
            <a:r>
              <a:rPr lang="el-GR" sz="3200" b="1" dirty="0" smtClean="0">
                <a:solidFill>
                  <a:schemeClr val="dk1"/>
                </a:solidFill>
                <a:effectLst>
                  <a:outerShdw blurRad="38100" dist="38100" dir="2700000" algn="tl">
                    <a:srgbClr val="000000">
                      <a:alpha val="43137"/>
                    </a:srgbClr>
                  </a:outerShdw>
                </a:effectLst>
                <a:latin typeface="+mj-lt"/>
                <a:ea typeface="Arial Rounded"/>
                <a:cs typeface="Arial Rounded"/>
                <a:sym typeface="Arial Rounded"/>
              </a:rPr>
              <a:t>Αποκωδικοποιώντας την περιοχή: ανάγκες και ευκαιρίες</a:t>
            </a:r>
            <a:endParaRPr sz="3600" dirty="0">
              <a:solidFill>
                <a:schemeClr val="dk1"/>
              </a:solidFill>
              <a:effectLst>
                <a:outerShdw blurRad="38100" dist="38100" dir="2700000" algn="tl">
                  <a:srgbClr val="000000">
                    <a:alpha val="43137"/>
                  </a:srgbClr>
                </a:outerShdw>
              </a:effectLst>
              <a:latin typeface="+mj-lt"/>
              <a:ea typeface="Arial Rounded"/>
              <a:cs typeface="Arial Rounded"/>
              <a:sym typeface="Arial Rounded"/>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01"/>
                                        </p:tgtEl>
                                        <p:attrNameLst>
                                          <p:attrName>style.visibility</p:attrName>
                                        </p:attrNameLst>
                                      </p:cBhvr>
                                      <p:to>
                                        <p:strVal val="visible"/>
                                      </p:to>
                                    </p:set>
                                    <p:animEffect transition="in" filter="fade">
                                      <p:cBhvr>
                                        <p:cTn id="7" dur="500"/>
                                        <p:tgtEl>
                                          <p:spTgt spid="10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08"/>
        <p:cNvGrpSpPr/>
        <p:nvPr/>
      </p:nvGrpSpPr>
      <p:grpSpPr>
        <a:xfrm>
          <a:off x="0" y="0"/>
          <a:ext cx="0" cy="0"/>
          <a:chOff x="0" y="0"/>
          <a:chExt cx="0" cy="0"/>
        </a:xfrm>
      </p:grpSpPr>
      <p:pic>
        <p:nvPicPr>
          <p:cNvPr id="109" name="Google Shape;109;g99f1de2ff6_0_154" descr="image.png"/>
          <p:cNvPicPr preferRelativeResize="0"/>
          <p:nvPr/>
        </p:nvPicPr>
        <p:blipFill rotWithShape="1">
          <a:blip r:embed="rId3">
            <a:alphaModFix/>
          </a:blip>
          <a:srcRect/>
          <a:stretch/>
        </p:blipFill>
        <p:spPr>
          <a:xfrm>
            <a:off x="293687" y="6243637"/>
            <a:ext cx="2303463" cy="501651"/>
          </a:xfrm>
          <a:prstGeom prst="rect">
            <a:avLst/>
          </a:prstGeom>
          <a:noFill/>
          <a:ln>
            <a:noFill/>
          </a:ln>
        </p:spPr>
      </p:pic>
      <p:pic>
        <p:nvPicPr>
          <p:cNvPr id="110" name="Google Shape;110;g99f1de2ff6_0_154" descr="image.png"/>
          <p:cNvPicPr preferRelativeResize="0"/>
          <p:nvPr/>
        </p:nvPicPr>
        <p:blipFill rotWithShape="1">
          <a:blip r:embed="rId4">
            <a:alphaModFix/>
          </a:blip>
          <a:srcRect/>
          <a:stretch/>
        </p:blipFill>
        <p:spPr>
          <a:xfrm>
            <a:off x="2705100" y="6289675"/>
            <a:ext cx="9193213" cy="506413"/>
          </a:xfrm>
          <a:prstGeom prst="rect">
            <a:avLst/>
          </a:prstGeom>
          <a:noFill/>
          <a:ln>
            <a:noFill/>
          </a:ln>
        </p:spPr>
      </p:pic>
      <p:pic>
        <p:nvPicPr>
          <p:cNvPr id="111" name="Google Shape;111;g99f1de2ff6_0_154" descr="image.png"/>
          <p:cNvPicPr preferRelativeResize="0"/>
          <p:nvPr/>
        </p:nvPicPr>
        <p:blipFill rotWithShape="1">
          <a:blip r:embed="rId5">
            <a:alphaModFix/>
          </a:blip>
          <a:srcRect/>
          <a:stretch/>
        </p:blipFill>
        <p:spPr>
          <a:xfrm>
            <a:off x="293687" y="438150"/>
            <a:ext cx="3902076" cy="1219200"/>
          </a:xfrm>
          <a:prstGeom prst="rect">
            <a:avLst/>
          </a:prstGeom>
          <a:noFill/>
          <a:ln>
            <a:noFill/>
          </a:ln>
        </p:spPr>
      </p:pic>
      <p:sp>
        <p:nvSpPr>
          <p:cNvPr id="113" name="Google Shape;113;g99f1de2ff6_0_154"/>
          <p:cNvSpPr txBox="1"/>
          <p:nvPr/>
        </p:nvSpPr>
        <p:spPr>
          <a:xfrm>
            <a:off x="691557" y="2491653"/>
            <a:ext cx="11054966" cy="3121356"/>
          </a:xfrm>
          <a:prstGeom prst="rect">
            <a:avLst/>
          </a:prstGeom>
          <a:noFill/>
          <a:ln>
            <a:noFill/>
          </a:ln>
        </p:spPr>
        <p:txBody>
          <a:bodyPr spcFirstLastPara="1" wrap="square" lIns="45700" tIns="45700" rIns="45700" bIns="45700" anchor="t" anchorCtr="0">
            <a:noAutofit/>
          </a:bodyPr>
          <a:lstStyle/>
          <a:p>
            <a:pPr lvl="0">
              <a:lnSpc>
                <a:spcPct val="150000"/>
              </a:lnSpc>
              <a:buClr>
                <a:schemeClr val="dk1"/>
              </a:buClr>
              <a:buSzPts val="1100"/>
            </a:pPr>
            <a:r>
              <a:rPr lang="el-GR" sz="2400" b="1" i="1" dirty="0" smtClean="0">
                <a:solidFill>
                  <a:srgbClr val="0D0D0D"/>
                </a:solidFill>
              </a:rPr>
              <a:t>Συμβουλέψου </a:t>
            </a:r>
            <a:r>
              <a:rPr lang="el-GR" sz="2400" b="1" i="1" dirty="0" smtClean="0">
                <a:solidFill>
                  <a:srgbClr val="0D0D0D"/>
                </a:solidFill>
              </a:rPr>
              <a:t>τις δημόσιες βάσεις πολιτιστικού τουρισμού / επιχειρηματικότητας</a:t>
            </a:r>
            <a:endParaRPr sz="1800" dirty="0"/>
          </a:p>
          <a:p>
            <a:pPr lvl="0">
              <a:lnSpc>
                <a:spcPct val="150000"/>
              </a:lnSpc>
            </a:pPr>
            <a:r>
              <a:rPr lang="el-GR" sz="1800" dirty="0" smtClean="0"/>
              <a:t>Τα δεδομένα απογραφής (π.χ. απογραφή της κυβέρνησης και στατιστικά στοιχεία) προέρχονται από </a:t>
            </a:r>
            <a:r>
              <a:rPr lang="el-GR" sz="1800" b="1" dirty="0" smtClean="0"/>
              <a:t>επίσημες πηγές </a:t>
            </a:r>
            <a:r>
              <a:rPr lang="el-GR" sz="1800" dirty="0" smtClean="0"/>
              <a:t>που παρακολουθούν τους πληθυσμούς </a:t>
            </a:r>
            <a:r>
              <a:rPr lang="el-GR" sz="1800" dirty="0" smtClean="0"/>
              <a:t>(</a:t>
            </a:r>
            <a:r>
              <a:rPr lang="it-IT" sz="1800" dirty="0" smtClean="0"/>
              <a:t>π.χ</a:t>
            </a:r>
            <a:r>
              <a:rPr lang="it-IT" sz="1800" dirty="0" smtClean="0"/>
              <a:t>. όλοι οι τουρίστες που έχουν καταγραφεί χρονικά, ανά ημερομηνία, σε μια χώρα)</a:t>
            </a:r>
            <a:r>
              <a:rPr lang="el-GR" sz="1800" dirty="0" smtClean="0"/>
              <a:t>. </a:t>
            </a:r>
            <a:r>
              <a:rPr lang="el-GR" sz="1800" dirty="0" smtClean="0"/>
              <a:t>Αυτό το είδος δεδομένων είναι εξαιρετικά ακριβές, αξιόπιστο και ενημερωμένο.</a:t>
            </a:r>
            <a:endParaRPr sz="1600" dirty="0"/>
          </a:p>
        </p:txBody>
      </p:sp>
      <p:sp>
        <p:nvSpPr>
          <p:cNvPr id="7" name="Google Shape;55;g53637bb0de_1_2"/>
          <p:cNvSpPr txBox="1"/>
          <p:nvPr/>
        </p:nvSpPr>
        <p:spPr>
          <a:xfrm>
            <a:off x="4195763" y="438150"/>
            <a:ext cx="7564828" cy="1536000"/>
          </a:xfrm>
          <a:prstGeom prst="rect">
            <a:avLst/>
          </a:prstGeom>
          <a:noFill/>
          <a:ln>
            <a:noFill/>
          </a:ln>
        </p:spPr>
        <p:txBody>
          <a:bodyPr spcFirstLastPara="1" wrap="square" lIns="45700" tIns="45700" rIns="45700" bIns="45700" anchor="t" anchorCtr="0">
            <a:noAutofit/>
          </a:bodyPr>
          <a:lstStyle/>
          <a:p>
            <a:pPr algn="r">
              <a:lnSpc>
                <a:spcPct val="150000"/>
              </a:lnSpc>
              <a:buClr>
                <a:schemeClr val="dk1"/>
              </a:buClr>
              <a:buSzPts val="1100"/>
            </a:pPr>
            <a:r>
              <a:rPr lang="en-US" sz="3200" b="1" dirty="0" smtClean="0">
                <a:solidFill>
                  <a:schemeClr val="dk1"/>
                </a:solidFill>
                <a:effectLst>
                  <a:outerShdw blurRad="38100" dist="38100" dir="2700000" algn="tl">
                    <a:srgbClr val="000000">
                      <a:alpha val="43137"/>
                    </a:srgbClr>
                  </a:outerShdw>
                </a:effectLst>
                <a:latin typeface="+mj-lt"/>
                <a:ea typeface="Arial Rounded"/>
                <a:cs typeface="Arial Rounded"/>
                <a:sym typeface="Arial Rounded"/>
              </a:rPr>
              <a:t>1</a:t>
            </a:r>
            <a:r>
              <a:rPr lang="en-US" sz="3200" b="1" dirty="0">
                <a:solidFill>
                  <a:schemeClr val="dk1"/>
                </a:solidFill>
                <a:effectLst>
                  <a:outerShdw blurRad="38100" dist="38100" dir="2700000" algn="tl">
                    <a:srgbClr val="000000">
                      <a:alpha val="43137"/>
                    </a:srgbClr>
                  </a:outerShdw>
                </a:effectLst>
                <a:latin typeface="+mj-lt"/>
                <a:ea typeface="Arial Rounded"/>
                <a:cs typeface="Arial Rounded"/>
                <a:sym typeface="Arial Rounded"/>
              </a:rPr>
              <a:t>.  	</a:t>
            </a:r>
            <a:r>
              <a:rPr lang="el-GR" sz="3200" b="1" dirty="0" smtClean="0">
                <a:solidFill>
                  <a:schemeClr val="dk1"/>
                </a:solidFill>
                <a:effectLst>
                  <a:outerShdw blurRad="38100" dist="38100" dir="2700000" algn="tl">
                    <a:srgbClr val="000000">
                      <a:alpha val="43137"/>
                    </a:srgbClr>
                  </a:outerShdw>
                </a:effectLst>
                <a:latin typeface="+mj-lt"/>
                <a:ea typeface="Arial Rounded"/>
                <a:cs typeface="Arial Rounded"/>
                <a:sym typeface="Arial Rounded"/>
              </a:rPr>
              <a:t>Αποκωδικοποιώντας την περιοχή: ανάγκες και ευκαιρίες</a:t>
            </a:r>
            <a:endParaRPr sz="3600" dirty="0">
              <a:solidFill>
                <a:schemeClr val="dk1"/>
              </a:solidFill>
              <a:effectLst>
                <a:outerShdw blurRad="38100" dist="38100" dir="2700000" algn="tl">
                  <a:srgbClr val="000000">
                    <a:alpha val="43137"/>
                  </a:srgbClr>
                </a:outerShdw>
              </a:effectLst>
              <a:latin typeface="+mj-lt"/>
              <a:ea typeface="Arial Rounded"/>
              <a:cs typeface="Arial Rounded"/>
              <a:sym typeface="Arial Rounded"/>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11"/>
                                        </p:tgtEl>
                                        <p:attrNameLst>
                                          <p:attrName>style.visibility</p:attrName>
                                        </p:attrNameLst>
                                      </p:cBhvr>
                                      <p:to>
                                        <p:strVal val="visible"/>
                                      </p:to>
                                    </p:set>
                                    <p:animEffect transition="in" filter="fade">
                                      <p:cBhvr>
                                        <p:cTn id="7" dur="500"/>
                                        <p:tgtEl>
                                          <p:spTgt spid="1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Theme">
      <a:dk1>
        <a:srgbClr val="000000"/>
      </a:dk1>
      <a:lt1>
        <a:srgbClr val="FFFFFF"/>
      </a:lt1>
      <a:dk2>
        <a:srgbClr val="A7A7A7"/>
      </a:dk2>
      <a:lt2>
        <a:srgbClr val="535353"/>
      </a:lt2>
      <a:accent1>
        <a:srgbClr val="69AFDC"/>
      </a:accent1>
      <a:accent2>
        <a:srgbClr val="69C8C3"/>
      </a:accent2>
      <a:accent3>
        <a:srgbClr val="9BBB59"/>
      </a:accent3>
      <a:accent4>
        <a:srgbClr val="8064A2"/>
      </a:accent4>
      <a:accent5>
        <a:srgbClr val="4BACC6"/>
      </a:accent5>
      <a:accent6>
        <a:srgbClr val="F79646"/>
      </a:accent6>
      <a:hlink>
        <a:srgbClr val="0000FF"/>
      </a:hlink>
      <a:folHlink>
        <a:srgbClr val="FF00F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Theme">
      <a:dk1>
        <a:srgbClr val="000000"/>
      </a:dk1>
      <a:lt1>
        <a:srgbClr val="FFFFFF"/>
      </a:lt1>
      <a:dk2>
        <a:srgbClr val="A7A7A7"/>
      </a:dk2>
      <a:lt2>
        <a:srgbClr val="535353"/>
      </a:lt2>
      <a:accent1>
        <a:srgbClr val="69AFDC"/>
      </a:accent1>
      <a:accent2>
        <a:srgbClr val="69C8C3"/>
      </a:accent2>
      <a:accent3>
        <a:srgbClr val="9BBB59"/>
      </a:accent3>
      <a:accent4>
        <a:srgbClr val="8064A2"/>
      </a:accent4>
      <a:accent5>
        <a:srgbClr val="4BACC6"/>
      </a:accent5>
      <a:accent6>
        <a:srgbClr val="F79646"/>
      </a:accent6>
      <a:hlink>
        <a:srgbClr val="0000FF"/>
      </a:hlink>
      <a:folHlink>
        <a:srgbClr val="FF00F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1784</TotalTime>
  <Words>2440</Words>
  <Application>Microsoft Office PowerPoint</Application>
  <PresentationFormat>Προσαρμογή</PresentationFormat>
  <Paragraphs>281</Paragraphs>
  <Slides>41</Slides>
  <Notes>41</Notes>
  <HiddenSlides>0</HiddenSlides>
  <MMClips>0</MMClips>
  <ScaleCrop>false</ScaleCrop>
  <HeadingPairs>
    <vt:vector size="8" baseType="variant">
      <vt:variant>
        <vt:lpstr>Γραμματοσειρές που χρησιμοποιούνται</vt:lpstr>
      </vt:variant>
      <vt:variant>
        <vt:i4>5</vt:i4>
      </vt:variant>
      <vt:variant>
        <vt:lpstr>Θέμα</vt:lpstr>
      </vt:variant>
      <vt:variant>
        <vt:i4>1</vt:i4>
      </vt:variant>
      <vt:variant>
        <vt:lpstr>Ενσωματωμένοι διακομιστές OLE</vt:lpstr>
      </vt:variant>
      <vt:variant>
        <vt:i4>2</vt:i4>
      </vt:variant>
      <vt:variant>
        <vt:lpstr>Τίτλοι διαφανειών</vt:lpstr>
      </vt:variant>
      <vt:variant>
        <vt:i4>41</vt:i4>
      </vt:variant>
    </vt:vector>
  </HeadingPairs>
  <TitlesOfParts>
    <vt:vector size="49" baseType="lpstr">
      <vt:lpstr>Arial</vt:lpstr>
      <vt:lpstr>Arial Rounded</vt:lpstr>
      <vt:lpstr>Raleway Thin</vt:lpstr>
      <vt:lpstr>Calibri</vt:lpstr>
      <vt:lpstr>Raleway</vt:lpstr>
      <vt:lpstr>Office Theme</vt:lpstr>
      <vt:lpstr>Immagine bitmap</vt:lpstr>
      <vt:lpstr>Paintbrush Picture</vt:lpstr>
      <vt:lpstr>Διαφάνεια 1</vt:lpstr>
      <vt:lpstr>Διαφάνεια 2</vt:lpstr>
      <vt:lpstr>Διαφάνεια 3</vt:lpstr>
      <vt:lpstr>Διαφάνεια 4</vt:lpstr>
      <vt:lpstr>Διαφάνεια 5</vt:lpstr>
      <vt:lpstr>Διαφάνεια 6</vt:lpstr>
      <vt:lpstr>Διαφάνεια 7</vt:lpstr>
      <vt:lpstr>Διαφάνεια 8</vt:lpstr>
      <vt:lpstr>Διαφάνεια 9</vt:lpstr>
      <vt:lpstr>Διαφάνεια 10</vt:lpstr>
      <vt:lpstr>Διαφάνεια 11</vt:lpstr>
      <vt:lpstr>Διαφάνεια 12</vt:lpstr>
      <vt:lpstr>Διαφάνεια 13</vt:lpstr>
      <vt:lpstr>Διαφάνεια 14</vt:lpstr>
      <vt:lpstr>Διαφάνεια 15</vt:lpstr>
      <vt:lpstr>Διαφάνεια 16</vt:lpstr>
      <vt:lpstr>Διαφάνεια 17</vt:lpstr>
      <vt:lpstr>Διαφάνεια 18</vt:lpstr>
      <vt:lpstr>Διαφάνεια 19</vt:lpstr>
      <vt:lpstr>Διαφάνεια 20</vt:lpstr>
      <vt:lpstr>Διαφάνεια 21</vt:lpstr>
      <vt:lpstr>Διαφάνεια 22</vt:lpstr>
      <vt:lpstr>Διαφάνεια 23</vt:lpstr>
      <vt:lpstr>Διαφάνεια 24</vt:lpstr>
      <vt:lpstr>Διαφάνεια 25</vt:lpstr>
      <vt:lpstr>Διαφάνεια 26</vt:lpstr>
      <vt:lpstr>Διαφάνεια 27</vt:lpstr>
      <vt:lpstr>Διαφάνεια 28</vt:lpstr>
      <vt:lpstr>Διαφάνεια 29</vt:lpstr>
      <vt:lpstr>Διαφάνεια 30</vt:lpstr>
      <vt:lpstr>Διαφάνεια 31</vt:lpstr>
      <vt:lpstr>Διαφάνεια 32</vt:lpstr>
      <vt:lpstr>Διαφάνεια 33</vt:lpstr>
      <vt:lpstr>Διαφάνεια 34</vt:lpstr>
      <vt:lpstr>Διαφάνεια 35</vt:lpstr>
      <vt:lpstr>Διαφάνεια 36</vt:lpstr>
      <vt:lpstr>Διαφάνεια 37</vt:lpstr>
      <vt:lpstr>Διαφάνεια 38</vt:lpstr>
      <vt:lpstr>Διαφάνεια 39</vt:lpstr>
      <vt:lpstr>Διαφάνεια 40</vt:lpstr>
      <vt:lpstr>Διαφάνεια 41</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cp:lastModifiedBy>Vicky Maratou</cp:lastModifiedBy>
  <cp:revision>122</cp:revision>
  <dcterms:modified xsi:type="dcterms:W3CDTF">2021-02-02T10:49:00Z</dcterms:modified>
</cp:coreProperties>
</file>