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9" r:id="rId2"/>
    <p:sldId id="276" r:id="rId3"/>
    <p:sldId id="290" r:id="rId4"/>
    <p:sldId id="258" r:id="rId5"/>
    <p:sldId id="289" r:id="rId6"/>
    <p:sldId id="288" r:id="rId7"/>
    <p:sldId id="277" r:id="rId8"/>
    <p:sldId id="278" r:id="rId9"/>
    <p:sldId id="279" r:id="rId10"/>
    <p:sldId id="281" r:id="rId11"/>
    <p:sldId id="291" r:id="rId12"/>
    <p:sldId id="26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Raleway Light"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Light"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Light"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Light"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Light" pitchFamily="34" charset="0"/>
        <a:ea typeface="+mn-ea"/>
        <a:cs typeface="+mn-cs"/>
      </a:defRPr>
    </a:lvl5pPr>
    <a:lvl6pPr marL="2286000" algn="l" defTabSz="914400" rtl="0" eaLnBrk="1" latinLnBrk="0" hangingPunct="1">
      <a:defRPr kern="1200">
        <a:solidFill>
          <a:schemeClr val="tx1"/>
        </a:solidFill>
        <a:latin typeface="Raleway Light" pitchFamily="34" charset="0"/>
        <a:ea typeface="+mn-ea"/>
        <a:cs typeface="+mn-cs"/>
      </a:defRPr>
    </a:lvl6pPr>
    <a:lvl7pPr marL="2743200" algn="l" defTabSz="914400" rtl="0" eaLnBrk="1" latinLnBrk="0" hangingPunct="1">
      <a:defRPr kern="1200">
        <a:solidFill>
          <a:schemeClr val="tx1"/>
        </a:solidFill>
        <a:latin typeface="Raleway Light" pitchFamily="34" charset="0"/>
        <a:ea typeface="+mn-ea"/>
        <a:cs typeface="+mn-cs"/>
      </a:defRPr>
    </a:lvl7pPr>
    <a:lvl8pPr marL="3200400" algn="l" defTabSz="914400" rtl="0" eaLnBrk="1" latinLnBrk="0" hangingPunct="1">
      <a:defRPr kern="1200">
        <a:solidFill>
          <a:schemeClr val="tx1"/>
        </a:solidFill>
        <a:latin typeface="Raleway Light" pitchFamily="34" charset="0"/>
        <a:ea typeface="+mn-ea"/>
        <a:cs typeface="+mn-cs"/>
      </a:defRPr>
    </a:lvl8pPr>
    <a:lvl9pPr marL="3657600" algn="l" defTabSz="914400" rtl="0" eaLnBrk="1" latinLnBrk="0" hangingPunct="1">
      <a:defRPr kern="1200">
        <a:solidFill>
          <a:schemeClr val="tx1"/>
        </a:solidFill>
        <a:latin typeface="Raleway Ligh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7152">
          <p15:clr>
            <a:srgbClr val="A4A3A4"/>
          </p15:clr>
        </p15:guide>
        <p15:guide id="4" pos="5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0000"/>
    <a:srgbClr val="920000"/>
    <a:srgbClr val="0099FF"/>
    <a:srgbClr val="EDDEC5"/>
    <a:srgbClr val="E8147E"/>
    <a:srgbClr val="DA9100"/>
    <a:srgbClr val="2AA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64" autoAdjust="0"/>
    <p:restoredTop sz="94291" autoAdjust="0"/>
  </p:normalViewPr>
  <p:slideViewPr>
    <p:cSldViewPr snapToGrid="0">
      <p:cViewPr varScale="1">
        <p:scale>
          <a:sx n="81" d="100"/>
          <a:sy n="81" d="100"/>
        </p:scale>
        <p:origin x="739" y="67"/>
      </p:cViewPr>
      <p:guideLst>
        <p:guide orient="horz" pos="2160"/>
        <p:guide pos="3840"/>
        <p:guide pos="7152"/>
        <p:guide pos="528"/>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251270-715B-4ABE-B758-DC5958847933}" type="doc">
      <dgm:prSet loTypeId="urn:microsoft.com/office/officeart/2005/8/layout/funnel1" loCatId="process" qsTypeId="urn:microsoft.com/office/officeart/2005/8/quickstyle/simple5" qsCatId="simple" csTypeId="urn:microsoft.com/office/officeart/2005/8/colors/colorful2" csCatId="colorful" phldr="1"/>
      <dgm:spPr/>
      <dgm:t>
        <a:bodyPr/>
        <a:lstStyle/>
        <a:p>
          <a:endParaRPr lang="el-GR"/>
        </a:p>
      </dgm:t>
    </dgm:pt>
    <dgm:pt modelId="{B29E8340-FD6E-4D71-A725-637AB034D132}">
      <dgm:prSet phldrT="[Κείμενο]"/>
      <dgm:spPr/>
      <dgm:t>
        <a:bodyPr/>
        <a:lstStyle/>
        <a:p>
          <a:r>
            <a:rPr lang="en-US" altLang="es-ES">
              <a:latin typeface="Arial Rounded MT Bold" pitchFamily="34" charset="0"/>
            </a:rPr>
            <a:t>economic activity</a:t>
          </a:r>
          <a:endParaRPr lang="el-GR"/>
        </a:p>
      </dgm:t>
    </dgm:pt>
    <dgm:pt modelId="{825781D6-CA17-4108-92CC-24EFBA894745}" type="parTrans" cxnId="{8ACCAD6F-3E6C-4861-A2EA-E5E1EA351CF2}">
      <dgm:prSet/>
      <dgm:spPr/>
      <dgm:t>
        <a:bodyPr/>
        <a:lstStyle/>
        <a:p>
          <a:endParaRPr lang="el-GR"/>
        </a:p>
      </dgm:t>
    </dgm:pt>
    <dgm:pt modelId="{0ADC5DEC-FE30-433A-A447-AD351709F003}" type="sibTrans" cxnId="{8ACCAD6F-3E6C-4861-A2EA-E5E1EA351CF2}">
      <dgm:prSet/>
      <dgm:spPr/>
      <dgm:t>
        <a:bodyPr/>
        <a:lstStyle/>
        <a:p>
          <a:endParaRPr lang="el-GR"/>
        </a:p>
      </dgm:t>
    </dgm:pt>
    <dgm:pt modelId="{1F3E7E48-CEFF-4C7C-AEFE-C6BA0B97EBA1}">
      <dgm:prSet phldrT="[Κείμενο]" custT="1"/>
      <dgm:spPr/>
      <dgm:t>
        <a:bodyPr/>
        <a:lstStyle/>
        <a:p>
          <a:r>
            <a:rPr lang="en-US" altLang="es-ES" sz="1800" kern="1200">
              <a:latin typeface="Arial Rounded MT Bold" pitchFamily="34" charset="0"/>
              <a:ea typeface="+mn-ea"/>
              <a:cs typeface="+mn-cs"/>
            </a:rPr>
            <a:t>connectivity</a:t>
          </a:r>
          <a:endParaRPr lang="el-GR" altLang="es-ES" sz="1800" kern="1200">
            <a:latin typeface="Arial Rounded MT Bold" pitchFamily="34" charset="0"/>
            <a:ea typeface="+mn-ea"/>
            <a:cs typeface="+mn-cs"/>
          </a:endParaRPr>
        </a:p>
      </dgm:t>
    </dgm:pt>
    <dgm:pt modelId="{665C7F81-C155-4876-92ED-338A0DCBAF4E}" type="parTrans" cxnId="{3B37AC2F-0144-45B3-A53E-7AE0E18C45B2}">
      <dgm:prSet/>
      <dgm:spPr/>
      <dgm:t>
        <a:bodyPr/>
        <a:lstStyle/>
        <a:p>
          <a:endParaRPr lang="el-GR"/>
        </a:p>
      </dgm:t>
    </dgm:pt>
    <dgm:pt modelId="{5E02B1AC-D9AF-4D99-9258-93F3AF39D4B0}" type="sibTrans" cxnId="{3B37AC2F-0144-45B3-A53E-7AE0E18C45B2}">
      <dgm:prSet/>
      <dgm:spPr/>
      <dgm:t>
        <a:bodyPr/>
        <a:lstStyle/>
        <a:p>
          <a:endParaRPr lang="el-GR"/>
        </a:p>
      </dgm:t>
    </dgm:pt>
    <dgm:pt modelId="{518AB111-575F-43F3-85CC-6D2AE2C5584D}">
      <dgm:prSet phldrT="[Κείμενο]" custT="1"/>
      <dgm:spPr/>
      <dgm:t>
        <a:bodyPr/>
        <a:lstStyle/>
        <a:p>
          <a:pPr>
            <a:spcAft>
              <a:spcPts val="600"/>
            </a:spcAft>
          </a:pPr>
          <a:r>
            <a:rPr lang="it-IT" altLang="es-ES" sz="1800" kern="1200">
              <a:latin typeface="Arial Rounded MT Bold" pitchFamily="34" charset="0"/>
              <a:ea typeface="+mn-ea"/>
              <a:cs typeface="+mn-cs"/>
            </a:rPr>
            <a:t>1. reduced information frictions</a:t>
          </a:r>
        </a:p>
        <a:p>
          <a:pPr>
            <a:spcAft>
              <a:spcPts val="600"/>
            </a:spcAft>
          </a:pPr>
          <a:r>
            <a:rPr lang="it-IT" altLang="es-ES" sz="1800" kern="1200">
              <a:latin typeface="Arial Rounded MT Bold" pitchFamily="34" charset="0"/>
              <a:ea typeface="+mn-ea"/>
              <a:cs typeface="+mn-cs"/>
            </a:rPr>
            <a:t>2. increased cultural integration</a:t>
          </a:r>
          <a:endParaRPr lang="el-GR" altLang="es-ES" sz="1800" kern="1200">
            <a:latin typeface="Arial Rounded MT Bold" pitchFamily="34" charset="0"/>
            <a:ea typeface="+mn-ea"/>
            <a:cs typeface="+mn-cs"/>
          </a:endParaRPr>
        </a:p>
      </dgm:t>
    </dgm:pt>
    <dgm:pt modelId="{FA269D03-3C55-42E3-BD81-7BD8F4978E54}" type="parTrans" cxnId="{CEEDE5D2-DF5D-42D0-AF2C-47B5F55025AA}">
      <dgm:prSet/>
      <dgm:spPr/>
      <dgm:t>
        <a:bodyPr/>
        <a:lstStyle/>
        <a:p>
          <a:endParaRPr lang="el-GR"/>
        </a:p>
      </dgm:t>
    </dgm:pt>
    <dgm:pt modelId="{06CC81BB-E419-46C2-BBC8-3D981107676F}" type="sibTrans" cxnId="{CEEDE5D2-DF5D-42D0-AF2C-47B5F55025AA}">
      <dgm:prSet/>
      <dgm:spPr/>
      <dgm:t>
        <a:bodyPr/>
        <a:lstStyle/>
        <a:p>
          <a:endParaRPr lang="el-GR"/>
        </a:p>
      </dgm:t>
    </dgm:pt>
    <dgm:pt modelId="{18359B87-7738-43A5-AEBB-EBE4EAF45E53}" type="pres">
      <dgm:prSet presAssocID="{68251270-715B-4ABE-B758-DC5958847933}" presName="Name0" presStyleCnt="0">
        <dgm:presLayoutVars>
          <dgm:chMax val="4"/>
          <dgm:resizeHandles val="exact"/>
        </dgm:presLayoutVars>
      </dgm:prSet>
      <dgm:spPr/>
    </dgm:pt>
    <dgm:pt modelId="{A189EB43-4621-411A-9E25-F95CB978BE4D}" type="pres">
      <dgm:prSet presAssocID="{68251270-715B-4ABE-B758-DC5958847933}" presName="ellipse" presStyleLbl="trBgShp" presStyleIdx="0" presStyleCnt="1"/>
      <dgm:spPr/>
    </dgm:pt>
    <dgm:pt modelId="{1DAEFF7E-DD86-4D67-8F92-D3B27DB35882}" type="pres">
      <dgm:prSet presAssocID="{68251270-715B-4ABE-B758-DC5958847933}" presName="arrow1" presStyleLbl="fgShp" presStyleIdx="0" presStyleCnt="1" custScaleY="123085" custLinFactNeighborY="-42237"/>
      <dgm:spPr>
        <a:solidFill>
          <a:schemeClr val="accent2">
            <a:lumMod val="50000"/>
          </a:schemeClr>
        </a:solidFill>
      </dgm:spPr>
    </dgm:pt>
    <dgm:pt modelId="{DCD07D91-E35B-477B-B890-D2F1A09814D7}" type="pres">
      <dgm:prSet presAssocID="{68251270-715B-4ABE-B758-DC5958847933}" presName="rectangle" presStyleLbl="revTx" presStyleIdx="0" presStyleCnt="1" custScaleX="165685">
        <dgm:presLayoutVars>
          <dgm:bulletEnabled val="1"/>
        </dgm:presLayoutVars>
      </dgm:prSet>
      <dgm:spPr/>
    </dgm:pt>
    <dgm:pt modelId="{D0C970C6-5FEC-4474-B6F7-BBF226EF16BA}" type="pres">
      <dgm:prSet presAssocID="{1F3E7E48-CEFF-4C7C-AEFE-C6BA0B97EBA1}" presName="item1" presStyleLbl="node1" presStyleIdx="0" presStyleCnt="2" custScaleX="193529" custScaleY="78003" custLinFactNeighborX="-7508" custLinFactNeighborY="-99759">
        <dgm:presLayoutVars>
          <dgm:bulletEnabled val="1"/>
        </dgm:presLayoutVars>
      </dgm:prSet>
      <dgm:spPr/>
    </dgm:pt>
    <dgm:pt modelId="{8DE30177-93B4-48F5-A97A-826A4E1899DD}" type="pres">
      <dgm:prSet presAssocID="{518AB111-575F-43F3-85CC-6D2AE2C5584D}" presName="item2" presStyleLbl="node1" presStyleIdx="1" presStyleCnt="2" custScaleX="221156" custScaleY="75988" custLinFactNeighborX="62216" custLinFactNeighborY="62216">
        <dgm:presLayoutVars>
          <dgm:bulletEnabled val="1"/>
        </dgm:presLayoutVars>
      </dgm:prSet>
      <dgm:spPr/>
    </dgm:pt>
    <dgm:pt modelId="{FAC36856-878F-435B-AAE2-A7A3F4E5FC19}" type="pres">
      <dgm:prSet presAssocID="{68251270-715B-4ABE-B758-DC5958847933}" presName="funnel" presStyleLbl="trAlignAcc1" presStyleIdx="0" presStyleCnt="1" custScaleX="135197" custScaleY="83684"/>
      <dgm:spPr/>
    </dgm:pt>
  </dgm:ptLst>
  <dgm:cxnLst>
    <dgm:cxn modelId="{3B37AC2F-0144-45B3-A53E-7AE0E18C45B2}" srcId="{68251270-715B-4ABE-B758-DC5958847933}" destId="{1F3E7E48-CEFF-4C7C-AEFE-C6BA0B97EBA1}" srcOrd="1" destOrd="0" parTransId="{665C7F81-C155-4876-92ED-338A0DCBAF4E}" sibTransId="{5E02B1AC-D9AF-4D99-9258-93F3AF39D4B0}"/>
    <dgm:cxn modelId="{B985C83C-9608-446B-9A7F-B49ED549D027}" type="presOf" srcId="{B29E8340-FD6E-4D71-A725-637AB034D132}" destId="{8DE30177-93B4-48F5-A97A-826A4E1899DD}" srcOrd="0" destOrd="0" presId="urn:microsoft.com/office/officeart/2005/8/layout/funnel1"/>
    <dgm:cxn modelId="{8ACCAD6F-3E6C-4861-A2EA-E5E1EA351CF2}" srcId="{68251270-715B-4ABE-B758-DC5958847933}" destId="{B29E8340-FD6E-4D71-A725-637AB034D132}" srcOrd="0" destOrd="0" parTransId="{825781D6-CA17-4108-92CC-24EFBA894745}" sibTransId="{0ADC5DEC-FE30-433A-A447-AD351709F003}"/>
    <dgm:cxn modelId="{A00DC1A4-0935-4C16-B61D-148553CF1301}" type="presOf" srcId="{68251270-715B-4ABE-B758-DC5958847933}" destId="{18359B87-7738-43A5-AEBB-EBE4EAF45E53}" srcOrd="0" destOrd="0" presId="urn:microsoft.com/office/officeart/2005/8/layout/funnel1"/>
    <dgm:cxn modelId="{2389C8C3-A22E-412A-8FBA-FD6660BF71FF}" type="presOf" srcId="{1F3E7E48-CEFF-4C7C-AEFE-C6BA0B97EBA1}" destId="{D0C970C6-5FEC-4474-B6F7-BBF226EF16BA}" srcOrd="0" destOrd="0" presId="urn:microsoft.com/office/officeart/2005/8/layout/funnel1"/>
    <dgm:cxn modelId="{CEEDE5D2-DF5D-42D0-AF2C-47B5F55025AA}" srcId="{68251270-715B-4ABE-B758-DC5958847933}" destId="{518AB111-575F-43F3-85CC-6D2AE2C5584D}" srcOrd="2" destOrd="0" parTransId="{FA269D03-3C55-42E3-BD81-7BD8F4978E54}" sibTransId="{06CC81BB-E419-46C2-BBC8-3D981107676F}"/>
    <dgm:cxn modelId="{D175FBEB-D464-46D0-BFDD-F131FC9AFC0A}" type="presOf" srcId="{518AB111-575F-43F3-85CC-6D2AE2C5584D}" destId="{DCD07D91-E35B-477B-B890-D2F1A09814D7}" srcOrd="0" destOrd="0" presId="urn:microsoft.com/office/officeart/2005/8/layout/funnel1"/>
    <dgm:cxn modelId="{9651E20F-EDA1-4438-B983-8516284DE7FB}" type="presParOf" srcId="{18359B87-7738-43A5-AEBB-EBE4EAF45E53}" destId="{A189EB43-4621-411A-9E25-F95CB978BE4D}" srcOrd="0" destOrd="0" presId="urn:microsoft.com/office/officeart/2005/8/layout/funnel1"/>
    <dgm:cxn modelId="{006817FB-2B54-4123-BDBF-890DA145C88D}" type="presParOf" srcId="{18359B87-7738-43A5-AEBB-EBE4EAF45E53}" destId="{1DAEFF7E-DD86-4D67-8F92-D3B27DB35882}" srcOrd="1" destOrd="0" presId="urn:microsoft.com/office/officeart/2005/8/layout/funnel1"/>
    <dgm:cxn modelId="{40196038-1F21-4CDD-A201-EBA7991890BC}" type="presParOf" srcId="{18359B87-7738-43A5-AEBB-EBE4EAF45E53}" destId="{DCD07D91-E35B-477B-B890-D2F1A09814D7}" srcOrd="2" destOrd="0" presId="urn:microsoft.com/office/officeart/2005/8/layout/funnel1"/>
    <dgm:cxn modelId="{4CEB1F34-6FA9-416B-A140-0260E2830BCF}" type="presParOf" srcId="{18359B87-7738-43A5-AEBB-EBE4EAF45E53}" destId="{D0C970C6-5FEC-4474-B6F7-BBF226EF16BA}" srcOrd="3" destOrd="0" presId="urn:microsoft.com/office/officeart/2005/8/layout/funnel1"/>
    <dgm:cxn modelId="{D7C3D939-5786-42F8-844D-6A8326FCEEF4}" type="presParOf" srcId="{18359B87-7738-43A5-AEBB-EBE4EAF45E53}" destId="{8DE30177-93B4-48F5-A97A-826A4E1899DD}" srcOrd="4" destOrd="0" presId="urn:microsoft.com/office/officeart/2005/8/layout/funnel1"/>
    <dgm:cxn modelId="{09AA9300-D569-4E7C-B0E3-1B577E9F7662}" type="presParOf" srcId="{18359B87-7738-43A5-AEBB-EBE4EAF45E53}" destId="{FAC36856-878F-435B-AAE2-A7A3F4E5FC19}" srcOrd="5" destOrd="0" presId="urn:microsoft.com/office/officeart/2005/8/layout/funnel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8FFDDC-DFF4-40DE-8134-F635BE29532F}" type="doc">
      <dgm:prSet loTypeId="urn:microsoft.com/office/officeart/2005/8/layout/pyramid2" loCatId="pyramid" qsTypeId="urn:microsoft.com/office/officeart/2005/8/quickstyle/3d2#1" qsCatId="3D" csTypeId="urn:microsoft.com/office/officeart/2005/8/colors/accent2_2" csCatId="accent2" phldr="1"/>
      <dgm:spPr/>
    </dgm:pt>
    <dgm:pt modelId="{5FABF2E1-5362-4A82-A9D7-95EEE6114336}">
      <dgm:prSet phldrT="[Κείμενο]" custT="1"/>
      <dgm:spPr>
        <a:solidFill>
          <a:srgbClr val="7030A0">
            <a:alpha val="90000"/>
          </a:srgbClr>
        </a:solidFill>
      </dgm:spPr>
      <dgm:t>
        <a:bodyPr/>
        <a:lstStyle/>
        <a:p>
          <a:r>
            <a:rPr lang="en-US" altLang="es-ES" sz="1800" kern="1200" dirty="0">
              <a:solidFill>
                <a:schemeClr val="bg1"/>
              </a:solidFill>
              <a:latin typeface="Arial Rounded MT Bold" pitchFamily="34" charset="0"/>
              <a:ea typeface="+mn-ea"/>
              <a:cs typeface="+mn-cs"/>
            </a:rPr>
            <a:t>Specialization of manufactured products </a:t>
          </a:r>
          <a:endParaRPr lang="el-GR" altLang="es-ES" sz="1800" kern="1200" dirty="0">
            <a:solidFill>
              <a:schemeClr val="bg1"/>
            </a:solidFill>
            <a:latin typeface="Arial Rounded MT Bold" pitchFamily="34" charset="0"/>
            <a:ea typeface="+mn-ea"/>
            <a:cs typeface="+mn-cs"/>
          </a:endParaRPr>
        </a:p>
      </dgm:t>
    </dgm:pt>
    <dgm:pt modelId="{9E5C4A37-477A-40DB-AED7-2922593C6758}" type="parTrans" cxnId="{0E5D5F29-2247-4894-88F2-C4E46BBE850C}">
      <dgm:prSet/>
      <dgm:spPr/>
      <dgm:t>
        <a:bodyPr/>
        <a:lstStyle/>
        <a:p>
          <a:endParaRPr lang="el-GR"/>
        </a:p>
      </dgm:t>
    </dgm:pt>
    <dgm:pt modelId="{74CE5ACC-F9F5-444C-9E4F-CDE229062E3E}" type="sibTrans" cxnId="{0E5D5F29-2247-4894-88F2-C4E46BBE850C}">
      <dgm:prSet/>
      <dgm:spPr/>
      <dgm:t>
        <a:bodyPr/>
        <a:lstStyle/>
        <a:p>
          <a:endParaRPr lang="el-GR"/>
        </a:p>
      </dgm:t>
    </dgm:pt>
    <dgm:pt modelId="{0F8693C3-939D-48B5-A1D3-25CC2E509C07}">
      <dgm:prSet phldrT="[Κείμενο]" custT="1"/>
      <dgm:spPr>
        <a:solidFill>
          <a:schemeClr val="accent6">
            <a:lumMod val="60000"/>
            <a:lumOff val="40000"/>
            <a:alpha val="90000"/>
          </a:schemeClr>
        </a:solidFill>
      </dgm:spPr>
      <dgm:t>
        <a:bodyPr/>
        <a:lstStyle/>
        <a:p>
          <a:r>
            <a:rPr lang="en-US" altLang="es-ES" sz="1800" kern="1200">
              <a:latin typeface="Arial Rounded MT Bold" pitchFamily="34" charset="0"/>
              <a:ea typeface="+mn-ea"/>
              <a:cs typeface="+mn-cs"/>
            </a:rPr>
            <a:t>Exchange of various goods</a:t>
          </a:r>
          <a:endParaRPr lang="el-GR" altLang="es-ES" sz="1800" kern="1200">
            <a:latin typeface="Arial Rounded MT Bold" pitchFamily="34" charset="0"/>
            <a:ea typeface="+mn-ea"/>
            <a:cs typeface="+mn-cs"/>
          </a:endParaRPr>
        </a:p>
      </dgm:t>
    </dgm:pt>
    <dgm:pt modelId="{78509137-DC96-4337-B6E6-B0197214D413}" type="parTrans" cxnId="{15365628-DBD0-4714-9A3F-877A79F2DD48}">
      <dgm:prSet/>
      <dgm:spPr/>
      <dgm:t>
        <a:bodyPr/>
        <a:lstStyle/>
        <a:p>
          <a:endParaRPr lang="el-GR"/>
        </a:p>
      </dgm:t>
    </dgm:pt>
    <dgm:pt modelId="{B17ADE7A-38F0-445E-867C-CC0E3BBBEA69}" type="sibTrans" cxnId="{15365628-DBD0-4714-9A3F-877A79F2DD48}">
      <dgm:prSet/>
      <dgm:spPr/>
      <dgm:t>
        <a:bodyPr/>
        <a:lstStyle/>
        <a:p>
          <a:endParaRPr lang="el-GR"/>
        </a:p>
      </dgm:t>
    </dgm:pt>
    <dgm:pt modelId="{C525BC2D-1AC1-464F-B3CE-B27B77DC60E9}">
      <dgm:prSet phldrT="[Κείμενο]" custT="1"/>
      <dgm:spPr>
        <a:solidFill>
          <a:srgbClr val="E8147E">
            <a:alpha val="90000"/>
          </a:srgbClr>
        </a:solidFill>
      </dgm:spPr>
      <dgm:t>
        <a:bodyPr/>
        <a:lstStyle/>
        <a:p>
          <a:r>
            <a:rPr lang="en-US" altLang="es-ES" sz="1800" kern="1200" dirty="0">
              <a:solidFill>
                <a:schemeClr val="bg1"/>
              </a:solidFill>
              <a:latin typeface="Arial Rounded MT Bold" pitchFamily="34" charset="0"/>
              <a:ea typeface="+mn-ea"/>
              <a:cs typeface="+mn-cs"/>
            </a:rPr>
            <a:t>Assimilation of </a:t>
          </a:r>
          <a:br>
            <a:rPr lang="en-US" altLang="es-ES" sz="1800" kern="1200" dirty="0">
              <a:solidFill>
                <a:schemeClr val="bg1"/>
              </a:solidFill>
              <a:latin typeface="Arial Rounded MT Bold" pitchFamily="34" charset="0"/>
              <a:ea typeface="+mn-ea"/>
              <a:cs typeface="+mn-cs"/>
            </a:rPr>
          </a:br>
          <a:r>
            <a:rPr lang="en-US" altLang="es-ES" sz="1800" kern="1200" dirty="0">
              <a:solidFill>
                <a:schemeClr val="bg1"/>
              </a:solidFill>
              <a:latin typeface="Arial Rounded MT Bold" pitchFamily="34" charset="0"/>
              <a:ea typeface="+mn-ea"/>
              <a:cs typeface="+mn-cs"/>
            </a:rPr>
            <a:t>preferences, values, attitudes </a:t>
          </a:r>
          <a:endParaRPr lang="el-GR" altLang="es-ES" sz="1800" kern="1200" dirty="0">
            <a:solidFill>
              <a:schemeClr val="bg1"/>
            </a:solidFill>
            <a:latin typeface="Arial Rounded MT Bold" pitchFamily="34" charset="0"/>
            <a:ea typeface="+mn-ea"/>
            <a:cs typeface="+mn-cs"/>
          </a:endParaRPr>
        </a:p>
      </dgm:t>
    </dgm:pt>
    <dgm:pt modelId="{0EF61572-FEE1-4486-9DA9-2DB2C9A35374}" type="parTrans" cxnId="{012BD603-5D6E-4C73-B433-C2E20E2C3BA6}">
      <dgm:prSet/>
      <dgm:spPr/>
      <dgm:t>
        <a:bodyPr/>
        <a:lstStyle/>
        <a:p>
          <a:endParaRPr lang="el-GR"/>
        </a:p>
      </dgm:t>
    </dgm:pt>
    <dgm:pt modelId="{A0439FCD-97AF-4EBA-AD73-438D67B2BA72}" type="sibTrans" cxnId="{012BD603-5D6E-4C73-B433-C2E20E2C3BA6}">
      <dgm:prSet/>
      <dgm:spPr/>
      <dgm:t>
        <a:bodyPr/>
        <a:lstStyle/>
        <a:p>
          <a:endParaRPr lang="el-GR"/>
        </a:p>
      </dgm:t>
    </dgm:pt>
    <dgm:pt modelId="{6E837D93-8DC5-4DB6-AAF1-4867FFFF90C5}">
      <dgm:prSet phldrT="[Κείμενο]" custT="1"/>
      <dgm:spPr>
        <a:solidFill>
          <a:schemeClr val="accent3">
            <a:lumMod val="50000"/>
            <a:alpha val="90000"/>
          </a:schemeClr>
        </a:solidFill>
      </dgm:spPr>
      <dgm:t>
        <a:bodyPr/>
        <a:lstStyle/>
        <a:p>
          <a:r>
            <a:rPr lang="en-US" altLang="es-ES" sz="1800" kern="1200">
              <a:solidFill>
                <a:schemeClr val="bg1"/>
              </a:solidFill>
              <a:latin typeface="Arial Rounded MT Bold" pitchFamily="34" charset="0"/>
              <a:ea typeface="+mn-ea"/>
              <a:cs typeface="+mn-cs"/>
            </a:rPr>
            <a:t>Food security</a:t>
          </a:r>
          <a:endParaRPr lang="el-GR" altLang="es-ES" sz="1800" kern="1200">
            <a:solidFill>
              <a:schemeClr val="bg1"/>
            </a:solidFill>
            <a:latin typeface="Arial Rounded MT Bold" pitchFamily="34" charset="0"/>
            <a:ea typeface="+mn-ea"/>
            <a:cs typeface="+mn-cs"/>
          </a:endParaRPr>
        </a:p>
      </dgm:t>
    </dgm:pt>
    <dgm:pt modelId="{C91BEC56-46EC-4CE0-AEA7-B0E0F02F4585}" type="parTrans" cxnId="{E62C2A11-DFEF-443C-8B30-9D4D28D4A659}">
      <dgm:prSet/>
      <dgm:spPr/>
      <dgm:t>
        <a:bodyPr/>
        <a:lstStyle/>
        <a:p>
          <a:endParaRPr lang="el-GR"/>
        </a:p>
      </dgm:t>
    </dgm:pt>
    <dgm:pt modelId="{9B5AADCD-1037-4C51-B322-04D704F4884F}" type="sibTrans" cxnId="{E62C2A11-DFEF-443C-8B30-9D4D28D4A659}">
      <dgm:prSet/>
      <dgm:spPr/>
      <dgm:t>
        <a:bodyPr/>
        <a:lstStyle/>
        <a:p>
          <a:endParaRPr lang="el-GR"/>
        </a:p>
      </dgm:t>
    </dgm:pt>
    <dgm:pt modelId="{BFF45039-C2B1-405E-BEED-179AAEA8AEC0}">
      <dgm:prSet phldrT="[Κείμενο]" custT="1"/>
      <dgm:spPr>
        <a:solidFill>
          <a:schemeClr val="accent4">
            <a:lumMod val="75000"/>
            <a:alpha val="90000"/>
          </a:schemeClr>
        </a:solidFill>
      </dgm:spPr>
      <dgm:t>
        <a:bodyPr/>
        <a:lstStyle/>
        <a:p>
          <a:r>
            <a:rPr lang="en-US" altLang="es-ES" sz="1800" kern="1200">
              <a:latin typeface="Arial Rounded MT Bold" pitchFamily="34" charset="0"/>
              <a:ea typeface="+mn-ea"/>
              <a:cs typeface="+mn-cs"/>
            </a:rPr>
            <a:t>Interpersonal interaction </a:t>
          </a:r>
          <a:endParaRPr lang="el-GR" altLang="es-ES" sz="1800" kern="1200">
            <a:latin typeface="Arial Rounded MT Bold" pitchFamily="34" charset="0"/>
            <a:ea typeface="+mn-ea"/>
            <a:cs typeface="+mn-cs"/>
          </a:endParaRPr>
        </a:p>
      </dgm:t>
    </dgm:pt>
    <dgm:pt modelId="{DE726ED1-CC78-4747-8349-C75BE436CC78}" type="parTrans" cxnId="{57741F94-4264-4D69-BC48-4E8B3079244C}">
      <dgm:prSet/>
      <dgm:spPr/>
      <dgm:t>
        <a:bodyPr/>
        <a:lstStyle/>
        <a:p>
          <a:endParaRPr lang="el-GR"/>
        </a:p>
      </dgm:t>
    </dgm:pt>
    <dgm:pt modelId="{76EB9C5F-2F00-4030-95A5-D616B8E178BB}" type="sibTrans" cxnId="{57741F94-4264-4D69-BC48-4E8B3079244C}">
      <dgm:prSet/>
      <dgm:spPr/>
      <dgm:t>
        <a:bodyPr/>
        <a:lstStyle/>
        <a:p>
          <a:endParaRPr lang="el-GR"/>
        </a:p>
      </dgm:t>
    </dgm:pt>
    <dgm:pt modelId="{96631EBC-7B23-44AD-BB95-23C93724F092}">
      <dgm:prSet phldrT="[Κείμενο]" custT="1"/>
      <dgm:spPr>
        <a:solidFill>
          <a:schemeClr val="accent5">
            <a:lumMod val="50000"/>
            <a:alpha val="90000"/>
          </a:schemeClr>
        </a:solidFill>
      </dgm:spPr>
      <dgm:t>
        <a:bodyPr/>
        <a:lstStyle/>
        <a:p>
          <a:r>
            <a:rPr lang="en-US" altLang="es-ES" sz="1800" kern="1200" dirty="0">
              <a:solidFill>
                <a:schemeClr val="bg1"/>
              </a:solidFill>
              <a:latin typeface="Arial Rounded MT Bold" pitchFamily="34" charset="0"/>
              <a:ea typeface="+mn-ea"/>
              <a:cs typeface="+mn-cs"/>
            </a:rPr>
            <a:t>Migration</a:t>
          </a:r>
          <a:endParaRPr lang="el-GR" altLang="es-ES" sz="1800" kern="1200" dirty="0">
            <a:solidFill>
              <a:schemeClr val="bg1"/>
            </a:solidFill>
            <a:latin typeface="Arial Rounded MT Bold" pitchFamily="34" charset="0"/>
            <a:ea typeface="+mn-ea"/>
            <a:cs typeface="+mn-cs"/>
          </a:endParaRPr>
        </a:p>
      </dgm:t>
    </dgm:pt>
    <dgm:pt modelId="{976F6BEF-174A-4DA7-84C6-72AA0D487195}" type="parTrans" cxnId="{7E21952C-3A8D-4BB4-AD5B-00B49DCBB8DD}">
      <dgm:prSet/>
      <dgm:spPr/>
      <dgm:t>
        <a:bodyPr/>
        <a:lstStyle/>
        <a:p>
          <a:endParaRPr lang="el-GR"/>
        </a:p>
      </dgm:t>
    </dgm:pt>
    <dgm:pt modelId="{1D93F138-4766-4144-9CB0-B9FD47B7A0D2}" type="sibTrans" cxnId="{7E21952C-3A8D-4BB4-AD5B-00B49DCBB8DD}">
      <dgm:prSet/>
      <dgm:spPr/>
      <dgm:t>
        <a:bodyPr/>
        <a:lstStyle/>
        <a:p>
          <a:endParaRPr lang="el-GR"/>
        </a:p>
      </dgm:t>
    </dgm:pt>
    <dgm:pt modelId="{C63C9609-6B7B-45B6-B9E1-8F1B9A472317}">
      <dgm:prSet custT="1"/>
      <dgm:spPr>
        <a:solidFill>
          <a:srgbClr val="FFFF00">
            <a:alpha val="90000"/>
          </a:srgbClr>
        </a:solidFill>
      </dgm:spPr>
      <dgm:t>
        <a:bodyPr/>
        <a:lstStyle/>
        <a:p>
          <a:r>
            <a:rPr lang="en-US" altLang="es-ES" sz="1800" kern="1200">
              <a:latin typeface="Arial Rounded MT Bold" pitchFamily="34" charset="0"/>
              <a:ea typeface="+mn-ea"/>
              <a:cs typeface="+mn-cs"/>
            </a:rPr>
            <a:t>Technological &amp; cultural diffusion</a:t>
          </a:r>
          <a:endParaRPr lang="el-GR" altLang="es-ES" sz="1800" kern="1200">
            <a:latin typeface="Arial Rounded MT Bold" pitchFamily="34" charset="0"/>
            <a:ea typeface="+mn-ea"/>
            <a:cs typeface="+mn-cs"/>
          </a:endParaRPr>
        </a:p>
      </dgm:t>
    </dgm:pt>
    <dgm:pt modelId="{AE07185F-102F-49B3-8C74-C2BD249FAB64}" type="parTrans" cxnId="{E6F7BB72-92C9-41D0-9E3B-7A255FA688E7}">
      <dgm:prSet/>
      <dgm:spPr/>
      <dgm:t>
        <a:bodyPr/>
        <a:lstStyle/>
        <a:p>
          <a:endParaRPr lang="el-GR"/>
        </a:p>
      </dgm:t>
    </dgm:pt>
    <dgm:pt modelId="{5FE08978-ED20-4DAE-86B8-1B3D5657FBA0}" type="sibTrans" cxnId="{E6F7BB72-92C9-41D0-9E3B-7A255FA688E7}">
      <dgm:prSet/>
      <dgm:spPr/>
      <dgm:t>
        <a:bodyPr/>
        <a:lstStyle/>
        <a:p>
          <a:endParaRPr lang="el-GR"/>
        </a:p>
      </dgm:t>
    </dgm:pt>
    <dgm:pt modelId="{1B64E012-6D55-4BCD-9B81-C84CEDFED711}" type="pres">
      <dgm:prSet presAssocID="{EC8FFDDC-DFF4-40DE-8134-F635BE29532F}" presName="compositeShape" presStyleCnt="0">
        <dgm:presLayoutVars>
          <dgm:dir/>
          <dgm:resizeHandles/>
        </dgm:presLayoutVars>
      </dgm:prSet>
      <dgm:spPr/>
    </dgm:pt>
    <dgm:pt modelId="{7D83C9C9-CC01-4994-BFE3-E639B93D5FD9}" type="pres">
      <dgm:prSet presAssocID="{EC8FFDDC-DFF4-40DE-8134-F635BE29532F}" presName="pyramid" presStyleLbl="node1" presStyleIdx="0" presStyleCnt="1" custAng="10800000" custScaleX="80129" custLinFactNeighborX="-27295" custLinFactNeighborY="496"/>
      <dgm:spPr>
        <a:solidFill>
          <a:schemeClr val="accent1">
            <a:lumMod val="75000"/>
          </a:schemeClr>
        </a:solidFill>
      </dgm:spPr>
    </dgm:pt>
    <dgm:pt modelId="{BB229333-5C8D-4C06-8331-0998D4CC99DD}" type="pres">
      <dgm:prSet presAssocID="{EC8FFDDC-DFF4-40DE-8134-F635BE29532F}" presName="theList" presStyleCnt="0"/>
      <dgm:spPr/>
    </dgm:pt>
    <dgm:pt modelId="{3370260B-EC20-4FA6-B8A7-D91AE2B200D8}" type="pres">
      <dgm:prSet presAssocID="{5FABF2E1-5362-4A82-A9D7-95EEE6114336}" presName="aNode" presStyleLbl="fgAcc1" presStyleIdx="0" presStyleCnt="7" custScaleX="160638" custScaleY="104660" custLinFactY="-78226" custLinFactNeighborX="-22141" custLinFactNeighborY="-100000">
        <dgm:presLayoutVars>
          <dgm:bulletEnabled val="1"/>
        </dgm:presLayoutVars>
      </dgm:prSet>
      <dgm:spPr/>
    </dgm:pt>
    <dgm:pt modelId="{D5BDF49C-E85A-4A7F-8DFC-3C308DC686CB}" type="pres">
      <dgm:prSet presAssocID="{5FABF2E1-5362-4A82-A9D7-95EEE6114336}" presName="aSpace" presStyleCnt="0"/>
      <dgm:spPr/>
    </dgm:pt>
    <dgm:pt modelId="{27A52AA6-F7A8-4E71-B2B2-721694608943}" type="pres">
      <dgm:prSet presAssocID="{0F8693C3-939D-48B5-A1D3-25CC2E509C07}" presName="aNode" presStyleLbl="fgAcc1" presStyleIdx="1" presStyleCnt="7" custScaleX="112689" custLinFactY="-64271" custLinFactNeighborX="-45427" custLinFactNeighborY="-100000">
        <dgm:presLayoutVars>
          <dgm:bulletEnabled val="1"/>
        </dgm:presLayoutVars>
      </dgm:prSet>
      <dgm:spPr/>
    </dgm:pt>
    <dgm:pt modelId="{2CED2DCF-AC21-4244-B050-4768B9D75A2A}" type="pres">
      <dgm:prSet presAssocID="{0F8693C3-939D-48B5-A1D3-25CC2E509C07}" presName="aSpace" presStyleCnt="0"/>
      <dgm:spPr/>
    </dgm:pt>
    <dgm:pt modelId="{3176CCB0-9A84-4B4E-A018-A65160EF4D46}" type="pres">
      <dgm:prSet presAssocID="{6E837D93-8DC5-4DB6-AAF1-4867FFFF90C5}" presName="aNode" presStyleLbl="fgAcc1" presStyleIdx="2" presStyleCnt="7" custScaleX="99629" custLinFactY="-50640" custLinFactNeighborX="-51151" custLinFactNeighborY="-100000">
        <dgm:presLayoutVars>
          <dgm:bulletEnabled val="1"/>
        </dgm:presLayoutVars>
      </dgm:prSet>
      <dgm:spPr/>
    </dgm:pt>
    <dgm:pt modelId="{711C508D-E73A-4FC6-AAF4-2CCBB31CB4FC}" type="pres">
      <dgm:prSet presAssocID="{6E837D93-8DC5-4DB6-AAF1-4867FFFF90C5}" presName="aSpace" presStyleCnt="0"/>
      <dgm:spPr/>
    </dgm:pt>
    <dgm:pt modelId="{83C7E22E-0506-4AD8-A78B-3008FD6C61FA}" type="pres">
      <dgm:prSet presAssocID="{BFF45039-C2B1-405E-BEED-179AAEA8AEC0}" presName="aNode" presStyleLbl="fgAcc1" presStyleIdx="3" presStyleCnt="7" custScaleX="108025" custLinFactY="-33299" custLinFactNeighborX="-46568" custLinFactNeighborY="-100000">
        <dgm:presLayoutVars>
          <dgm:bulletEnabled val="1"/>
        </dgm:presLayoutVars>
      </dgm:prSet>
      <dgm:spPr/>
    </dgm:pt>
    <dgm:pt modelId="{CC589847-C2DE-4EC6-AE56-6CB77AC73A3B}" type="pres">
      <dgm:prSet presAssocID="{BFF45039-C2B1-405E-BEED-179AAEA8AEC0}" presName="aSpace" presStyleCnt="0"/>
      <dgm:spPr/>
    </dgm:pt>
    <dgm:pt modelId="{254929A8-BBE2-4D3A-B783-E50046D32D30}" type="pres">
      <dgm:prSet presAssocID="{96631EBC-7B23-44AD-BB95-23C93724F092}" presName="aNode" presStyleLbl="fgAcc1" presStyleIdx="4" presStyleCnt="7" custScaleX="96562" custLinFactY="-7552" custLinFactNeighborX="-51907" custLinFactNeighborY="-100000">
        <dgm:presLayoutVars>
          <dgm:bulletEnabled val="1"/>
        </dgm:presLayoutVars>
      </dgm:prSet>
      <dgm:spPr/>
    </dgm:pt>
    <dgm:pt modelId="{D698AEF6-E435-4BDF-9A27-A1A7665D4846}" type="pres">
      <dgm:prSet presAssocID="{96631EBC-7B23-44AD-BB95-23C93724F092}" presName="aSpace" presStyleCnt="0"/>
      <dgm:spPr/>
    </dgm:pt>
    <dgm:pt modelId="{17A003BF-2871-43D1-BBEC-EFAA473A313A}" type="pres">
      <dgm:prSet presAssocID="{C63C9609-6B7B-45B6-B9E1-8F1B9A472317}" presName="aNode" presStyleLbl="fgAcc1" presStyleIdx="5" presStyleCnt="7" custScaleX="133982" custLinFactNeighborX="-32448" custLinFactNeighborY="50046">
        <dgm:presLayoutVars>
          <dgm:bulletEnabled val="1"/>
        </dgm:presLayoutVars>
      </dgm:prSet>
      <dgm:spPr/>
    </dgm:pt>
    <dgm:pt modelId="{52EEEB21-FF86-415E-9DFB-9AB5C1458FC1}" type="pres">
      <dgm:prSet presAssocID="{C63C9609-6B7B-45B6-B9E1-8F1B9A472317}" presName="aSpace" presStyleCnt="0"/>
      <dgm:spPr/>
    </dgm:pt>
    <dgm:pt modelId="{90AC5D02-C2CF-4A79-90D9-A353CD276F74}" type="pres">
      <dgm:prSet presAssocID="{C525BC2D-1AC1-464F-B3CE-B27B77DC60E9}" presName="aNode" presStyleLbl="fgAcc1" presStyleIdx="6" presStyleCnt="7" custScaleX="143174" custScaleY="150848" custLinFactY="48674" custLinFactNeighborX="-27859" custLinFactNeighborY="100000">
        <dgm:presLayoutVars>
          <dgm:bulletEnabled val="1"/>
        </dgm:presLayoutVars>
      </dgm:prSet>
      <dgm:spPr/>
    </dgm:pt>
    <dgm:pt modelId="{82CF706E-6017-4B14-B45A-3F26B38408D7}" type="pres">
      <dgm:prSet presAssocID="{C525BC2D-1AC1-464F-B3CE-B27B77DC60E9}" presName="aSpace" presStyleCnt="0"/>
      <dgm:spPr/>
    </dgm:pt>
  </dgm:ptLst>
  <dgm:cxnLst>
    <dgm:cxn modelId="{012BD603-5D6E-4C73-B433-C2E20E2C3BA6}" srcId="{EC8FFDDC-DFF4-40DE-8134-F635BE29532F}" destId="{C525BC2D-1AC1-464F-B3CE-B27B77DC60E9}" srcOrd="6" destOrd="0" parTransId="{0EF61572-FEE1-4486-9DA9-2DB2C9A35374}" sibTransId="{A0439FCD-97AF-4EBA-AD73-438D67B2BA72}"/>
    <dgm:cxn modelId="{4B18EC05-CF9F-44E5-8B05-AE8FA18B71A9}" type="presOf" srcId="{6E837D93-8DC5-4DB6-AAF1-4867FFFF90C5}" destId="{3176CCB0-9A84-4B4E-A018-A65160EF4D46}" srcOrd="0" destOrd="0" presId="urn:microsoft.com/office/officeart/2005/8/layout/pyramid2"/>
    <dgm:cxn modelId="{E62C2A11-DFEF-443C-8B30-9D4D28D4A659}" srcId="{EC8FFDDC-DFF4-40DE-8134-F635BE29532F}" destId="{6E837D93-8DC5-4DB6-AAF1-4867FFFF90C5}" srcOrd="2" destOrd="0" parTransId="{C91BEC56-46EC-4CE0-AEA7-B0E0F02F4585}" sibTransId="{9B5AADCD-1037-4C51-B322-04D704F4884F}"/>
    <dgm:cxn modelId="{15365628-DBD0-4714-9A3F-877A79F2DD48}" srcId="{EC8FFDDC-DFF4-40DE-8134-F635BE29532F}" destId="{0F8693C3-939D-48B5-A1D3-25CC2E509C07}" srcOrd="1" destOrd="0" parTransId="{78509137-DC96-4337-B6E6-B0197214D413}" sibTransId="{B17ADE7A-38F0-445E-867C-CC0E3BBBEA69}"/>
    <dgm:cxn modelId="{0E5D5F29-2247-4894-88F2-C4E46BBE850C}" srcId="{EC8FFDDC-DFF4-40DE-8134-F635BE29532F}" destId="{5FABF2E1-5362-4A82-A9D7-95EEE6114336}" srcOrd="0" destOrd="0" parTransId="{9E5C4A37-477A-40DB-AED7-2922593C6758}" sibTransId="{74CE5ACC-F9F5-444C-9E4F-CDE229062E3E}"/>
    <dgm:cxn modelId="{7E21952C-3A8D-4BB4-AD5B-00B49DCBB8DD}" srcId="{EC8FFDDC-DFF4-40DE-8134-F635BE29532F}" destId="{96631EBC-7B23-44AD-BB95-23C93724F092}" srcOrd="4" destOrd="0" parTransId="{976F6BEF-174A-4DA7-84C6-72AA0D487195}" sibTransId="{1D93F138-4766-4144-9CB0-B9FD47B7A0D2}"/>
    <dgm:cxn modelId="{8BA74B32-DD82-40C2-B674-FD19BD548AC0}" type="presOf" srcId="{5FABF2E1-5362-4A82-A9D7-95EEE6114336}" destId="{3370260B-EC20-4FA6-B8A7-D91AE2B200D8}" srcOrd="0" destOrd="0" presId="urn:microsoft.com/office/officeart/2005/8/layout/pyramid2"/>
    <dgm:cxn modelId="{C8A8453D-FECE-4700-B536-2FBBCC71421A}" type="presOf" srcId="{BFF45039-C2B1-405E-BEED-179AAEA8AEC0}" destId="{83C7E22E-0506-4AD8-A78B-3008FD6C61FA}" srcOrd="0" destOrd="0" presId="urn:microsoft.com/office/officeart/2005/8/layout/pyramid2"/>
    <dgm:cxn modelId="{854DF26B-7BD1-4C4E-AFBD-590ED46E1812}" type="presOf" srcId="{96631EBC-7B23-44AD-BB95-23C93724F092}" destId="{254929A8-BBE2-4D3A-B783-E50046D32D30}" srcOrd="0" destOrd="0" presId="urn:microsoft.com/office/officeart/2005/8/layout/pyramid2"/>
    <dgm:cxn modelId="{E6F7BB72-92C9-41D0-9E3B-7A255FA688E7}" srcId="{EC8FFDDC-DFF4-40DE-8134-F635BE29532F}" destId="{C63C9609-6B7B-45B6-B9E1-8F1B9A472317}" srcOrd="5" destOrd="0" parTransId="{AE07185F-102F-49B3-8C74-C2BD249FAB64}" sibTransId="{5FE08978-ED20-4DAE-86B8-1B3D5657FBA0}"/>
    <dgm:cxn modelId="{33588582-CE11-4669-9C32-6DDFCA7548EE}" type="presOf" srcId="{C63C9609-6B7B-45B6-B9E1-8F1B9A472317}" destId="{17A003BF-2871-43D1-BBEC-EFAA473A313A}" srcOrd="0" destOrd="0" presId="urn:microsoft.com/office/officeart/2005/8/layout/pyramid2"/>
    <dgm:cxn modelId="{57741F94-4264-4D69-BC48-4E8B3079244C}" srcId="{EC8FFDDC-DFF4-40DE-8134-F635BE29532F}" destId="{BFF45039-C2B1-405E-BEED-179AAEA8AEC0}" srcOrd="3" destOrd="0" parTransId="{DE726ED1-CC78-4747-8349-C75BE436CC78}" sibTransId="{76EB9C5F-2F00-4030-95A5-D616B8E178BB}"/>
    <dgm:cxn modelId="{CF039A95-0EE2-4493-A657-E46FD20BB109}" type="presOf" srcId="{C525BC2D-1AC1-464F-B3CE-B27B77DC60E9}" destId="{90AC5D02-C2CF-4A79-90D9-A353CD276F74}" srcOrd="0" destOrd="0" presId="urn:microsoft.com/office/officeart/2005/8/layout/pyramid2"/>
    <dgm:cxn modelId="{FCFE979B-2D35-4986-98EC-92E4E2726935}" type="presOf" srcId="{0F8693C3-939D-48B5-A1D3-25CC2E509C07}" destId="{27A52AA6-F7A8-4E71-B2B2-721694608943}" srcOrd="0" destOrd="0" presId="urn:microsoft.com/office/officeart/2005/8/layout/pyramid2"/>
    <dgm:cxn modelId="{FDA058B8-052F-40E0-8441-8A2C1D58F63F}" type="presOf" srcId="{EC8FFDDC-DFF4-40DE-8134-F635BE29532F}" destId="{1B64E012-6D55-4BCD-9B81-C84CEDFED711}" srcOrd="0" destOrd="0" presId="urn:microsoft.com/office/officeart/2005/8/layout/pyramid2"/>
    <dgm:cxn modelId="{B962FA4F-A859-4EF4-897C-EF434088BC6B}" type="presParOf" srcId="{1B64E012-6D55-4BCD-9B81-C84CEDFED711}" destId="{7D83C9C9-CC01-4994-BFE3-E639B93D5FD9}" srcOrd="0" destOrd="0" presId="urn:microsoft.com/office/officeart/2005/8/layout/pyramid2"/>
    <dgm:cxn modelId="{4A67B27B-AD21-4A1F-A3ED-3C27F12CE581}" type="presParOf" srcId="{1B64E012-6D55-4BCD-9B81-C84CEDFED711}" destId="{BB229333-5C8D-4C06-8331-0998D4CC99DD}" srcOrd="1" destOrd="0" presId="urn:microsoft.com/office/officeart/2005/8/layout/pyramid2"/>
    <dgm:cxn modelId="{9BF2608B-D688-4ADD-9CAB-05E275FBD268}" type="presParOf" srcId="{BB229333-5C8D-4C06-8331-0998D4CC99DD}" destId="{3370260B-EC20-4FA6-B8A7-D91AE2B200D8}" srcOrd="0" destOrd="0" presId="urn:microsoft.com/office/officeart/2005/8/layout/pyramid2"/>
    <dgm:cxn modelId="{2E84A742-8B8E-46F1-8F72-D77FA7070353}" type="presParOf" srcId="{BB229333-5C8D-4C06-8331-0998D4CC99DD}" destId="{D5BDF49C-E85A-4A7F-8DFC-3C308DC686CB}" srcOrd="1" destOrd="0" presId="urn:microsoft.com/office/officeart/2005/8/layout/pyramid2"/>
    <dgm:cxn modelId="{3D560F2D-8415-485A-8585-ED7C22A62230}" type="presParOf" srcId="{BB229333-5C8D-4C06-8331-0998D4CC99DD}" destId="{27A52AA6-F7A8-4E71-B2B2-721694608943}" srcOrd="2" destOrd="0" presId="urn:microsoft.com/office/officeart/2005/8/layout/pyramid2"/>
    <dgm:cxn modelId="{F8E79436-8062-408A-84B7-15D1F06545F5}" type="presParOf" srcId="{BB229333-5C8D-4C06-8331-0998D4CC99DD}" destId="{2CED2DCF-AC21-4244-B050-4768B9D75A2A}" srcOrd="3" destOrd="0" presId="urn:microsoft.com/office/officeart/2005/8/layout/pyramid2"/>
    <dgm:cxn modelId="{03B1481F-E19F-4DAF-832E-EC3ABACEBEFB}" type="presParOf" srcId="{BB229333-5C8D-4C06-8331-0998D4CC99DD}" destId="{3176CCB0-9A84-4B4E-A018-A65160EF4D46}" srcOrd="4" destOrd="0" presId="urn:microsoft.com/office/officeart/2005/8/layout/pyramid2"/>
    <dgm:cxn modelId="{4337F378-10B0-43C6-B974-6537AEA8CBE7}" type="presParOf" srcId="{BB229333-5C8D-4C06-8331-0998D4CC99DD}" destId="{711C508D-E73A-4FC6-AAF4-2CCBB31CB4FC}" srcOrd="5" destOrd="0" presId="urn:microsoft.com/office/officeart/2005/8/layout/pyramid2"/>
    <dgm:cxn modelId="{D509C808-8871-4477-AF84-40CA4C41C307}" type="presParOf" srcId="{BB229333-5C8D-4C06-8331-0998D4CC99DD}" destId="{83C7E22E-0506-4AD8-A78B-3008FD6C61FA}" srcOrd="6" destOrd="0" presId="urn:microsoft.com/office/officeart/2005/8/layout/pyramid2"/>
    <dgm:cxn modelId="{26700A37-73FD-4BD6-8CF7-F133E0B91E1A}" type="presParOf" srcId="{BB229333-5C8D-4C06-8331-0998D4CC99DD}" destId="{CC589847-C2DE-4EC6-AE56-6CB77AC73A3B}" srcOrd="7" destOrd="0" presId="urn:microsoft.com/office/officeart/2005/8/layout/pyramid2"/>
    <dgm:cxn modelId="{1C07EED5-68CD-4CB3-BA8D-AA9EFC7AD046}" type="presParOf" srcId="{BB229333-5C8D-4C06-8331-0998D4CC99DD}" destId="{254929A8-BBE2-4D3A-B783-E50046D32D30}" srcOrd="8" destOrd="0" presId="urn:microsoft.com/office/officeart/2005/8/layout/pyramid2"/>
    <dgm:cxn modelId="{9AF1BDD9-B5C1-4105-BE5A-DCD71FF9800D}" type="presParOf" srcId="{BB229333-5C8D-4C06-8331-0998D4CC99DD}" destId="{D698AEF6-E435-4BDF-9A27-A1A7665D4846}" srcOrd="9" destOrd="0" presId="urn:microsoft.com/office/officeart/2005/8/layout/pyramid2"/>
    <dgm:cxn modelId="{B27F1389-7F8A-4954-96D8-BA8F6A51184E}" type="presParOf" srcId="{BB229333-5C8D-4C06-8331-0998D4CC99DD}" destId="{17A003BF-2871-43D1-BBEC-EFAA473A313A}" srcOrd="10" destOrd="0" presId="urn:microsoft.com/office/officeart/2005/8/layout/pyramid2"/>
    <dgm:cxn modelId="{295A4652-3783-4F0B-892B-FA76BFBBAB7C}" type="presParOf" srcId="{BB229333-5C8D-4C06-8331-0998D4CC99DD}" destId="{52EEEB21-FF86-415E-9DFB-9AB5C1458FC1}" srcOrd="11" destOrd="0" presId="urn:microsoft.com/office/officeart/2005/8/layout/pyramid2"/>
    <dgm:cxn modelId="{BB27CF0F-F1E5-4C60-897A-B4F2995B4BD8}" type="presParOf" srcId="{BB229333-5C8D-4C06-8331-0998D4CC99DD}" destId="{90AC5D02-C2CF-4A79-90D9-A353CD276F74}" srcOrd="12" destOrd="0" presId="urn:microsoft.com/office/officeart/2005/8/layout/pyramid2"/>
    <dgm:cxn modelId="{4336EE75-7F3B-4048-BCA8-3F6E743F22A8}" type="presParOf" srcId="{BB229333-5C8D-4C06-8331-0998D4CC99DD}" destId="{82CF706E-6017-4B14-B45A-3F26B38408D7}" srcOrd="13" destOrd="0" presId="urn:microsoft.com/office/officeart/2005/8/layout/pyramid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9EB43-4621-411A-9E25-F95CB978BE4D}">
      <dsp:nvSpPr>
        <dsp:cNvPr id="0" name=""/>
        <dsp:cNvSpPr/>
      </dsp:nvSpPr>
      <dsp:spPr>
        <a:xfrm>
          <a:off x="904585" y="91736"/>
          <a:ext cx="3155727" cy="1095942"/>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AEFF7E-DD86-4D67-8F92-D3B27DB35882}">
      <dsp:nvSpPr>
        <dsp:cNvPr id="0" name=""/>
        <dsp:cNvSpPr/>
      </dsp:nvSpPr>
      <dsp:spPr>
        <a:xfrm>
          <a:off x="2181554" y="2564830"/>
          <a:ext cx="611575" cy="481764"/>
        </a:xfrm>
        <a:prstGeom prst="downArrow">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DCD07D91-E35B-477B-B890-D2F1A09814D7}">
      <dsp:nvSpPr>
        <dsp:cNvPr id="0" name=""/>
        <dsp:cNvSpPr/>
      </dsp:nvSpPr>
      <dsp:spPr>
        <a:xfrm>
          <a:off x="55450" y="3088453"/>
          <a:ext cx="4863782" cy="733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ts val="600"/>
            </a:spcAft>
            <a:buNone/>
          </a:pPr>
          <a:r>
            <a:rPr lang="it-IT" altLang="es-ES" sz="1800" kern="1200">
              <a:latin typeface="Arial Rounded MT Bold" pitchFamily="34" charset="0"/>
              <a:ea typeface="+mn-ea"/>
              <a:cs typeface="+mn-cs"/>
            </a:rPr>
            <a:t>1. reduced information frictions</a:t>
          </a:r>
        </a:p>
        <a:p>
          <a:pPr marL="0" lvl="0" indent="0" algn="ctr" defTabSz="800100">
            <a:lnSpc>
              <a:spcPct val="90000"/>
            </a:lnSpc>
            <a:spcBef>
              <a:spcPct val="0"/>
            </a:spcBef>
            <a:spcAft>
              <a:spcPts val="600"/>
            </a:spcAft>
            <a:buNone/>
          </a:pPr>
          <a:r>
            <a:rPr lang="it-IT" altLang="es-ES" sz="1800" kern="1200">
              <a:latin typeface="Arial Rounded MT Bold" pitchFamily="34" charset="0"/>
              <a:ea typeface="+mn-ea"/>
              <a:cs typeface="+mn-cs"/>
            </a:rPr>
            <a:t>2. increased cultural integration</a:t>
          </a:r>
          <a:endParaRPr lang="el-GR" altLang="es-ES" sz="1800" kern="1200">
            <a:latin typeface="Arial Rounded MT Bold" pitchFamily="34" charset="0"/>
            <a:ea typeface="+mn-ea"/>
            <a:cs typeface="+mn-cs"/>
          </a:endParaRPr>
        </a:p>
      </dsp:txBody>
      <dsp:txXfrm>
        <a:off x="55450" y="3088453"/>
        <a:ext cx="4863782" cy="733890"/>
      </dsp:txXfrm>
    </dsp:sp>
    <dsp:sp modelId="{D0C970C6-5FEC-4474-B6F7-BBF226EF16BA}">
      <dsp:nvSpPr>
        <dsp:cNvPr id="0" name=""/>
        <dsp:cNvSpPr/>
      </dsp:nvSpPr>
      <dsp:spPr>
        <a:xfrm>
          <a:off x="1454449" y="295213"/>
          <a:ext cx="2130434" cy="858684"/>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altLang="es-ES" sz="1800" kern="1200">
              <a:latin typeface="Arial Rounded MT Bold" pitchFamily="34" charset="0"/>
              <a:ea typeface="+mn-ea"/>
              <a:cs typeface="+mn-cs"/>
            </a:rPr>
            <a:t>connectivity</a:t>
          </a:r>
          <a:endParaRPr lang="el-GR" altLang="es-ES" sz="1800" kern="1200">
            <a:latin typeface="Arial Rounded MT Bold" pitchFamily="34" charset="0"/>
            <a:ea typeface="+mn-ea"/>
            <a:cs typeface="+mn-cs"/>
          </a:endParaRPr>
        </a:p>
      </dsp:txBody>
      <dsp:txXfrm>
        <a:off x="1766444" y="420964"/>
        <a:ext cx="1506444" cy="607182"/>
      </dsp:txXfrm>
    </dsp:sp>
    <dsp:sp modelId="{8DE30177-93B4-48F5-A97A-826A4E1899DD}">
      <dsp:nvSpPr>
        <dsp:cNvPr id="0" name=""/>
        <dsp:cNvSpPr/>
      </dsp:nvSpPr>
      <dsp:spPr>
        <a:xfrm>
          <a:off x="1282223" y="1263511"/>
          <a:ext cx="2434562" cy="836502"/>
        </a:xfrm>
        <a:prstGeom prst="ellipse">
          <a:avLst/>
        </a:prstGeom>
        <a:gradFill rotWithShape="0">
          <a:gsLst>
            <a:gs pos="0">
              <a:schemeClr val="accent2">
                <a:hueOff val="10856215"/>
                <a:satOff val="30801"/>
                <a:lumOff val="5882"/>
                <a:alphaOff val="0"/>
                <a:satMod val="103000"/>
                <a:lumMod val="102000"/>
                <a:tint val="94000"/>
              </a:schemeClr>
            </a:gs>
            <a:gs pos="50000">
              <a:schemeClr val="accent2">
                <a:hueOff val="10856215"/>
                <a:satOff val="30801"/>
                <a:lumOff val="5882"/>
                <a:alphaOff val="0"/>
                <a:satMod val="110000"/>
                <a:lumMod val="100000"/>
                <a:shade val="100000"/>
              </a:schemeClr>
            </a:gs>
            <a:gs pos="100000">
              <a:schemeClr val="accent2">
                <a:hueOff val="10856215"/>
                <a:satOff val="30801"/>
                <a:lumOff val="588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altLang="es-ES" sz="1900" kern="1200">
              <a:latin typeface="Arial Rounded MT Bold" pitchFamily="34" charset="0"/>
            </a:rPr>
            <a:t>economic activity</a:t>
          </a:r>
          <a:endParaRPr lang="el-GR" sz="1900" kern="1200"/>
        </a:p>
      </dsp:txBody>
      <dsp:txXfrm>
        <a:off x="1638756" y="1386014"/>
        <a:ext cx="1721496" cy="591496"/>
      </dsp:txXfrm>
    </dsp:sp>
    <dsp:sp modelId="{FAC36856-878F-435B-AAE2-A7A3F4E5FC19}">
      <dsp:nvSpPr>
        <dsp:cNvPr id="0" name=""/>
        <dsp:cNvSpPr/>
      </dsp:nvSpPr>
      <dsp:spPr>
        <a:xfrm>
          <a:off x="172214" y="180707"/>
          <a:ext cx="4630253" cy="2292821"/>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3C9C9-CC01-4994-BFE3-E639B93D5FD9}">
      <dsp:nvSpPr>
        <dsp:cNvPr id="0" name=""/>
        <dsp:cNvSpPr/>
      </dsp:nvSpPr>
      <dsp:spPr>
        <a:xfrm rot="10800000">
          <a:off x="190528" y="0"/>
          <a:ext cx="3600949" cy="4493941"/>
        </a:xfrm>
        <a:prstGeom prst="triangle">
          <a:avLst/>
        </a:prstGeom>
        <a:solidFill>
          <a:schemeClr val="accent1">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70260B-EC20-4FA6-B8A7-D91AE2B200D8}">
      <dsp:nvSpPr>
        <dsp:cNvPr id="0" name=""/>
        <dsp:cNvSpPr/>
      </dsp:nvSpPr>
      <dsp:spPr>
        <a:xfrm>
          <a:off x="1685235" y="64182"/>
          <a:ext cx="4692335" cy="445992"/>
        </a:xfrm>
        <a:prstGeom prst="roundRect">
          <a:avLst/>
        </a:prstGeom>
        <a:solidFill>
          <a:srgbClr val="7030A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a:solidFill>
                <a:schemeClr val="bg1"/>
              </a:solidFill>
              <a:latin typeface="Arial Rounded MT Bold" pitchFamily="34" charset="0"/>
              <a:ea typeface="+mn-ea"/>
              <a:cs typeface="+mn-cs"/>
            </a:rPr>
            <a:t>Specialization of manufactured products </a:t>
          </a:r>
          <a:endParaRPr lang="el-GR" altLang="es-ES" sz="1800" kern="1200" dirty="0">
            <a:solidFill>
              <a:schemeClr val="bg1"/>
            </a:solidFill>
            <a:latin typeface="Arial Rounded MT Bold" pitchFamily="34" charset="0"/>
            <a:ea typeface="+mn-ea"/>
            <a:cs typeface="+mn-cs"/>
          </a:endParaRPr>
        </a:p>
      </dsp:txBody>
      <dsp:txXfrm>
        <a:off x="1707007" y="85954"/>
        <a:ext cx="4648791" cy="402448"/>
      </dsp:txXfrm>
    </dsp:sp>
    <dsp:sp modelId="{27A52AA6-F7A8-4E71-B2B2-721694608943}">
      <dsp:nvSpPr>
        <dsp:cNvPr id="0" name=""/>
        <dsp:cNvSpPr/>
      </dsp:nvSpPr>
      <dsp:spPr>
        <a:xfrm>
          <a:off x="1705346" y="622908"/>
          <a:ext cx="3291715" cy="426134"/>
        </a:xfrm>
        <a:prstGeom prst="roundRect">
          <a:avLst/>
        </a:prstGeom>
        <a:solidFill>
          <a:schemeClr val="accent6">
            <a:lumMod val="60000"/>
            <a:lumOff val="4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a:latin typeface="Arial Rounded MT Bold" pitchFamily="34" charset="0"/>
              <a:ea typeface="+mn-ea"/>
              <a:cs typeface="+mn-cs"/>
            </a:rPr>
            <a:t>Exchange of various goods</a:t>
          </a:r>
          <a:endParaRPr lang="el-GR" altLang="es-ES" sz="1800" kern="1200">
            <a:latin typeface="Arial Rounded MT Bold" pitchFamily="34" charset="0"/>
            <a:ea typeface="+mn-ea"/>
            <a:cs typeface="+mn-cs"/>
          </a:endParaRPr>
        </a:p>
      </dsp:txBody>
      <dsp:txXfrm>
        <a:off x="1726148" y="643710"/>
        <a:ext cx="3250111" cy="384530"/>
      </dsp:txXfrm>
    </dsp:sp>
    <dsp:sp modelId="{3176CCB0-9A84-4B4E-A018-A65160EF4D46}">
      <dsp:nvSpPr>
        <dsp:cNvPr id="0" name=""/>
        <dsp:cNvSpPr/>
      </dsp:nvSpPr>
      <dsp:spPr>
        <a:xfrm>
          <a:off x="1728890" y="1160395"/>
          <a:ext cx="2910224" cy="426134"/>
        </a:xfrm>
        <a:prstGeom prst="roundRect">
          <a:avLst/>
        </a:prstGeom>
        <a:solidFill>
          <a:schemeClr val="accent3">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a:solidFill>
                <a:schemeClr val="bg1"/>
              </a:solidFill>
              <a:latin typeface="Arial Rounded MT Bold" pitchFamily="34" charset="0"/>
              <a:ea typeface="+mn-ea"/>
              <a:cs typeface="+mn-cs"/>
            </a:rPr>
            <a:t>Food security</a:t>
          </a:r>
          <a:endParaRPr lang="el-GR" altLang="es-ES" sz="1800" kern="1200">
            <a:solidFill>
              <a:schemeClr val="bg1"/>
            </a:solidFill>
            <a:latin typeface="Arial Rounded MT Bold" pitchFamily="34" charset="0"/>
            <a:ea typeface="+mn-ea"/>
            <a:cs typeface="+mn-cs"/>
          </a:endParaRPr>
        </a:p>
      </dsp:txBody>
      <dsp:txXfrm>
        <a:off x="1749692" y="1181197"/>
        <a:ext cx="2868620" cy="384530"/>
      </dsp:txXfrm>
    </dsp:sp>
    <dsp:sp modelId="{83C7E22E-0506-4AD8-A78B-3008FD6C61FA}">
      <dsp:nvSpPr>
        <dsp:cNvPr id="0" name=""/>
        <dsp:cNvSpPr/>
      </dsp:nvSpPr>
      <dsp:spPr>
        <a:xfrm>
          <a:off x="1740136" y="1713693"/>
          <a:ext cx="3155476" cy="426134"/>
        </a:xfrm>
        <a:prstGeom prst="roundRect">
          <a:avLst/>
        </a:prstGeom>
        <a:solidFill>
          <a:schemeClr val="accent4">
            <a:lumMod val="75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a:latin typeface="Arial Rounded MT Bold" pitchFamily="34" charset="0"/>
              <a:ea typeface="+mn-ea"/>
              <a:cs typeface="+mn-cs"/>
            </a:rPr>
            <a:t>Interpersonal interaction </a:t>
          </a:r>
          <a:endParaRPr lang="el-GR" altLang="es-ES" sz="1800" kern="1200">
            <a:latin typeface="Arial Rounded MT Bold" pitchFamily="34" charset="0"/>
            <a:ea typeface="+mn-ea"/>
            <a:cs typeface="+mn-cs"/>
          </a:endParaRPr>
        </a:p>
      </dsp:txBody>
      <dsp:txXfrm>
        <a:off x="1760938" y="1734495"/>
        <a:ext cx="3113872" cy="384530"/>
      </dsp:txXfrm>
    </dsp:sp>
    <dsp:sp modelId="{254929A8-BBE2-4D3A-B783-E50046D32D30}">
      <dsp:nvSpPr>
        <dsp:cNvPr id="0" name=""/>
        <dsp:cNvSpPr/>
      </dsp:nvSpPr>
      <dsp:spPr>
        <a:xfrm>
          <a:off x="1751601" y="2302811"/>
          <a:ext cx="2820635" cy="426134"/>
        </a:xfrm>
        <a:prstGeom prst="roundRect">
          <a:avLst/>
        </a:prstGeom>
        <a:solidFill>
          <a:schemeClr val="accent5">
            <a:lumMod val="50000"/>
            <a:alpha val="9000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a:solidFill>
                <a:schemeClr val="bg1"/>
              </a:solidFill>
              <a:latin typeface="Arial Rounded MT Bold" pitchFamily="34" charset="0"/>
              <a:ea typeface="+mn-ea"/>
              <a:cs typeface="+mn-cs"/>
            </a:rPr>
            <a:t>Migration</a:t>
          </a:r>
          <a:endParaRPr lang="el-GR" altLang="es-ES" sz="1800" kern="1200" dirty="0">
            <a:solidFill>
              <a:schemeClr val="bg1"/>
            </a:solidFill>
            <a:latin typeface="Arial Rounded MT Bold" pitchFamily="34" charset="0"/>
            <a:ea typeface="+mn-ea"/>
            <a:cs typeface="+mn-cs"/>
          </a:endParaRPr>
        </a:p>
      </dsp:txBody>
      <dsp:txXfrm>
        <a:off x="1772403" y="2323613"/>
        <a:ext cx="2779031" cy="384530"/>
      </dsp:txXfrm>
    </dsp:sp>
    <dsp:sp modelId="{17A003BF-2871-43D1-BBEC-EFAA473A313A}">
      <dsp:nvSpPr>
        <dsp:cNvPr id="0" name=""/>
        <dsp:cNvSpPr/>
      </dsp:nvSpPr>
      <dsp:spPr>
        <a:xfrm>
          <a:off x="1773480" y="2894318"/>
          <a:ext cx="3913696" cy="426134"/>
        </a:xfrm>
        <a:prstGeom prst="roundRect">
          <a:avLst/>
        </a:prstGeom>
        <a:solidFill>
          <a:srgbClr val="FFFF00">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a:latin typeface="Arial Rounded MT Bold" pitchFamily="34" charset="0"/>
              <a:ea typeface="+mn-ea"/>
              <a:cs typeface="+mn-cs"/>
            </a:rPr>
            <a:t>Technological &amp; cultural diffusion</a:t>
          </a:r>
          <a:endParaRPr lang="el-GR" altLang="es-ES" sz="1800" kern="1200">
            <a:latin typeface="Arial Rounded MT Bold" pitchFamily="34" charset="0"/>
            <a:ea typeface="+mn-ea"/>
            <a:cs typeface="+mn-cs"/>
          </a:endParaRPr>
        </a:p>
      </dsp:txBody>
      <dsp:txXfrm>
        <a:off x="1794282" y="2915120"/>
        <a:ext cx="3872092" cy="384530"/>
      </dsp:txXfrm>
    </dsp:sp>
    <dsp:sp modelId="{90AC5D02-C2CF-4A79-90D9-A353CD276F74}">
      <dsp:nvSpPr>
        <dsp:cNvPr id="0" name=""/>
        <dsp:cNvSpPr/>
      </dsp:nvSpPr>
      <dsp:spPr>
        <a:xfrm>
          <a:off x="1773276" y="3607745"/>
          <a:ext cx="4182200" cy="642815"/>
        </a:xfrm>
        <a:prstGeom prst="roundRect">
          <a:avLst/>
        </a:prstGeom>
        <a:solidFill>
          <a:srgbClr val="E8147E">
            <a:alpha val="90000"/>
          </a:srgb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altLang="es-ES" sz="1800" kern="1200" dirty="0">
              <a:solidFill>
                <a:schemeClr val="bg1"/>
              </a:solidFill>
              <a:latin typeface="Arial Rounded MT Bold" pitchFamily="34" charset="0"/>
              <a:ea typeface="+mn-ea"/>
              <a:cs typeface="+mn-cs"/>
            </a:rPr>
            <a:t>Assimilation of </a:t>
          </a:r>
          <a:br>
            <a:rPr lang="en-US" altLang="es-ES" sz="1800" kern="1200" dirty="0">
              <a:solidFill>
                <a:schemeClr val="bg1"/>
              </a:solidFill>
              <a:latin typeface="Arial Rounded MT Bold" pitchFamily="34" charset="0"/>
              <a:ea typeface="+mn-ea"/>
              <a:cs typeface="+mn-cs"/>
            </a:rPr>
          </a:br>
          <a:r>
            <a:rPr lang="en-US" altLang="es-ES" sz="1800" kern="1200" dirty="0">
              <a:solidFill>
                <a:schemeClr val="bg1"/>
              </a:solidFill>
              <a:latin typeface="Arial Rounded MT Bold" pitchFamily="34" charset="0"/>
              <a:ea typeface="+mn-ea"/>
              <a:cs typeface="+mn-cs"/>
            </a:rPr>
            <a:t>preferences, values, attitudes </a:t>
          </a:r>
          <a:endParaRPr lang="el-GR" altLang="es-ES" sz="1800" kern="1200" dirty="0">
            <a:solidFill>
              <a:schemeClr val="bg1"/>
            </a:solidFill>
            <a:latin typeface="Arial Rounded MT Bold" pitchFamily="34" charset="0"/>
            <a:ea typeface="+mn-ea"/>
            <a:cs typeface="+mn-cs"/>
          </a:endParaRPr>
        </a:p>
      </dsp:txBody>
      <dsp:txXfrm>
        <a:off x="1804656" y="3639125"/>
        <a:ext cx="4119440" cy="580055"/>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88339EEC-63DD-4043-A832-BA95903F1214}" type="datetimeFigureOut">
              <a:rPr lang="en-GB"/>
              <a:pPr>
                <a:defRPr/>
              </a:pPr>
              <a:t>27/10/2020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773A3A1-B537-4A17-85B8-E783B4497B98}" type="slidenum">
              <a:rPr lang="en-GB" altLang="it-IT"/>
              <a:pPr>
                <a:defRPr/>
              </a:pPr>
              <a:t>‹Nº›</a:t>
            </a:fld>
            <a:endParaRPr lang="en-GB" altLang="it-IT"/>
          </a:p>
        </p:txBody>
      </p:sp>
    </p:spTree>
    <p:extLst>
      <p:ext uri="{BB962C8B-B14F-4D97-AF65-F5344CB8AC3E}">
        <p14:creationId xmlns:p14="http://schemas.microsoft.com/office/powerpoint/2010/main" val="2949141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A5366986-F53F-45DF-AA41-4D69E06C83AF}" type="datetimeFigureOut">
              <a:rPr lang="en-GB"/>
              <a:pPr>
                <a:defRPr/>
              </a:pPr>
              <a:t>27/10/2020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4C6C3EF-66D6-4526-B9DE-7FEC03CF3961}" type="slidenum">
              <a:rPr lang="en-GB" altLang="it-IT"/>
              <a:pPr>
                <a:defRPr/>
              </a:pPr>
              <a:t>‹Nº›</a:t>
            </a:fld>
            <a:endParaRPr lang="en-GB" altLang="it-IT"/>
          </a:p>
        </p:txBody>
      </p:sp>
    </p:spTree>
    <p:extLst>
      <p:ext uri="{BB962C8B-B14F-4D97-AF65-F5344CB8AC3E}">
        <p14:creationId xmlns:p14="http://schemas.microsoft.com/office/powerpoint/2010/main" val="4163451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979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extLst>
      <p:ext uri="{BB962C8B-B14F-4D97-AF65-F5344CB8AC3E}">
        <p14:creationId xmlns:p14="http://schemas.microsoft.com/office/powerpoint/2010/main" val="28064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46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3"/>
          <p:cNvSpPr>
            <a:spLocks noGrp="1"/>
          </p:cNvSpPr>
          <p:nvPr>
            <p:ph type="pic" sz="quarter" idx="10"/>
          </p:nvPr>
        </p:nvSpPr>
        <p:spPr>
          <a:xfrm>
            <a:off x="0" y="0"/>
            <a:ext cx="12192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3117828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3"/>
          <p:cNvSpPr>
            <a:spLocks noGrp="1"/>
          </p:cNvSpPr>
          <p:nvPr>
            <p:ph type="pic" sz="quarter" idx="10"/>
          </p:nvPr>
        </p:nvSpPr>
        <p:spPr>
          <a:xfrm>
            <a:off x="0" y="0"/>
            <a:ext cx="6096000" cy="6858000"/>
          </a:xfrm>
          <a:custGeom>
            <a:avLst/>
            <a:gdLst>
              <a:gd name="connsiteX0" fmla="*/ 0 w 10515600"/>
              <a:gd name="connsiteY0" fmla="*/ 0 h 5915024"/>
              <a:gd name="connsiteX1" fmla="*/ 10515600 w 10515600"/>
              <a:gd name="connsiteY1" fmla="*/ 0 h 5915024"/>
              <a:gd name="connsiteX2" fmla="*/ 10515600 w 10515600"/>
              <a:gd name="connsiteY2" fmla="*/ 5915024 h 5915024"/>
              <a:gd name="connsiteX3" fmla="*/ 0 w 10515600"/>
              <a:gd name="connsiteY3" fmla="*/ 5915024 h 5915024"/>
            </a:gdLst>
            <a:ahLst/>
            <a:cxnLst>
              <a:cxn ang="0">
                <a:pos x="connsiteX0" y="connsiteY0"/>
              </a:cxn>
              <a:cxn ang="0">
                <a:pos x="connsiteX1" y="connsiteY1"/>
              </a:cxn>
              <a:cxn ang="0">
                <a:pos x="connsiteX2" y="connsiteY2"/>
              </a:cxn>
              <a:cxn ang="0">
                <a:pos x="connsiteX3" y="connsiteY3"/>
              </a:cxn>
            </a:cxnLst>
            <a:rect l="l" t="t" r="r" b="b"/>
            <a:pathLst>
              <a:path w="10515600" h="5915024">
                <a:moveTo>
                  <a:pt x="0" y="0"/>
                </a:moveTo>
                <a:lnTo>
                  <a:pt x="10515600" y="0"/>
                </a:lnTo>
                <a:lnTo>
                  <a:pt x="10515600" y="5915024"/>
                </a:lnTo>
                <a:lnTo>
                  <a:pt x="0" y="591502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45514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Picture Placeholder 9"/>
          <p:cNvSpPr>
            <a:spLocks noGrp="1"/>
          </p:cNvSpPr>
          <p:nvPr>
            <p:ph type="pic" sz="quarter" idx="10"/>
          </p:nvPr>
        </p:nvSpPr>
        <p:spPr>
          <a:xfrm>
            <a:off x="1040169" y="2058324"/>
            <a:ext cx="4853869" cy="2740654"/>
          </a:xfrm>
          <a:custGeom>
            <a:avLst/>
            <a:gdLst>
              <a:gd name="connsiteX0" fmla="*/ 0 w 4853869"/>
              <a:gd name="connsiteY0" fmla="*/ 0 h 2740654"/>
              <a:gd name="connsiteX1" fmla="*/ 4853869 w 4853869"/>
              <a:gd name="connsiteY1" fmla="*/ 0 h 2740654"/>
              <a:gd name="connsiteX2" fmla="*/ 4853869 w 4853869"/>
              <a:gd name="connsiteY2" fmla="*/ 2740654 h 2740654"/>
              <a:gd name="connsiteX3" fmla="*/ 0 w 4853869"/>
              <a:gd name="connsiteY3" fmla="*/ 2740654 h 2740654"/>
            </a:gdLst>
            <a:ahLst/>
            <a:cxnLst>
              <a:cxn ang="0">
                <a:pos x="connsiteX0" y="connsiteY0"/>
              </a:cxn>
              <a:cxn ang="0">
                <a:pos x="connsiteX1" y="connsiteY1"/>
              </a:cxn>
              <a:cxn ang="0">
                <a:pos x="connsiteX2" y="connsiteY2"/>
              </a:cxn>
              <a:cxn ang="0">
                <a:pos x="connsiteX3" y="connsiteY3"/>
              </a:cxn>
            </a:cxnLst>
            <a:rect l="l" t="t" r="r" b="b"/>
            <a:pathLst>
              <a:path w="4853869" h="2740654">
                <a:moveTo>
                  <a:pt x="0" y="0"/>
                </a:moveTo>
                <a:lnTo>
                  <a:pt x="4853869" y="0"/>
                </a:lnTo>
                <a:lnTo>
                  <a:pt x="4853869" y="2740654"/>
                </a:lnTo>
                <a:lnTo>
                  <a:pt x="0" y="274065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132560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Oval 1"/>
          <p:cNvSpPr/>
          <p:nvPr userDrawn="1"/>
        </p:nvSpPr>
        <p:spPr>
          <a:xfrm>
            <a:off x="11495088" y="322263"/>
            <a:ext cx="434975" cy="4333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Picture Placeholder 6"/>
          <p:cNvSpPr>
            <a:spLocks noGrp="1"/>
          </p:cNvSpPr>
          <p:nvPr>
            <p:ph type="pic" sz="quarter" idx="10"/>
          </p:nvPr>
        </p:nvSpPr>
        <p:spPr>
          <a:xfrm>
            <a:off x="838201"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8" name="Picture Placeholder 7"/>
          <p:cNvSpPr>
            <a:spLocks noGrp="1"/>
          </p:cNvSpPr>
          <p:nvPr>
            <p:ph type="pic" sz="quarter" idx="11"/>
          </p:nvPr>
        </p:nvSpPr>
        <p:spPr>
          <a:xfrm>
            <a:off x="4516484"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
        <p:nvSpPr>
          <p:cNvPr id="9" name="Picture Placeholder 8"/>
          <p:cNvSpPr>
            <a:spLocks noGrp="1"/>
          </p:cNvSpPr>
          <p:nvPr>
            <p:ph type="pic" sz="quarter" idx="12"/>
          </p:nvPr>
        </p:nvSpPr>
        <p:spPr>
          <a:xfrm>
            <a:off x="8194766" y="1793206"/>
            <a:ext cx="3159033" cy="3159034"/>
          </a:xfrm>
          <a:custGeom>
            <a:avLst/>
            <a:gdLst>
              <a:gd name="connsiteX0" fmla="*/ 0 w 3159033"/>
              <a:gd name="connsiteY0" fmla="*/ 0 h 3159034"/>
              <a:gd name="connsiteX1" fmla="*/ 3159033 w 3159033"/>
              <a:gd name="connsiteY1" fmla="*/ 0 h 3159034"/>
              <a:gd name="connsiteX2" fmla="*/ 3159033 w 3159033"/>
              <a:gd name="connsiteY2" fmla="*/ 3159034 h 3159034"/>
              <a:gd name="connsiteX3" fmla="*/ 0 w 3159033"/>
              <a:gd name="connsiteY3" fmla="*/ 3159034 h 3159034"/>
            </a:gdLst>
            <a:ahLst/>
            <a:cxnLst>
              <a:cxn ang="0">
                <a:pos x="connsiteX0" y="connsiteY0"/>
              </a:cxn>
              <a:cxn ang="0">
                <a:pos x="connsiteX1" y="connsiteY1"/>
              </a:cxn>
              <a:cxn ang="0">
                <a:pos x="connsiteX2" y="connsiteY2"/>
              </a:cxn>
              <a:cxn ang="0">
                <a:pos x="connsiteX3" y="connsiteY3"/>
              </a:cxn>
            </a:cxnLst>
            <a:rect l="l" t="t" r="r" b="b"/>
            <a:pathLst>
              <a:path w="3159033" h="3159034">
                <a:moveTo>
                  <a:pt x="0" y="0"/>
                </a:moveTo>
                <a:lnTo>
                  <a:pt x="3159033" y="0"/>
                </a:lnTo>
                <a:lnTo>
                  <a:pt x="3159033" y="3159034"/>
                </a:lnTo>
                <a:lnTo>
                  <a:pt x="0" y="3159034"/>
                </a:lnTo>
                <a:close/>
              </a:path>
            </a:pathLst>
          </a:custGeom>
        </p:spPr>
        <p:txBody>
          <a:bodyPr wrap="square">
            <a:noAutofit/>
          </a:bodyPr>
          <a:lstStyle>
            <a:lvl1pPr>
              <a:defRPr sz="1200" b="0">
                <a:solidFill>
                  <a:schemeClr val="accent2"/>
                </a:solidFill>
              </a:defRPr>
            </a:lvl1pPr>
          </a:lstStyle>
          <a:p>
            <a:pPr lvl="0"/>
            <a:r>
              <a:rPr lang="en-US" noProof="0"/>
              <a:t>Click icon to add picture</a:t>
            </a:r>
          </a:p>
        </p:txBody>
      </p:sp>
    </p:spTree>
    <p:extLst>
      <p:ext uri="{BB962C8B-B14F-4D97-AF65-F5344CB8AC3E}">
        <p14:creationId xmlns:p14="http://schemas.microsoft.com/office/powerpoint/2010/main" val="296924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28" r:id="rId1"/>
    <p:sldLayoutId id="2147483931" r:id="rId2"/>
    <p:sldLayoutId id="2147483929" r:id="rId3"/>
    <p:sldLayoutId id="2147483930" r:id="rId4"/>
    <p:sldLayoutId id="2147483932" r:id="rId5"/>
    <p:sldLayoutId id="2147483933" r:id="rId6"/>
    <p:sldLayoutId id="2147483934"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Raleway" pitchFamily="34" charset="0"/>
        </a:defRPr>
      </a:lvl2pPr>
      <a:lvl3pPr algn="l" rtl="0" eaLnBrk="0" fontAlgn="base" hangingPunct="0">
        <a:lnSpc>
          <a:spcPct val="90000"/>
        </a:lnSpc>
        <a:spcBef>
          <a:spcPct val="0"/>
        </a:spcBef>
        <a:spcAft>
          <a:spcPct val="0"/>
        </a:spcAft>
        <a:defRPr sz="4400">
          <a:solidFill>
            <a:schemeClr val="tx1"/>
          </a:solidFill>
          <a:latin typeface="Raleway" pitchFamily="34" charset="0"/>
        </a:defRPr>
      </a:lvl3pPr>
      <a:lvl4pPr algn="l" rtl="0" eaLnBrk="0" fontAlgn="base" hangingPunct="0">
        <a:lnSpc>
          <a:spcPct val="90000"/>
        </a:lnSpc>
        <a:spcBef>
          <a:spcPct val="0"/>
        </a:spcBef>
        <a:spcAft>
          <a:spcPct val="0"/>
        </a:spcAft>
        <a:defRPr sz="4400">
          <a:solidFill>
            <a:schemeClr val="tx1"/>
          </a:solidFill>
          <a:latin typeface="Raleway" pitchFamily="34" charset="0"/>
        </a:defRPr>
      </a:lvl4pPr>
      <a:lvl5pPr algn="l" rtl="0" eaLnBrk="0" fontAlgn="base" hangingPunct="0">
        <a:lnSpc>
          <a:spcPct val="90000"/>
        </a:lnSpc>
        <a:spcBef>
          <a:spcPct val="0"/>
        </a:spcBef>
        <a:spcAft>
          <a:spcPct val="0"/>
        </a:spcAft>
        <a:defRPr sz="4400">
          <a:solidFill>
            <a:schemeClr val="tx1"/>
          </a:solidFill>
          <a:latin typeface="Raleway" pitchFamily="34" charset="0"/>
        </a:defRPr>
      </a:lvl5pPr>
      <a:lvl6pPr marL="457200" algn="l" rtl="0" fontAlgn="base">
        <a:lnSpc>
          <a:spcPct val="90000"/>
        </a:lnSpc>
        <a:spcBef>
          <a:spcPct val="0"/>
        </a:spcBef>
        <a:spcAft>
          <a:spcPct val="0"/>
        </a:spcAft>
        <a:defRPr sz="4400">
          <a:solidFill>
            <a:schemeClr val="tx1"/>
          </a:solidFill>
          <a:latin typeface="Raleway" pitchFamily="34" charset="0"/>
        </a:defRPr>
      </a:lvl6pPr>
      <a:lvl7pPr marL="914400" algn="l" rtl="0" fontAlgn="base">
        <a:lnSpc>
          <a:spcPct val="90000"/>
        </a:lnSpc>
        <a:spcBef>
          <a:spcPct val="0"/>
        </a:spcBef>
        <a:spcAft>
          <a:spcPct val="0"/>
        </a:spcAft>
        <a:defRPr sz="4400">
          <a:solidFill>
            <a:schemeClr val="tx1"/>
          </a:solidFill>
          <a:latin typeface="Raleway" pitchFamily="34" charset="0"/>
        </a:defRPr>
      </a:lvl7pPr>
      <a:lvl8pPr marL="1371600" algn="l" rtl="0" fontAlgn="base">
        <a:lnSpc>
          <a:spcPct val="90000"/>
        </a:lnSpc>
        <a:spcBef>
          <a:spcPct val="0"/>
        </a:spcBef>
        <a:spcAft>
          <a:spcPct val="0"/>
        </a:spcAft>
        <a:defRPr sz="4400">
          <a:solidFill>
            <a:schemeClr val="tx1"/>
          </a:solidFill>
          <a:latin typeface="Raleway" pitchFamily="34" charset="0"/>
        </a:defRPr>
      </a:lvl8pPr>
      <a:lvl9pPr marL="1828800" algn="l" rtl="0" fontAlgn="base">
        <a:lnSpc>
          <a:spcPct val="90000"/>
        </a:lnSpc>
        <a:spcBef>
          <a:spcPct val="0"/>
        </a:spcBef>
        <a:spcAft>
          <a:spcPct val="0"/>
        </a:spcAft>
        <a:defRPr sz="4400">
          <a:solidFill>
            <a:schemeClr val="tx1"/>
          </a:solidFill>
          <a:latin typeface="Raleway"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5.png"/><Relationship Id="rId9" Type="http://schemas.openxmlformats.org/officeDocument/2006/relationships/diagramColors" Target="../diagrams/colors1.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5.png"/><Relationship Id="rId7" Type="http://schemas.openxmlformats.org/officeDocument/2006/relationships/diagramLayout" Target="../diagrams/layout2.xml"/><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diagramData" Target="../diagrams/data2.xml"/><Relationship Id="rId5" Type="http://schemas.openxmlformats.org/officeDocument/2006/relationships/image" Target="../media/image12.jpe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122"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86863" y="204788"/>
            <a:ext cx="2763837"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magin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638" y="225425"/>
            <a:ext cx="6096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Immagin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073525"/>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CasellaDiTesto 1"/>
          <p:cNvSpPr txBox="1">
            <a:spLocks noChangeArrowheads="1"/>
          </p:cNvSpPr>
          <p:nvPr/>
        </p:nvSpPr>
        <p:spPr bwMode="auto">
          <a:xfrm>
            <a:off x="914400" y="2159000"/>
            <a:ext cx="10806113"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a:r>
              <a:rPr lang="en-US" altLang="it-IT" sz="4000" dirty="0">
                <a:latin typeface="Arial Rounded MT Bold" pitchFamily="34" charset="0"/>
              </a:rPr>
              <a:t>History and development role </a:t>
            </a:r>
            <a:br>
              <a:rPr lang="en-US" altLang="it-IT" sz="4000" dirty="0">
                <a:latin typeface="Arial Rounded MT Bold" pitchFamily="34" charset="0"/>
              </a:rPr>
            </a:br>
            <a:r>
              <a:rPr lang="en-US" altLang="it-IT" sz="4000" dirty="0">
                <a:latin typeface="Arial Rounded MT Bold" pitchFamily="34" charset="0"/>
              </a:rPr>
              <a:t>of Roman Routes</a:t>
            </a:r>
            <a:endParaRPr lang="it-IT" altLang="it-IT" dirty="0"/>
          </a:p>
        </p:txBody>
      </p:sp>
      <p:sp>
        <p:nvSpPr>
          <p:cNvPr id="5126" name="Rettangolo 3"/>
          <p:cNvSpPr>
            <a:spLocks noChangeArrowheads="1"/>
          </p:cNvSpPr>
          <p:nvPr/>
        </p:nvSpPr>
        <p:spPr bwMode="auto">
          <a:xfrm>
            <a:off x="5472113" y="3527425"/>
            <a:ext cx="14430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fr-FR" altLang="it-IT" sz="2800" b="1"/>
              <a:t>Culture</a:t>
            </a:r>
            <a:endParaRPr lang="it-IT" altLang="it-IT" sz="2800" b="1"/>
          </a:p>
        </p:txBody>
      </p:sp>
      <p:sp>
        <p:nvSpPr>
          <p:cNvPr id="5127" name="CasellaDiTesto 5"/>
          <p:cNvSpPr txBox="1">
            <a:spLocks noChangeArrowheads="1"/>
          </p:cNvSpPr>
          <p:nvPr/>
        </p:nvSpPr>
        <p:spPr bwMode="auto">
          <a:xfrm>
            <a:off x="9209088" y="892175"/>
            <a:ext cx="25812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900"/>
              <a:t>With the support of the Erasmus+ programme of the European Union. This document and its contents reflects the views only of the authors, and the Commission cannot be held responsible for any use which may be made of the information contained therein.</a:t>
            </a:r>
          </a:p>
          <a:p>
            <a:endParaRPr lang="it-IT" altLang="it-IT"/>
          </a:p>
        </p:txBody>
      </p:sp>
    </p:spTree>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099717" y="587183"/>
            <a:ext cx="551125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US" altLang="es-ES" sz="3600" dirty="0">
                <a:latin typeface="Arial Rounded MT Bold" pitchFamily="34" charset="0"/>
              </a:rPr>
              <a:t>The </a:t>
            </a:r>
            <a:r>
              <a:rPr lang="en-GB" altLang="es-ES" sz="3600" dirty="0">
                <a:latin typeface="Arial Rounded MT Bold" pitchFamily="34" charset="0"/>
              </a:rPr>
              <a:t>Roman roads </a:t>
            </a:r>
            <a:r>
              <a:rPr lang="en-US" altLang="es-ES" sz="3600" dirty="0">
                <a:latin typeface="Arial Rounded MT Bold" pitchFamily="34" charset="0"/>
              </a:rPr>
              <a:t>in Middle Ages</a:t>
            </a:r>
            <a:endParaRPr lang="en-GB" altLang="es-ES" sz="3600" dirty="0">
              <a:latin typeface="Arial Rounded MT Bold" pitchFamily="34" charset="0"/>
            </a:endParaRPr>
          </a:p>
        </p:txBody>
      </p:sp>
      <p:pic>
        <p:nvPicPr>
          <p:cNvPr id="1433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p:cNvSpPr>
            <a:spLocks noChangeArrowheads="1"/>
          </p:cNvSpPr>
          <p:nvPr/>
        </p:nvSpPr>
        <p:spPr bwMode="auto">
          <a:xfrm>
            <a:off x="379801" y="2545031"/>
            <a:ext cx="8674990" cy="3648243"/>
          </a:xfrm>
          <a:prstGeom prst="rect">
            <a:avLst/>
          </a:prstGeom>
          <a:noFill/>
          <a:ln w="9525">
            <a:noFill/>
            <a:miter lim="800000"/>
            <a:headEnd/>
            <a:tailEnd/>
          </a:ln>
        </p:spPr>
        <p:txBody>
          <a:bodyPr wrap="square">
            <a:spAutoFit/>
          </a:bodyPr>
          <a:lstStyle/>
          <a:p>
            <a:pPr marL="457200" indent="-457200">
              <a:lnSpc>
                <a:spcPct val="114000"/>
              </a:lnSpc>
              <a:spcAft>
                <a:spcPts val="1000"/>
              </a:spcAft>
              <a:defRPr/>
            </a:pPr>
            <a:r>
              <a:rPr lang="en-US" altLang="el-GR" sz="2800" b="1" dirty="0">
                <a:latin typeface="Arial Rounded MT Bold" pitchFamily="34" charset="0"/>
              </a:rPr>
              <a:t>Why?</a:t>
            </a:r>
          </a:p>
          <a:p>
            <a:pPr marL="457200" indent="-457200">
              <a:lnSpc>
                <a:spcPct val="114000"/>
              </a:lnSpc>
              <a:spcAft>
                <a:spcPts val="1000"/>
              </a:spcAft>
              <a:buFont typeface="+mj-lt"/>
              <a:buAutoNum type="arabicPeriod"/>
              <a:defRPr/>
            </a:pPr>
            <a:r>
              <a:rPr lang="en-US" altLang="el-GR" sz="2400" dirty="0">
                <a:latin typeface="Arial Rounded MT Bold" pitchFamily="34" charset="0"/>
              </a:rPr>
              <a:t>the organization of people in small states (feudalism);</a:t>
            </a:r>
          </a:p>
          <a:p>
            <a:pPr marL="457200" indent="-457200">
              <a:lnSpc>
                <a:spcPct val="114000"/>
              </a:lnSpc>
              <a:spcAft>
                <a:spcPts val="1000"/>
              </a:spcAft>
              <a:buFont typeface="+mj-lt"/>
              <a:buAutoNum type="arabicPeriod"/>
              <a:defRPr/>
            </a:pPr>
            <a:r>
              <a:rPr lang="en-US" altLang="el-GR" sz="2400" dirty="0">
                <a:latin typeface="Arial Rounded MT Bold" pitchFamily="34" charset="0"/>
              </a:rPr>
              <a:t>the life threatening diseases, calamities, wars;</a:t>
            </a:r>
          </a:p>
          <a:p>
            <a:pPr marL="457200" indent="-457200">
              <a:lnSpc>
                <a:spcPct val="114000"/>
              </a:lnSpc>
              <a:spcAft>
                <a:spcPts val="1200"/>
              </a:spcAft>
              <a:buFont typeface="+mj-lt"/>
              <a:buAutoNum type="arabicPeriod"/>
              <a:defRPr/>
            </a:pPr>
            <a:r>
              <a:rPr lang="en-US" altLang="el-GR" sz="2400" dirty="0">
                <a:latin typeface="Arial Rounded MT Bold" pitchFamily="34" charset="0"/>
              </a:rPr>
              <a:t>mobility of people was judged unnecessary and potentially harmful.</a:t>
            </a:r>
          </a:p>
          <a:p>
            <a:pPr marL="342900" indent="-342900">
              <a:lnSpc>
                <a:spcPct val="114000"/>
              </a:lnSpc>
              <a:spcAft>
                <a:spcPts val="1000"/>
              </a:spcAft>
              <a:defRPr/>
            </a:pPr>
            <a:r>
              <a:rPr lang="en-US" altLang="el-GR" sz="2400" dirty="0">
                <a:solidFill>
                  <a:srgbClr val="0070C0"/>
                </a:solidFill>
                <a:latin typeface="Arial Rounded MT Bold" pitchFamily="34" charset="0"/>
              </a:rPr>
              <a:t>Exceptional case </a:t>
            </a:r>
            <a:r>
              <a:rPr lang="en-US" altLang="el-GR" sz="2400" dirty="0">
                <a:latin typeface="Arial Rounded MT Bold" pitchFamily="34" charset="0"/>
              </a:rPr>
              <a:t>was the </a:t>
            </a:r>
            <a:r>
              <a:rPr lang="en-US" altLang="el-GR" sz="2400" b="1" dirty="0">
                <a:solidFill>
                  <a:schemeClr val="accent6">
                    <a:lumMod val="50000"/>
                  </a:schemeClr>
                </a:solidFill>
                <a:latin typeface="Arial Rounded MT Bold" pitchFamily="34" charset="0"/>
              </a:rPr>
              <a:t>Varangian Route</a:t>
            </a:r>
            <a:r>
              <a:rPr lang="en-US" altLang="el-GR" sz="2400" dirty="0">
                <a:solidFill>
                  <a:schemeClr val="accent6">
                    <a:lumMod val="50000"/>
                  </a:schemeClr>
                </a:solidFill>
                <a:latin typeface="Arial Rounded MT Bold" pitchFamily="34" charset="0"/>
              </a:rPr>
              <a:t> </a:t>
            </a:r>
            <a:br>
              <a:rPr lang="en-US" altLang="el-GR" sz="2400" dirty="0">
                <a:solidFill>
                  <a:schemeClr val="accent6">
                    <a:lumMod val="50000"/>
                  </a:schemeClr>
                </a:solidFill>
                <a:latin typeface="Arial Rounded MT Bold" pitchFamily="34" charset="0"/>
              </a:rPr>
            </a:br>
            <a:r>
              <a:rPr lang="en-US" altLang="el-GR" sz="2400" dirty="0">
                <a:latin typeface="Arial Rounded MT Bold" pitchFamily="34" charset="0"/>
              </a:rPr>
              <a:t>(its main part was water road)</a:t>
            </a:r>
          </a:p>
        </p:txBody>
      </p:sp>
      <p:sp>
        <p:nvSpPr>
          <p:cNvPr id="7" name="6 - Ορθογώνιο"/>
          <p:cNvSpPr/>
          <p:nvPr/>
        </p:nvSpPr>
        <p:spPr>
          <a:xfrm>
            <a:off x="638861" y="1917339"/>
            <a:ext cx="10824589" cy="523220"/>
          </a:xfrm>
          <a:prstGeom prst="rect">
            <a:avLst/>
          </a:prstGeom>
          <a:solidFill>
            <a:srgbClr val="760000"/>
          </a:solidFill>
          <a:ln>
            <a:solidFill>
              <a:srgbClr val="002060"/>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altLang="el-GR" sz="2800" dirty="0">
                <a:latin typeface="Arial Rounded MT Bold" pitchFamily="34" charset="0"/>
              </a:rPr>
              <a:t>No technological development for Roman roads!</a:t>
            </a:r>
            <a:endParaRPr lang="el-GR" sz="2800" dirty="0"/>
          </a:p>
        </p:txBody>
      </p:sp>
      <p:pic>
        <p:nvPicPr>
          <p:cNvPr id="1026" name="Picture 2"/>
          <p:cNvPicPr>
            <a:picLocks noChangeAspect="1" noChangeArrowheads="1"/>
          </p:cNvPicPr>
          <p:nvPr/>
        </p:nvPicPr>
        <p:blipFill>
          <a:blip r:embed="rId5" cstate="print"/>
          <a:srcRect l="29325" t="39786" r="50781" b="5208"/>
          <a:stretch>
            <a:fillRect/>
          </a:stretch>
        </p:blipFill>
        <p:spPr bwMode="auto">
          <a:xfrm>
            <a:off x="9109831" y="2698596"/>
            <a:ext cx="2242110" cy="3487190"/>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416425" y="576032"/>
            <a:ext cx="7194550" cy="66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dirty="0">
                <a:latin typeface="Arial Rounded MT Bold" pitchFamily="34" charset="0"/>
              </a:rPr>
              <a:t>The Varangian route </a:t>
            </a:r>
          </a:p>
        </p:txBody>
      </p:sp>
      <p:pic>
        <p:nvPicPr>
          <p:cNvPr id="1433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ttangolo 1"/>
          <p:cNvSpPr>
            <a:spLocks noChangeArrowheads="1"/>
          </p:cNvSpPr>
          <p:nvPr/>
        </p:nvSpPr>
        <p:spPr bwMode="auto">
          <a:xfrm>
            <a:off x="268288" y="2344312"/>
            <a:ext cx="5786437" cy="2325637"/>
          </a:xfrm>
          <a:prstGeom prst="rect">
            <a:avLst/>
          </a:prstGeom>
          <a:noFill/>
          <a:ln w="9525">
            <a:noFill/>
            <a:miter lim="800000"/>
            <a:headEnd/>
            <a:tailEnd/>
          </a:ln>
        </p:spPr>
        <p:txBody>
          <a:bodyPr>
            <a:spAutoFit/>
          </a:bodyPr>
          <a:lstStyle/>
          <a:p>
            <a:pPr marL="268288" indent="-268288">
              <a:lnSpc>
                <a:spcPct val="114000"/>
              </a:lnSpc>
              <a:spcAft>
                <a:spcPts val="1000"/>
              </a:spcAft>
              <a:buFont typeface="Arial" pitchFamily="34" charset="0"/>
              <a:buChar char="•"/>
              <a:defRPr/>
            </a:pPr>
            <a:r>
              <a:rPr lang="en-US" altLang="el-GR" sz="2400" dirty="0">
                <a:latin typeface="Arial Rounded MT Bold" pitchFamily="34" charset="0"/>
              </a:rPr>
              <a:t>Medieval trade water route </a:t>
            </a:r>
            <a:br>
              <a:rPr lang="en-US" altLang="el-GR" sz="2400" dirty="0">
                <a:latin typeface="Arial Rounded MT Bold" pitchFamily="34" charset="0"/>
              </a:rPr>
            </a:br>
            <a:r>
              <a:rPr lang="en-US" altLang="el-GR" sz="2400" dirty="0">
                <a:latin typeface="Arial Rounded MT Bold" pitchFamily="34" charset="0"/>
              </a:rPr>
              <a:t>across river Dnieper.</a:t>
            </a:r>
          </a:p>
          <a:p>
            <a:pPr marL="268288" indent="-268288">
              <a:lnSpc>
                <a:spcPct val="114000"/>
              </a:lnSpc>
              <a:spcAft>
                <a:spcPts val="1000"/>
              </a:spcAft>
              <a:buFont typeface="Arial" pitchFamily="34" charset="0"/>
              <a:buChar char="•"/>
              <a:defRPr/>
            </a:pPr>
            <a:r>
              <a:rPr lang="en-US" altLang="el-GR" sz="2400" dirty="0">
                <a:latin typeface="Arial Rounded MT Bold" pitchFamily="34" charset="0"/>
              </a:rPr>
              <a:t>Connected Scandinavia, </a:t>
            </a:r>
            <a:br>
              <a:rPr lang="en-US" altLang="el-GR" sz="2400" dirty="0">
                <a:latin typeface="Arial Rounded MT Bold" pitchFamily="34" charset="0"/>
              </a:rPr>
            </a:br>
            <a:r>
              <a:rPr lang="en-US" altLang="el-GR" sz="2400" dirty="0" err="1">
                <a:latin typeface="Arial Rounded MT Bold" pitchFamily="34" charset="0"/>
              </a:rPr>
              <a:t>Kievan</a:t>
            </a:r>
            <a:r>
              <a:rPr lang="en-US" altLang="el-GR" sz="2400" dirty="0">
                <a:latin typeface="Arial Rounded MT Bold" pitchFamily="34" charset="0"/>
              </a:rPr>
              <a:t> </a:t>
            </a:r>
            <a:r>
              <a:rPr lang="en-US" altLang="el-GR" sz="2400" dirty="0" err="1">
                <a:latin typeface="Arial Rounded MT Bold" pitchFamily="34" charset="0"/>
              </a:rPr>
              <a:t>Rus'</a:t>
            </a:r>
            <a:r>
              <a:rPr lang="en-US" altLang="el-GR" sz="2400" dirty="0">
                <a:latin typeface="Arial Rounded MT Bold" pitchFamily="34" charset="0"/>
              </a:rPr>
              <a:t> and the Eastern Roman Empire and Constantinople.</a:t>
            </a:r>
            <a:endParaRPr lang="el-GR" altLang="el-GR" sz="2400" dirty="0">
              <a:latin typeface="Arial Rounded MT Bold" pitchFamily="34" charset="0"/>
            </a:endParaRPr>
          </a:p>
        </p:txBody>
      </p:sp>
      <p:grpSp>
        <p:nvGrpSpPr>
          <p:cNvPr id="14343" name="12 - Ομάδα"/>
          <p:cNvGrpSpPr>
            <a:grpSpLocks/>
          </p:cNvGrpSpPr>
          <p:nvPr/>
        </p:nvGrpSpPr>
        <p:grpSpPr bwMode="auto">
          <a:xfrm>
            <a:off x="2289175" y="1454150"/>
            <a:ext cx="9074150" cy="4760913"/>
            <a:chOff x="2289717" y="1454440"/>
            <a:chExt cx="9073376" cy="4760804"/>
          </a:xfrm>
        </p:grpSpPr>
        <p:grpSp>
          <p:nvGrpSpPr>
            <p:cNvPr id="14344" name="10 - Ομάδα"/>
            <p:cNvGrpSpPr>
              <a:grpSpLocks/>
            </p:cNvGrpSpPr>
            <p:nvPr/>
          </p:nvGrpSpPr>
          <p:grpSpPr bwMode="auto">
            <a:xfrm>
              <a:off x="3601844" y="1454440"/>
              <a:ext cx="7761249" cy="4757483"/>
              <a:chOff x="3601844" y="1454440"/>
              <a:chExt cx="7761249" cy="4757483"/>
            </a:xfrm>
          </p:grpSpPr>
          <p:pic>
            <p:nvPicPr>
              <p:cNvPr id="2" name="Picture 7"/>
              <p:cNvPicPr>
                <a:picLocks noChangeAspect="1" noChangeArrowheads="1"/>
              </p:cNvPicPr>
              <p:nvPr/>
            </p:nvPicPr>
            <p:blipFill>
              <a:blip r:embed="rId5" cstate="print">
                <a:lum bright="10000"/>
              </a:blip>
              <a:srcRect l="44674" t="12805" r="13910" b="13110"/>
              <a:stretch>
                <a:fillRect/>
              </a:stretch>
            </p:blipFill>
            <p:spPr bwMode="auto">
              <a:xfrm>
                <a:off x="6635921" y="1454440"/>
                <a:ext cx="4727172" cy="4757629"/>
              </a:xfrm>
              <a:prstGeom prst="rect">
                <a:avLst/>
              </a:prstGeom>
              <a:ln>
                <a:noFill/>
              </a:ln>
              <a:effectLst>
                <a:outerShdw blurRad="190500" algn="tl" rotWithShape="0">
                  <a:srgbClr val="000000">
                    <a:alpha val="70000"/>
                  </a:srgbClr>
                </a:outerShdw>
              </a:effectLst>
            </p:spPr>
          </p:pic>
          <p:sp>
            <p:nvSpPr>
              <p:cNvPr id="10" name="9 - TextBox"/>
              <p:cNvSpPr txBox="1"/>
              <p:nvPr/>
            </p:nvSpPr>
            <p:spPr>
              <a:xfrm>
                <a:off x="3602468" y="5073857"/>
                <a:ext cx="2931862" cy="646098"/>
              </a:xfrm>
              <a:prstGeom prst="rect">
                <a:avLst/>
              </a:prstGeom>
              <a:solidFill>
                <a:schemeClr val="accent6">
                  <a:lumMod val="75000"/>
                </a:schemeClr>
              </a:solidFill>
            </p:spPr>
            <p:txBody>
              <a:bodyPr>
                <a:spAutoFit/>
              </a:bodyPr>
              <a:lstStyle/>
              <a:p>
                <a:pPr algn="r">
                  <a:defRPr/>
                </a:pPr>
                <a:r>
                  <a:rPr lang="en-US" altLang="el-GR" b="1">
                    <a:solidFill>
                      <a:schemeClr val="bg1"/>
                    </a:solidFill>
                    <a:latin typeface="Arial Rounded MT Bold" pitchFamily="34" charset="0"/>
                  </a:rPr>
                  <a:t>The Varangian route </a:t>
                </a:r>
              </a:p>
              <a:p>
                <a:pPr algn="r">
                  <a:defRPr/>
                </a:pPr>
                <a:r>
                  <a:rPr lang="en-US" altLang="el-GR" i="1">
                    <a:solidFill>
                      <a:schemeClr val="bg1"/>
                    </a:solidFill>
                    <a:latin typeface="Arial Rounded MT Bold" pitchFamily="34" charset="0"/>
                  </a:rPr>
                  <a:t>(</a:t>
                </a:r>
                <a:r>
                  <a:rPr lang="en-US" altLang="es-ES" i="1">
                    <a:solidFill>
                      <a:srgbClr val="FFFF00"/>
                    </a:solidFill>
                    <a:latin typeface="Arial Rounded MT Bold" pitchFamily="34" charset="0"/>
                  </a:rPr>
                  <a:t>yellow line </a:t>
                </a:r>
                <a:r>
                  <a:rPr lang="en-US" altLang="es-ES" i="1">
                    <a:solidFill>
                      <a:schemeClr val="bg1"/>
                    </a:solidFill>
                    <a:latin typeface="Arial Rounded MT Bold" pitchFamily="34" charset="0"/>
                  </a:rPr>
                  <a:t>on the map)</a:t>
                </a:r>
                <a:endParaRPr lang="en-GB" altLang="es-ES" i="1">
                  <a:solidFill>
                    <a:schemeClr val="bg1"/>
                  </a:solidFill>
                  <a:latin typeface="Arial Rounded MT Bold" pitchFamily="34" charset="0"/>
                </a:endParaRPr>
              </a:p>
            </p:txBody>
          </p:sp>
        </p:grpSp>
        <p:sp>
          <p:nvSpPr>
            <p:cNvPr id="14345" name="11 - Ορθογώνιο"/>
            <p:cNvSpPr>
              <a:spLocks noChangeArrowheads="1"/>
            </p:cNvSpPr>
            <p:nvPr/>
          </p:nvSpPr>
          <p:spPr bwMode="auto">
            <a:xfrm>
              <a:off x="2289717" y="5938245"/>
              <a:ext cx="43118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200" i="1">
                  <a:solidFill>
                    <a:srgbClr val="C00000"/>
                  </a:solidFill>
                </a:rPr>
                <a:t>image source: </a:t>
              </a:r>
              <a:r>
                <a:rPr lang="en-GB" altLang="el-GR" sz="1200" i="1">
                  <a:solidFill>
                    <a:srgbClr val="0070C0"/>
                  </a:solidFill>
                </a:rPr>
                <a:t>https://www.asncvikingage.com/vikings-east</a:t>
              </a:r>
              <a:endParaRPr lang="el-GR" altLang="el-GR" sz="1200" i="1">
                <a:solidFill>
                  <a:srgbClr val="0070C0"/>
                </a:solidFill>
              </a:endParaRPr>
            </a:p>
          </p:txBody>
        </p:sp>
      </p:grpSp>
    </p:spTree>
    <p:extLst>
      <p:ext uri="{BB962C8B-B14F-4D97-AF65-F5344CB8AC3E}">
        <p14:creationId xmlns:p14="http://schemas.microsoft.com/office/powerpoint/2010/main" val="1308710134"/>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2522538" y="1998663"/>
            <a:ext cx="71469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ctr" eaLnBrk="1" hangingPunct="1"/>
            <a:r>
              <a:rPr lang="en-US" altLang="it-IT" sz="3600" b="1" dirty="0">
                <a:latin typeface="Arial" charset="0"/>
                <a:cs typeface="Arial" charset="0"/>
              </a:rPr>
              <a:t>Thank you for your attention</a:t>
            </a:r>
            <a:r>
              <a:rPr lang="en-US" altLang="es-ES" sz="3600" dirty="0"/>
              <a:t> !</a:t>
            </a:r>
            <a:endParaRPr lang="en-US" altLang="it-IT" sz="3600" b="1" dirty="0">
              <a:latin typeface="Arial" charset="0"/>
              <a:cs typeface="Arial" charset="0"/>
            </a:endParaRPr>
          </a:p>
        </p:txBody>
      </p:sp>
      <p:sp>
        <p:nvSpPr>
          <p:cNvPr id="12" name="Rectangle 11"/>
          <p:cNvSpPr>
            <a:spLocks noChangeArrowheads="1"/>
          </p:cNvSpPr>
          <p:nvPr/>
        </p:nvSpPr>
        <p:spPr bwMode="auto">
          <a:xfrm>
            <a:off x="2771775" y="6170613"/>
            <a:ext cx="850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n-US" sz="1200"/>
              <a:t>With the support of the Erasmus+ programme of the European Union. This document and its contents reflects the views only of the authors, and the Commission cannot be held responsible for any use which may be made of the information contained therein.</a:t>
            </a:r>
          </a:p>
        </p:txBody>
      </p:sp>
      <p:pic>
        <p:nvPicPr>
          <p:cNvPr id="1536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magin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6988" y="417513"/>
            <a:ext cx="4518025"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magin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075" y="2984500"/>
            <a:ext cx="121920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45"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anim calcmode="lin" valueType="num">
                                      <p:cBhvr>
                                        <p:cTn id="12" dur="2000" fill="hold"/>
                                        <p:tgtEl>
                                          <p:spTgt spid="15"/>
                                        </p:tgtEl>
                                        <p:attrNameLst>
                                          <p:attrName>ppt_w</p:attrName>
                                        </p:attrNameLst>
                                      </p:cBhvr>
                                      <p:tavLst>
                                        <p:tav tm="0" fmla="#ppt_w*sin(2.5*pi*$)">
                                          <p:val>
                                            <p:fltVal val="0"/>
                                          </p:val>
                                        </p:tav>
                                        <p:tav tm="100000">
                                          <p:val>
                                            <p:fltVal val="1"/>
                                          </p:val>
                                        </p:tav>
                                      </p:tavLst>
                                    </p:anim>
                                    <p:anim calcmode="lin" valueType="num">
                                      <p:cBhvr>
                                        <p:cTn id="1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ttangolo 1"/>
          <p:cNvSpPr>
            <a:spLocks noChangeArrowheads="1"/>
          </p:cNvSpPr>
          <p:nvPr/>
        </p:nvSpPr>
        <p:spPr bwMode="auto">
          <a:xfrm>
            <a:off x="6223000" y="752475"/>
            <a:ext cx="4846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it-IT" sz="3600" dirty="0">
                <a:latin typeface="Arial Rounded MT Bold" pitchFamily="34" charset="0"/>
              </a:rPr>
              <a:t>Objectives and goals</a:t>
            </a:r>
            <a:endParaRPr lang="it-IT" altLang="it-IT" sz="3600" dirty="0"/>
          </a:p>
        </p:txBody>
      </p:sp>
      <p:sp>
        <p:nvSpPr>
          <p:cNvPr id="5" name="Rettangolo 4"/>
          <p:cNvSpPr/>
          <p:nvPr/>
        </p:nvSpPr>
        <p:spPr>
          <a:xfrm>
            <a:off x="480219" y="2167545"/>
            <a:ext cx="11485562" cy="3795713"/>
          </a:xfrm>
          <a:prstGeom prst="rect">
            <a:avLst/>
          </a:prstGeom>
        </p:spPr>
        <p:txBody>
          <a:bodyPr>
            <a:spAutoFit/>
          </a:bodyPr>
          <a:lstStyle/>
          <a:p>
            <a:pPr marL="82296">
              <a:defRPr/>
            </a:pPr>
            <a:r>
              <a:rPr lang="en-GB" sz="2800" dirty="0">
                <a:latin typeface="Arial Rounded MT Bold" panose="020F0704030504030204" pitchFamily="34" charset="0"/>
              </a:rPr>
              <a:t>At the end of this module you will know:</a:t>
            </a:r>
          </a:p>
          <a:p>
            <a:pPr marL="82296">
              <a:defRPr/>
            </a:pPr>
            <a:endParaRPr lang="en-GB" sz="2800" dirty="0">
              <a:latin typeface="Arial Rounded MT Bold" panose="020F0704030504030204" pitchFamily="34" charset="0"/>
            </a:endParaRPr>
          </a:p>
          <a:p>
            <a:pPr>
              <a:lnSpc>
                <a:spcPct val="114000"/>
              </a:lnSpc>
              <a:spcAft>
                <a:spcPts val="1000"/>
              </a:spcAft>
              <a:tabLst>
                <a:tab pos="357188" algn="l"/>
              </a:tabLst>
              <a:defRPr/>
            </a:pPr>
            <a:r>
              <a:rPr lang="en-US" sz="2800" dirty="0">
                <a:latin typeface="Arial Rounded MT Bold" panose="020F0704030504030204" pitchFamily="34" charset="0"/>
              </a:rPr>
              <a:t>•	the main European Roman routes</a:t>
            </a:r>
          </a:p>
          <a:p>
            <a:pPr>
              <a:lnSpc>
                <a:spcPct val="114000"/>
              </a:lnSpc>
              <a:spcAft>
                <a:spcPts val="1000"/>
              </a:spcAft>
              <a:tabLst>
                <a:tab pos="357188" algn="l"/>
              </a:tabLst>
              <a:defRPr/>
            </a:pPr>
            <a:r>
              <a:rPr lang="en-US" sz="2800" dirty="0">
                <a:latin typeface="Arial Rounded MT Bold" panose="020F0704030504030204" pitchFamily="34" charset="0"/>
              </a:rPr>
              <a:t>•	the basic h</a:t>
            </a:r>
            <a:r>
              <a:rPr lang="en-GB" sz="2800" dirty="0" err="1">
                <a:latin typeface="Arial Rounded MT Bold" panose="020F0704030504030204" pitchFamily="34" charset="0"/>
              </a:rPr>
              <a:t>istory</a:t>
            </a:r>
            <a:r>
              <a:rPr lang="en-GB" sz="2800" dirty="0">
                <a:latin typeface="Arial Rounded MT Bold" panose="020F0704030504030204" pitchFamily="34" charset="0"/>
              </a:rPr>
              <a:t> of the European Roman routes</a:t>
            </a:r>
            <a:endParaRPr lang="en-US" sz="2800" dirty="0">
              <a:latin typeface="Arial Rounded MT Bold" panose="020F0704030504030204" pitchFamily="34" charset="0"/>
            </a:endParaRPr>
          </a:p>
          <a:p>
            <a:pPr>
              <a:lnSpc>
                <a:spcPct val="114000"/>
              </a:lnSpc>
              <a:spcAft>
                <a:spcPts val="1000"/>
              </a:spcAft>
              <a:tabLst>
                <a:tab pos="357188" algn="l"/>
              </a:tabLst>
              <a:defRPr/>
            </a:pPr>
            <a:r>
              <a:rPr lang="en-US" sz="2800" dirty="0">
                <a:latin typeface="Arial Rounded MT Bold" panose="020F0704030504030204" pitchFamily="34" charset="0"/>
              </a:rPr>
              <a:t>•	the development </a:t>
            </a:r>
            <a:r>
              <a:rPr lang="en-GB" sz="2800" dirty="0">
                <a:latin typeface="Arial Rounded MT Bold" panose="020F0704030504030204" pitchFamily="34" charset="0"/>
              </a:rPr>
              <a:t>of the European Roman routes </a:t>
            </a:r>
          </a:p>
          <a:p>
            <a:pPr marL="357188" lvl="1" indent="-357188">
              <a:lnSpc>
                <a:spcPct val="114000"/>
              </a:lnSpc>
              <a:spcAft>
                <a:spcPts val="1000"/>
              </a:spcAft>
              <a:buFont typeface="Arial" pitchFamily="34" charset="0"/>
              <a:buChar char="•"/>
              <a:tabLst>
                <a:tab pos="357188" algn="l"/>
              </a:tabLst>
              <a:defRPr/>
            </a:pPr>
            <a:r>
              <a:rPr lang="en-US" sz="2800" dirty="0">
                <a:latin typeface="Arial Rounded MT Bold" panose="020F0704030504030204" pitchFamily="34" charset="0"/>
              </a:rPr>
              <a:t>the role </a:t>
            </a:r>
            <a:r>
              <a:rPr lang="en-GB" sz="2800" dirty="0">
                <a:latin typeface="Arial Rounded MT Bold" panose="020F0704030504030204" pitchFamily="34" charset="0"/>
              </a:rPr>
              <a:t>of the European Roman routes </a:t>
            </a:r>
            <a:r>
              <a:rPr lang="en-US" sz="2800" dirty="0">
                <a:latin typeface="Arial Rounded MT Bold" panose="020F0704030504030204" pitchFamily="34" charset="0"/>
              </a:rPr>
              <a:t>during the Roman Empire </a:t>
            </a:r>
          </a:p>
        </p:txBody>
      </p:sp>
      <p:pic>
        <p:nvPicPr>
          <p:cNvPr id="6151" name="6 - Εικόνα" descr="Goal-Setting.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86838" y="1806575"/>
            <a:ext cx="2085975"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38150"/>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ttangolo 1"/>
          <p:cNvSpPr>
            <a:spLocks noChangeArrowheads="1"/>
          </p:cNvSpPr>
          <p:nvPr/>
        </p:nvSpPr>
        <p:spPr bwMode="auto">
          <a:xfrm>
            <a:off x="6519863" y="585788"/>
            <a:ext cx="45497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it-IT" sz="3600" dirty="0">
                <a:latin typeface="Arial Rounded MT Bold" pitchFamily="34" charset="0"/>
              </a:rPr>
              <a:t>Roman engineering</a:t>
            </a:r>
            <a:endParaRPr lang="it-IT" altLang="it-IT" sz="3600" dirty="0"/>
          </a:p>
        </p:txBody>
      </p:sp>
      <p:sp>
        <p:nvSpPr>
          <p:cNvPr id="8" name="7 - Κατακόρυφος πάπυρος"/>
          <p:cNvSpPr/>
          <p:nvPr/>
        </p:nvSpPr>
        <p:spPr>
          <a:xfrm>
            <a:off x="3200400" y="1662113"/>
            <a:ext cx="5308600" cy="4381500"/>
          </a:xfrm>
          <a:prstGeom prst="verticalScroll">
            <a:avLst/>
          </a:prstGeom>
          <a:solidFill>
            <a:srgbClr val="EDDEC5"/>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1800"/>
              </a:spcAft>
              <a:defRPr/>
            </a:pPr>
            <a:r>
              <a:rPr lang="en-US" altLang="el-GR" sz="2500" dirty="0">
                <a:solidFill>
                  <a:schemeClr val="tx1"/>
                </a:solidFill>
                <a:latin typeface="Bodoni MT" pitchFamily="18" charset="0"/>
              </a:rPr>
              <a:t>“The extraordinary greatness of the Roman Empire manifests itself above all in three things: </a:t>
            </a:r>
            <a:br>
              <a:rPr lang="en-US" altLang="el-GR" sz="2500" dirty="0">
                <a:solidFill>
                  <a:schemeClr val="tx1"/>
                </a:solidFill>
                <a:latin typeface="Bodoni MT" pitchFamily="18" charset="0"/>
              </a:rPr>
            </a:br>
            <a:r>
              <a:rPr lang="en-US" altLang="el-GR" sz="2500" dirty="0">
                <a:solidFill>
                  <a:schemeClr val="tx1"/>
                </a:solidFill>
                <a:latin typeface="Bodoni MT" pitchFamily="18" charset="0"/>
              </a:rPr>
              <a:t>the </a:t>
            </a:r>
            <a:r>
              <a:rPr lang="en-US" altLang="el-GR" sz="2500" b="1" dirty="0">
                <a:solidFill>
                  <a:schemeClr val="tx1"/>
                </a:solidFill>
                <a:latin typeface="Bodoni MT" pitchFamily="18" charset="0"/>
              </a:rPr>
              <a:t>aqueducts</a:t>
            </a:r>
            <a:r>
              <a:rPr lang="en-US" altLang="el-GR" sz="2500" dirty="0">
                <a:solidFill>
                  <a:schemeClr val="tx1"/>
                </a:solidFill>
                <a:latin typeface="Bodoni MT" pitchFamily="18" charset="0"/>
              </a:rPr>
              <a:t>, </a:t>
            </a:r>
            <a:br>
              <a:rPr lang="en-US" altLang="el-GR" sz="2500" dirty="0">
                <a:solidFill>
                  <a:schemeClr val="tx1"/>
                </a:solidFill>
                <a:latin typeface="Bodoni MT" pitchFamily="18" charset="0"/>
              </a:rPr>
            </a:br>
            <a:r>
              <a:rPr lang="en-US" altLang="el-GR" sz="2500" dirty="0">
                <a:solidFill>
                  <a:schemeClr val="tx1"/>
                </a:solidFill>
                <a:latin typeface="Bodoni MT" pitchFamily="18" charset="0"/>
              </a:rPr>
              <a:t>the </a:t>
            </a:r>
            <a:r>
              <a:rPr lang="en-US" altLang="el-GR" sz="2500" b="1" dirty="0">
                <a:solidFill>
                  <a:schemeClr val="tx1"/>
                </a:solidFill>
                <a:latin typeface="Bodoni MT" pitchFamily="18" charset="0"/>
              </a:rPr>
              <a:t>paved roads</a:t>
            </a:r>
            <a:r>
              <a:rPr lang="en-US" altLang="el-GR" sz="2500" dirty="0">
                <a:solidFill>
                  <a:schemeClr val="tx1"/>
                </a:solidFill>
                <a:latin typeface="Bodoni MT" pitchFamily="18" charset="0"/>
              </a:rPr>
              <a:t>, and the construction of the </a:t>
            </a:r>
            <a:r>
              <a:rPr lang="en-US" altLang="el-GR" sz="2500" b="1" dirty="0">
                <a:solidFill>
                  <a:schemeClr val="tx1"/>
                </a:solidFill>
                <a:latin typeface="Bodoni MT" pitchFamily="18" charset="0"/>
              </a:rPr>
              <a:t>drains</a:t>
            </a:r>
            <a:r>
              <a:rPr lang="en-US" altLang="el-GR" sz="2500" dirty="0">
                <a:solidFill>
                  <a:schemeClr val="tx1"/>
                </a:solidFill>
                <a:latin typeface="Bodoni MT" pitchFamily="18" charset="0"/>
              </a:rPr>
              <a:t>.”</a:t>
            </a:r>
          </a:p>
          <a:p>
            <a:pPr>
              <a:defRPr/>
            </a:pPr>
            <a:r>
              <a:rPr lang="en-US" altLang="el-GR" sz="1600" dirty="0">
                <a:solidFill>
                  <a:schemeClr val="tx1"/>
                </a:solidFill>
                <a:latin typeface="Arial Rounded MT Bold" pitchFamily="34" charset="0"/>
              </a:rPr>
              <a:t>Dionysius of Halicarnassus,</a:t>
            </a:r>
          </a:p>
          <a:p>
            <a:pPr>
              <a:defRPr/>
            </a:pPr>
            <a:r>
              <a:rPr lang="en-US" altLang="el-GR" sz="1600" i="1" dirty="0">
                <a:solidFill>
                  <a:schemeClr val="tx1"/>
                </a:solidFill>
                <a:latin typeface="Arial Rounded MT Bold" pitchFamily="34" charset="0"/>
              </a:rPr>
              <a:t>Roman Antiquities, 3.67.5</a:t>
            </a:r>
            <a:endParaRPr lang="el-GR" i="1"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332538" y="779463"/>
            <a:ext cx="5186362" cy="646112"/>
          </a:xfrm>
          <a:prstGeom prst="rect">
            <a:avLst/>
          </a:prstGeom>
          <a:noFill/>
        </p:spPr>
        <p:txBody>
          <a:bodyPr wrap="none">
            <a:spAutoFit/>
          </a:bodyPr>
          <a:lstStyle/>
          <a:p>
            <a:pPr algn="r">
              <a:defRPr/>
            </a:pPr>
            <a:r>
              <a:rPr lang="en-GB" sz="3600" dirty="0">
                <a:latin typeface="Arial Rounded MT Bold" panose="020F0704030504030204" pitchFamily="34" charset="0"/>
              </a:rPr>
              <a:t>Types of Roman roads</a:t>
            </a:r>
            <a:endParaRPr lang="en-US" sz="4000" b="1" dirty="0">
              <a:solidFill>
                <a:schemeClr val="tx2"/>
              </a:solidFill>
              <a:latin typeface="+mj-lt"/>
            </a:endParaRPr>
          </a:p>
        </p:txBody>
      </p:sp>
      <p:pic>
        <p:nvPicPr>
          <p:cNvPr id="819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ttangolo 1"/>
          <p:cNvSpPr>
            <a:spLocks noChangeArrowheads="1"/>
          </p:cNvSpPr>
          <p:nvPr/>
        </p:nvSpPr>
        <p:spPr bwMode="auto">
          <a:xfrm>
            <a:off x="522288" y="2366963"/>
            <a:ext cx="7227887"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publicae</a:t>
            </a:r>
            <a:r>
              <a:rPr lang="en-GB" altLang="es-ES" sz="2800" b="1" dirty="0">
                <a:latin typeface="Arial Rounded MT Bold" pitchFamily="34" charset="0"/>
              </a:rPr>
              <a:t>: </a:t>
            </a:r>
            <a:r>
              <a:rPr lang="en-GB" altLang="es-ES" sz="2800" dirty="0">
                <a:latin typeface="Arial Rounded MT Bold" pitchFamily="34" charset="0"/>
              </a:rPr>
              <a:t>connect important cities, like todays highways</a:t>
            </a:r>
          </a:p>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vicinales</a:t>
            </a:r>
            <a:r>
              <a:rPr lang="en-GB" altLang="es-ES" sz="2800" b="1" dirty="0">
                <a:latin typeface="Arial Rounded MT Bold" pitchFamily="34" charset="0"/>
              </a:rPr>
              <a:t>: </a:t>
            </a:r>
            <a:r>
              <a:rPr lang="en-GB" altLang="es-ES" sz="2800" dirty="0">
                <a:latin typeface="Arial Rounded MT Bold" pitchFamily="34" charset="0"/>
              </a:rPr>
              <a:t>local roads connecting small settlements or villages (“vici”)</a:t>
            </a:r>
          </a:p>
          <a:p>
            <a:pPr>
              <a:spcAft>
                <a:spcPts val="1800"/>
              </a:spcAft>
              <a:buFont typeface="Raleway" pitchFamily="34" charset="0"/>
              <a:buAutoNum type="arabicPeriod"/>
            </a:pPr>
            <a:r>
              <a:rPr lang="en-GB" altLang="es-ES" sz="2800" b="1" dirty="0" err="1">
                <a:latin typeface="Arial Rounded MT Bold" pitchFamily="34" charset="0"/>
              </a:rPr>
              <a:t>Viae</a:t>
            </a:r>
            <a:r>
              <a:rPr lang="en-GB" altLang="es-ES" sz="2800" b="1" dirty="0">
                <a:latin typeface="Arial Rounded MT Bold" pitchFamily="34" charset="0"/>
              </a:rPr>
              <a:t> </a:t>
            </a:r>
            <a:r>
              <a:rPr lang="en-GB" altLang="es-ES" sz="2800" b="1" dirty="0" err="1">
                <a:latin typeface="Arial Rounded MT Bold" pitchFamily="34" charset="0"/>
              </a:rPr>
              <a:t>privatae</a:t>
            </a:r>
            <a:r>
              <a:rPr lang="en-GB" altLang="es-ES" sz="2800" b="1" dirty="0">
                <a:latin typeface="Arial Rounded MT Bold" pitchFamily="34" charset="0"/>
              </a:rPr>
              <a:t>: </a:t>
            </a:r>
            <a:r>
              <a:rPr lang="en-GB" altLang="es-ES" sz="2800" dirty="0">
                <a:latin typeface="Arial Rounded MT Bold" pitchFamily="34" charset="0"/>
              </a:rPr>
              <a:t>private or country roads</a:t>
            </a:r>
          </a:p>
        </p:txBody>
      </p:sp>
      <p:sp>
        <p:nvSpPr>
          <p:cNvPr id="8199" name="AutoShape 11" descr="Viae publicae, consulares, praetori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sp>
        <p:nvSpPr>
          <p:cNvPr id="8200" name="AutoShape 13" descr="Viae publicae, consulares, praetori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endParaRPr lang="el-GR" altLang="el-GR"/>
          </a:p>
        </p:txBody>
      </p:sp>
      <p:pic>
        <p:nvPicPr>
          <p:cNvPr id="12" name="11 - Εικόνα" descr="375px-PompeiiStreet.jpg"/>
          <p:cNvPicPr>
            <a:picLocks noChangeAspect="1"/>
          </p:cNvPicPr>
          <p:nvPr/>
        </p:nvPicPr>
        <p:blipFill>
          <a:blip r:embed="rId5" cstate="print"/>
          <a:stretch>
            <a:fillRect/>
          </a:stretch>
        </p:blipFill>
        <p:spPr>
          <a:xfrm>
            <a:off x="8085138" y="1874838"/>
            <a:ext cx="2987675" cy="4000500"/>
          </a:xfrm>
          <a:prstGeom prst="rect">
            <a:avLst/>
          </a:prstGeom>
          <a:ln>
            <a:noFill/>
          </a:ln>
          <a:effectLst>
            <a:outerShdw blurRad="190500" algn="tl" rotWithShape="0">
              <a:srgbClr val="000000">
                <a:alpha val="70000"/>
              </a:srgbClr>
            </a:outerShdw>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729163" y="690563"/>
            <a:ext cx="6756400" cy="646112"/>
          </a:xfrm>
          <a:prstGeom prst="rect">
            <a:avLst/>
          </a:prstGeom>
          <a:noFill/>
        </p:spPr>
        <p:txBody>
          <a:bodyPr wrap="none">
            <a:spAutoFit/>
          </a:bodyPr>
          <a:lstStyle/>
          <a:p>
            <a:pPr algn="r">
              <a:defRPr/>
            </a:pPr>
            <a:r>
              <a:rPr lang="en-GB" sz="3600" dirty="0">
                <a:latin typeface="Arial Rounded MT Bold" panose="020F0704030504030204" pitchFamily="34" charset="0"/>
              </a:rPr>
              <a:t>Construction of Roman roads</a:t>
            </a:r>
            <a:endParaRPr lang="en-US" sz="4000" b="1" dirty="0">
              <a:solidFill>
                <a:schemeClr val="tx2"/>
              </a:solidFill>
              <a:latin typeface="+mj-lt"/>
            </a:endParaRPr>
          </a:p>
        </p:txBody>
      </p:sp>
      <p:pic>
        <p:nvPicPr>
          <p:cNvPr id="9219"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ttangolo 1"/>
          <p:cNvSpPr>
            <a:spLocks noChangeArrowheads="1"/>
          </p:cNvSpPr>
          <p:nvPr/>
        </p:nvSpPr>
        <p:spPr bwMode="auto">
          <a:xfrm>
            <a:off x="568325" y="2198688"/>
            <a:ext cx="56991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n-US" altLang="es-ES" sz="2800" dirty="0">
                <a:latin typeface="Arial Rounded MT Bold" pitchFamily="34" charset="0"/>
              </a:rPr>
              <a:t>Constructed in </a:t>
            </a:r>
            <a:r>
              <a:rPr lang="en-US" altLang="es-ES" sz="2800" b="1" dirty="0">
                <a:latin typeface="Arial Rounded MT Bold" pitchFamily="34" charset="0"/>
              </a:rPr>
              <a:t>layers</a:t>
            </a:r>
            <a:br>
              <a:rPr lang="en-US" altLang="es-ES" sz="2800" dirty="0">
                <a:latin typeface="Arial Rounded MT Bold" pitchFamily="34" charset="0"/>
              </a:rPr>
            </a:br>
            <a:r>
              <a:rPr lang="en-US" altLang="es-ES" sz="2800" dirty="0">
                <a:latin typeface="Arial Rounded MT Bold" pitchFamily="34" charset="0"/>
              </a:rPr>
              <a:t>to withstand </a:t>
            </a:r>
            <a:r>
              <a:rPr lang="en-US" altLang="es-ES" sz="2800" b="1" dirty="0">
                <a:latin typeface="Arial Rounded MT Bold" pitchFamily="34" charset="0"/>
              </a:rPr>
              <a:t>floods</a:t>
            </a:r>
            <a:r>
              <a:rPr lang="en-US" altLang="es-ES" sz="2800" dirty="0">
                <a:latin typeface="Arial Rounded MT Bold" pitchFamily="34" charset="0"/>
              </a:rPr>
              <a:t> </a:t>
            </a:r>
            <a:br>
              <a:rPr lang="en-US" altLang="es-ES" sz="2800" dirty="0">
                <a:latin typeface="Arial Rounded MT Bold" pitchFamily="34" charset="0"/>
              </a:rPr>
            </a:br>
            <a:r>
              <a:rPr lang="en-US" altLang="es-ES" sz="2800" dirty="0">
                <a:latin typeface="Arial Rounded MT Bold" pitchFamily="34" charset="0"/>
              </a:rPr>
              <a:t>and </a:t>
            </a:r>
            <a:r>
              <a:rPr lang="en-US" altLang="es-ES" sz="2800" b="1" dirty="0">
                <a:latin typeface="Arial Rounded MT Bold" pitchFamily="34" charset="0"/>
              </a:rPr>
              <a:t>environmental hazards</a:t>
            </a:r>
          </a:p>
        </p:txBody>
      </p:sp>
      <p:pic>
        <p:nvPicPr>
          <p:cNvPr id="10" name="9 - Εικόνα" descr="8187845_orig.jpg"/>
          <p:cNvPicPr>
            <a:picLocks noChangeAspect="1"/>
          </p:cNvPicPr>
          <p:nvPr/>
        </p:nvPicPr>
        <p:blipFill>
          <a:blip r:embed="rId5" cstate="print"/>
          <a:srcRect l="2265" t="2162" r="1294" b="3467"/>
          <a:stretch>
            <a:fillRect/>
          </a:stretch>
        </p:blipFill>
        <p:spPr>
          <a:xfrm>
            <a:off x="6791325" y="1438275"/>
            <a:ext cx="3535363" cy="4840288"/>
          </a:xfrm>
          <a:prstGeom prst="rect">
            <a:avLst/>
          </a:prstGeom>
          <a:ln>
            <a:noFill/>
          </a:ln>
          <a:effectLst>
            <a:outerShdw blurRad="190500" algn="tl" rotWithShape="0">
              <a:srgbClr val="000000">
                <a:alpha val="70000"/>
              </a:srgbClr>
            </a:outerShdw>
          </a:effectLst>
        </p:spPr>
      </p:pic>
      <p:sp>
        <p:nvSpPr>
          <p:cNvPr id="9224" name="10 - Ορθογώνιο"/>
          <p:cNvSpPr>
            <a:spLocks noChangeArrowheads="1"/>
          </p:cNvSpPr>
          <p:nvPr/>
        </p:nvSpPr>
        <p:spPr bwMode="auto">
          <a:xfrm>
            <a:off x="561975" y="3830638"/>
            <a:ext cx="52482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n-US" altLang="es-ES" sz="2800" dirty="0">
                <a:latin typeface="Arial Rounded MT Bold" pitchFamily="34" charset="0"/>
              </a:rPr>
              <a:t>Road widths from 1m </a:t>
            </a:r>
            <a:br>
              <a:rPr lang="en-US" altLang="es-ES" sz="2800" dirty="0">
                <a:latin typeface="Arial Rounded MT Bold" pitchFamily="34" charset="0"/>
              </a:rPr>
            </a:br>
            <a:r>
              <a:rPr lang="en-US" altLang="es-ES" sz="2800" dirty="0">
                <a:latin typeface="Arial Rounded MT Bold" pitchFamily="34" charset="0"/>
              </a:rPr>
              <a:t>to more than 7m</a:t>
            </a:r>
            <a:endParaRPr lang="el-GR" altLang="es-ES" sz="2800" dirty="0">
              <a:latin typeface="Arial Rounded MT Bold" pitchFamily="34" charset="0"/>
            </a:endParaRPr>
          </a:p>
        </p:txBody>
      </p:sp>
      <p:sp>
        <p:nvSpPr>
          <p:cNvPr id="9225" name="11 - Ορθογώνιο"/>
          <p:cNvSpPr>
            <a:spLocks noChangeArrowheads="1"/>
          </p:cNvSpPr>
          <p:nvPr/>
        </p:nvSpPr>
        <p:spPr bwMode="auto">
          <a:xfrm>
            <a:off x="571500" y="4938713"/>
            <a:ext cx="54276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buFont typeface="Arial" charset="0"/>
              <a:buChar char="•"/>
            </a:pPr>
            <a:r>
              <a:rPr lang="en-US" altLang="es-ES" sz="2800" dirty="0">
                <a:latin typeface="Arial Rounded MT Bold" pitchFamily="34" charset="0"/>
              </a:rPr>
              <a:t>They were built </a:t>
            </a:r>
            <a:br>
              <a:rPr lang="en-US" altLang="es-ES" sz="2800" dirty="0">
                <a:latin typeface="Arial Rounded MT Bold" pitchFamily="34" charset="0"/>
              </a:rPr>
            </a:br>
            <a:r>
              <a:rPr lang="en-US" altLang="es-ES" sz="2800" dirty="0">
                <a:latin typeface="Arial Rounded MT Bold" pitchFamily="34" charset="0"/>
              </a:rPr>
              <a:t>as </a:t>
            </a:r>
            <a:r>
              <a:rPr lang="en-US" altLang="es-ES" sz="2800" b="1" dirty="0">
                <a:latin typeface="Arial Rounded MT Bold" pitchFamily="34" charset="0"/>
              </a:rPr>
              <a:t>straight</a:t>
            </a:r>
            <a:r>
              <a:rPr lang="en-US" altLang="es-ES" sz="2800" dirty="0">
                <a:latin typeface="Arial Rounded MT Bold" pitchFamily="34" charset="0"/>
              </a:rPr>
              <a:t> as possible!</a:t>
            </a:r>
            <a:endParaRPr lang="el-GR" altLang="es-ES" sz="2800" dirty="0">
              <a:latin typeface="Arial Rounded MT Bold"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134100" y="635000"/>
            <a:ext cx="5384800" cy="646113"/>
          </a:xfrm>
          <a:prstGeom prst="rect">
            <a:avLst/>
          </a:prstGeom>
          <a:noFill/>
        </p:spPr>
        <p:txBody>
          <a:bodyPr wrap="none">
            <a:spAutoFit/>
          </a:bodyPr>
          <a:lstStyle/>
          <a:p>
            <a:pPr algn="r">
              <a:defRPr/>
            </a:pPr>
            <a:r>
              <a:rPr lang="en-GB" sz="3600" dirty="0">
                <a:latin typeface="Arial Rounded MT Bold" panose="020F0704030504030204" pitchFamily="34" charset="0"/>
              </a:rPr>
              <a:t>Roman roads in Europe</a:t>
            </a:r>
            <a:endParaRPr lang="en-US" sz="4000" b="1" dirty="0">
              <a:solidFill>
                <a:schemeClr val="tx2"/>
              </a:solidFill>
              <a:latin typeface="+mj-lt"/>
            </a:endParaRPr>
          </a:p>
        </p:txBody>
      </p:sp>
      <p:pic>
        <p:nvPicPr>
          <p:cNvPr id="10243"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6 - Εικόνα" descr="Ancient-rome-map-of-delightfully-different-neighborhoods.-8.jpg"/>
          <p:cNvPicPr>
            <a:picLocks noChangeAspect="1"/>
          </p:cNvPicPr>
          <p:nvPr/>
        </p:nvPicPr>
        <p:blipFill>
          <a:blip r:embed="rId5" cstate="print"/>
          <a:stretch>
            <a:fillRect/>
          </a:stretch>
        </p:blipFill>
        <p:spPr>
          <a:xfrm>
            <a:off x="2887663" y="1649413"/>
            <a:ext cx="6669087" cy="4662487"/>
          </a:xfrm>
          <a:prstGeom prst="rect">
            <a:avLst/>
          </a:prstGeom>
          <a:ln>
            <a:noFill/>
          </a:ln>
          <a:effectLst>
            <a:outerShdw blurRad="190500" algn="tl" rotWithShape="0">
              <a:srgbClr val="000000">
                <a:alpha val="70000"/>
              </a:srgbClr>
            </a:outerShdw>
          </a:effectLst>
        </p:spPr>
      </p:pic>
      <p:sp>
        <p:nvSpPr>
          <p:cNvPr id="10" name="9 - Σύννεφο"/>
          <p:cNvSpPr/>
          <p:nvPr/>
        </p:nvSpPr>
        <p:spPr>
          <a:xfrm>
            <a:off x="10055225" y="2135858"/>
            <a:ext cx="2927350" cy="2119313"/>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es-ES" sz="2000" b="1" dirty="0">
                <a:solidFill>
                  <a:srgbClr val="C00000"/>
                </a:solidFill>
                <a:latin typeface="Arial Rounded MT Bold" pitchFamily="34" charset="0"/>
              </a:rPr>
              <a:t>Via </a:t>
            </a:r>
            <a:r>
              <a:rPr lang="en-US" altLang="es-ES" sz="2000" b="1" dirty="0" err="1">
                <a:solidFill>
                  <a:srgbClr val="C00000"/>
                </a:solidFill>
                <a:latin typeface="Arial Rounded MT Bold" pitchFamily="34" charset="0"/>
              </a:rPr>
              <a:t>Appia</a:t>
            </a:r>
            <a:r>
              <a:rPr lang="en-US" altLang="es-ES" sz="2000" b="1" dirty="0">
                <a:solidFill>
                  <a:srgbClr val="C00000"/>
                </a:solidFill>
                <a:latin typeface="Arial Rounded MT Bold" pitchFamily="34" charset="0"/>
              </a:rPr>
              <a:t> : </a:t>
            </a:r>
          </a:p>
          <a:p>
            <a:pPr algn="r">
              <a:defRPr/>
            </a:pPr>
            <a:r>
              <a:rPr lang="en-US" altLang="es-ES" sz="2000" dirty="0">
                <a:solidFill>
                  <a:schemeClr val="tx1"/>
                </a:solidFill>
                <a:latin typeface="Arial Rounded MT Bold" pitchFamily="34" charset="0"/>
              </a:rPr>
              <a:t>first and most famous great Roman road!</a:t>
            </a:r>
            <a:endParaRPr lang="el-GR" altLang="es-ES" sz="1600" dirty="0">
              <a:solidFill>
                <a:schemeClr val="tx1"/>
              </a:solidFill>
              <a:latin typeface="Arial Rounded MT Bold" pitchFamily="34" charset="0"/>
            </a:endParaRPr>
          </a:p>
        </p:txBody>
      </p:sp>
      <p:sp>
        <p:nvSpPr>
          <p:cNvPr id="12" name="11 - Διάγραμμα ροής: Παραπομπή σε άλλη σελίδα"/>
          <p:cNvSpPr/>
          <p:nvPr/>
        </p:nvSpPr>
        <p:spPr>
          <a:xfrm>
            <a:off x="211138" y="2241550"/>
            <a:ext cx="2387600" cy="3690938"/>
          </a:xfrm>
          <a:prstGeom prst="flowChartOffpageConnector">
            <a:avLst/>
          </a:prstGeom>
          <a:ln>
            <a:solidFill>
              <a:srgbClr val="0070C0"/>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US" altLang="es-ES" sz="2400" dirty="0">
                <a:solidFill>
                  <a:schemeClr val="tx1"/>
                </a:solidFill>
                <a:latin typeface="Arial Rounded MT Bold" pitchFamily="34" charset="0"/>
              </a:rPr>
              <a:t>The network </a:t>
            </a:r>
            <a:br>
              <a:rPr lang="en-US" altLang="es-ES" sz="2400" dirty="0">
                <a:solidFill>
                  <a:schemeClr val="tx1"/>
                </a:solidFill>
                <a:latin typeface="Arial Rounded MT Bold" pitchFamily="34" charset="0"/>
              </a:rPr>
            </a:br>
            <a:r>
              <a:rPr lang="en-US" altLang="es-ES" sz="2400" dirty="0">
                <a:solidFill>
                  <a:schemeClr val="tx1"/>
                </a:solidFill>
                <a:latin typeface="Arial Rounded MT Bold" pitchFamily="34" charset="0"/>
              </a:rPr>
              <a:t>spread across the Empire.</a:t>
            </a:r>
            <a:br>
              <a:rPr lang="en-US" altLang="es-ES" sz="2400" dirty="0">
                <a:solidFill>
                  <a:schemeClr val="tx1"/>
                </a:solidFill>
                <a:latin typeface="Arial Rounded MT Bold" pitchFamily="34" charset="0"/>
              </a:rPr>
            </a:br>
            <a:r>
              <a:rPr lang="en-US" altLang="es-ES" sz="2400" dirty="0">
                <a:solidFill>
                  <a:schemeClr val="tx1"/>
                </a:solidFill>
                <a:latin typeface="Arial Rounded MT Bold" pitchFamily="34" charset="0"/>
              </a:rPr>
              <a:t>….</a:t>
            </a:r>
          </a:p>
          <a:p>
            <a:pPr algn="ctr">
              <a:defRPr/>
            </a:pPr>
            <a:r>
              <a:rPr lang="en-US" altLang="es-ES" sz="2400" dirty="0">
                <a:solidFill>
                  <a:schemeClr val="tx1"/>
                </a:solidFill>
                <a:latin typeface="Arial Rounded MT Bold" pitchFamily="34" charset="0"/>
              </a:rPr>
              <a:t>From Britain to Syria!</a:t>
            </a:r>
            <a:endParaRPr lang="el-GR" sz="2400" dirty="0"/>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4505325" y="620713"/>
            <a:ext cx="7280275" cy="646112"/>
          </a:xfrm>
          <a:prstGeom prst="rect">
            <a:avLst/>
          </a:prstGeom>
          <a:noFill/>
        </p:spPr>
        <p:txBody>
          <a:bodyPr>
            <a:spAutoFit/>
          </a:bodyPr>
          <a:lstStyle/>
          <a:p>
            <a:pPr algn="r">
              <a:defRPr/>
            </a:pPr>
            <a:r>
              <a:rPr lang="en-GB" sz="3600" dirty="0">
                <a:latin typeface="Arial Rounded MT Bold" panose="020F0704030504030204" pitchFamily="34" charset="0"/>
              </a:rPr>
              <a:t>A Special Case: Via </a:t>
            </a:r>
            <a:r>
              <a:rPr lang="en-GB" sz="3600" dirty="0" err="1">
                <a:latin typeface="Arial Rounded MT Bold" panose="020F0704030504030204" pitchFamily="34" charset="0"/>
              </a:rPr>
              <a:t>Francigena</a:t>
            </a:r>
            <a:endParaRPr lang="en-US" sz="4000" b="1" dirty="0">
              <a:solidFill>
                <a:schemeClr val="tx2"/>
              </a:solidFill>
              <a:latin typeface="+mj-lt"/>
            </a:endParaRPr>
          </a:p>
        </p:txBody>
      </p:sp>
      <p:pic>
        <p:nvPicPr>
          <p:cNvPr id="11267"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 Ορθογώνιο"/>
          <p:cNvSpPr/>
          <p:nvPr/>
        </p:nvSpPr>
        <p:spPr>
          <a:xfrm>
            <a:off x="182563" y="3548063"/>
            <a:ext cx="6129337" cy="708025"/>
          </a:xfrm>
          <a:prstGeom prst="rect">
            <a:avLst/>
          </a:prstGeom>
          <a:ln>
            <a:solidFill>
              <a:srgbClr val="0070C0"/>
            </a:solidFill>
          </a:ln>
        </p:spPr>
        <p:style>
          <a:lnRef idx="0">
            <a:schemeClr val="accent5"/>
          </a:lnRef>
          <a:fillRef idx="3">
            <a:schemeClr val="accent5"/>
          </a:fillRef>
          <a:effectRef idx="3">
            <a:schemeClr val="accent5"/>
          </a:effectRef>
          <a:fontRef idx="minor">
            <a:schemeClr val="lt1"/>
          </a:fontRef>
        </p:style>
        <p:txBody>
          <a:bodyPr>
            <a:spAutoFit/>
          </a:bodyPr>
          <a:lstStyle/>
          <a:p>
            <a:pPr>
              <a:defRPr/>
            </a:pPr>
            <a:r>
              <a:rPr lang="en-US" altLang="es-ES" sz="2000" dirty="0">
                <a:latin typeface="Arial Rounded MT Bold" pitchFamily="34" charset="0"/>
              </a:rPr>
              <a:t>Important medieval pilgrim route </a:t>
            </a:r>
            <a:br>
              <a:rPr lang="en-US" altLang="es-ES" sz="2000" dirty="0">
                <a:latin typeface="Arial Rounded MT Bold" pitchFamily="34" charset="0"/>
              </a:rPr>
            </a:br>
            <a:r>
              <a:rPr lang="en-US" altLang="es-ES" sz="2000" dirty="0">
                <a:latin typeface="Arial Rounded MT Bold" pitchFamily="34" charset="0"/>
              </a:rPr>
              <a:t>of 2000Km from Canterbury (England) to Rome.</a:t>
            </a:r>
          </a:p>
        </p:txBody>
      </p:sp>
      <p:grpSp>
        <p:nvGrpSpPr>
          <p:cNvPr id="11271" name="11 - Ομάδα"/>
          <p:cNvGrpSpPr>
            <a:grpSpLocks/>
          </p:cNvGrpSpPr>
          <p:nvPr/>
        </p:nvGrpSpPr>
        <p:grpSpPr bwMode="auto">
          <a:xfrm>
            <a:off x="2913063" y="1438275"/>
            <a:ext cx="8829675" cy="4833938"/>
            <a:chOff x="2913910" y="1438507"/>
            <a:chExt cx="8828324" cy="4832934"/>
          </a:xfrm>
        </p:grpSpPr>
        <p:pic>
          <p:nvPicPr>
            <p:cNvPr id="11275" name="9 - Εικόνα" descr="pilgrim-map-full-pics-with-logo-page-001.jpg"/>
            <p:cNvPicPr>
              <a:picLocks noChangeAspect="1"/>
            </p:cNvPicPr>
            <p:nvPr/>
          </p:nvPicPr>
          <p:blipFill>
            <a:blip r:embed="rId5" cstate="print">
              <a:extLst>
                <a:ext uri="{28A0092B-C50C-407E-A947-70E740481C1C}">
                  <a14:useLocalDpi xmlns:a14="http://schemas.microsoft.com/office/drawing/2010/main" val="0"/>
                </a:ext>
              </a:extLst>
            </a:blip>
            <a:srcRect l="3516" t="2417" r="3091" b="2652"/>
            <a:stretch>
              <a:fillRect/>
            </a:stretch>
          </p:blipFill>
          <p:spPr bwMode="auto">
            <a:xfrm>
              <a:off x="7002965" y="1438507"/>
              <a:ext cx="4739269" cy="481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10 - Ορθογώνιο"/>
            <p:cNvSpPr>
              <a:spLocks noChangeArrowheads="1"/>
            </p:cNvSpPr>
            <p:nvPr/>
          </p:nvSpPr>
          <p:spPr bwMode="auto">
            <a:xfrm>
              <a:off x="2913910" y="6009831"/>
              <a:ext cx="408797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GB" altLang="el-GR" sz="1100" i="1">
                  <a:solidFill>
                    <a:srgbClr val="C00000"/>
                  </a:solidFill>
                </a:rPr>
                <a:t>image source: </a:t>
              </a:r>
              <a:r>
                <a:rPr lang="en-GB" altLang="el-GR" sz="1100" i="1">
                  <a:solidFill>
                    <a:srgbClr val="0070C0"/>
                  </a:solidFill>
                </a:rPr>
                <a:t>https://pilgrimstorome.org.uk/the-via-francigena/</a:t>
              </a:r>
              <a:endParaRPr lang="el-GR" altLang="el-GR" sz="1100" i="1">
                <a:solidFill>
                  <a:srgbClr val="0070C0"/>
                </a:solidFill>
              </a:endParaRPr>
            </a:p>
          </p:txBody>
        </p:sp>
      </p:grpSp>
      <p:sp>
        <p:nvSpPr>
          <p:cNvPr id="13" name="12 - Ορθογώνιο"/>
          <p:cNvSpPr/>
          <p:nvPr/>
        </p:nvSpPr>
        <p:spPr>
          <a:xfrm>
            <a:off x="439738" y="4387850"/>
            <a:ext cx="5905500" cy="708025"/>
          </a:xfrm>
          <a:prstGeom prst="rect">
            <a:avLst/>
          </a:prstGeom>
          <a:solidFill>
            <a:srgbClr val="2AAAB0"/>
          </a:solidFill>
          <a:ln>
            <a:solidFill>
              <a:srgbClr val="0070C0"/>
            </a:solidFill>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altLang="es-ES" sz="2000" dirty="0">
                <a:latin typeface="Arial Rounded MT Bold" pitchFamily="34" charset="0"/>
              </a:rPr>
              <a:t>Passes through England, France, Switzerland and Italy.</a:t>
            </a:r>
            <a:endParaRPr lang="el-GR" altLang="es-ES" sz="2000" dirty="0">
              <a:latin typeface="Arial Rounded MT Bold" pitchFamily="34" charset="0"/>
            </a:endParaRPr>
          </a:p>
        </p:txBody>
      </p:sp>
      <p:sp>
        <p:nvSpPr>
          <p:cNvPr id="14" name="13 - Σύννεφο"/>
          <p:cNvSpPr/>
          <p:nvPr/>
        </p:nvSpPr>
        <p:spPr>
          <a:xfrm>
            <a:off x="2913063" y="1787661"/>
            <a:ext cx="4249738" cy="1851025"/>
          </a:xfrm>
          <a:prstGeom prst="cloud">
            <a:avLst/>
          </a:prstGeom>
          <a:solidFill>
            <a:schemeClr val="accent1">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altLang="es-ES" sz="2400" dirty="0">
                <a:solidFill>
                  <a:schemeClr val="tx1"/>
                </a:solidFill>
                <a:latin typeface="Arial Rounded MT Bold" pitchFamily="34" charset="0"/>
              </a:rPr>
              <a:t>“The road that comes from France”</a:t>
            </a:r>
            <a:endParaRPr lang="el-GR" altLang="es-ES" sz="2400" dirty="0">
              <a:solidFill>
                <a:schemeClr val="tx1"/>
              </a:solidFill>
              <a:latin typeface="Arial Rounded MT Bold" pitchFamily="34" charset="0"/>
            </a:endParaRPr>
          </a:p>
        </p:txBody>
      </p:sp>
      <p:sp>
        <p:nvSpPr>
          <p:cNvPr id="11274" name="11 - Ορθογώνιο"/>
          <p:cNvSpPr>
            <a:spLocks noChangeArrowheads="1"/>
          </p:cNvSpPr>
          <p:nvPr/>
        </p:nvSpPr>
        <p:spPr bwMode="auto">
          <a:xfrm>
            <a:off x="884238" y="5197475"/>
            <a:ext cx="5472112" cy="708025"/>
          </a:xfrm>
          <a:prstGeom prst="rect">
            <a:avLst/>
          </a:prstGeom>
          <a:solidFill>
            <a:srgbClr val="DA9100"/>
          </a:solidFill>
          <a:ln w="9525">
            <a:solidFill>
              <a:srgbClr val="0070C0"/>
            </a:solidFill>
            <a:miter lim="800000"/>
            <a:headEnd/>
            <a:tailEnd/>
          </a:ln>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s-ES" sz="2000" dirty="0">
                <a:solidFill>
                  <a:srgbClr val="FFFFFF"/>
                </a:solidFill>
                <a:latin typeface="Arial Rounded MT Bold" pitchFamily="34" charset="0"/>
              </a:rPr>
              <a:t>Pilgrims reached Apulia and sailed to </a:t>
            </a:r>
            <a:br>
              <a:rPr lang="en-US" altLang="es-ES" sz="2000" dirty="0">
                <a:solidFill>
                  <a:srgbClr val="FFFFFF"/>
                </a:solidFill>
                <a:latin typeface="Arial Rounded MT Bold" pitchFamily="34" charset="0"/>
              </a:rPr>
            </a:br>
            <a:r>
              <a:rPr lang="en-US" altLang="es-ES" sz="2000" dirty="0">
                <a:solidFill>
                  <a:srgbClr val="FFFFFF"/>
                </a:solidFill>
                <a:latin typeface="Arial Rounded MT Bold" pitchFamily="34" charset="0"/>
              </a:rPr>
              <a:t>the Holy Land.</a:t>
            </a:r>
            <a:endParaRPr lang="el-GR" altLang="es-ES" sz="2000" dirty="0">
              <a:solidFill>
                <a:srgbClr val="FFFFFF"/>
              </a:solidFill>
              <a:latin typeface="Arial Rounded MT Bold" pitchFamily="34"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6 - Εικόνα" descr="image_12573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7600" y="2230438"/>
            <a:ext cx="55213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599238" y="944563"/>
            <a:ext cx="5097462" cy="646112"/>
          </a:xfrm>
          <a:prstGeom prst="rect">
            <a:avLst/>
          </a:prstGeom>
          <a:noFill/>
        </p:spPr>
        <p:txBody>
          <a:bodyPr wrap="none">
            <a:spAutoFit/>
          </a:bodyPr>
          <a:lstStyle/>
          <a:p>
            <a:pPr algn="r">
              <a:defRPr/>
            </a:pPr>
            <a:r>
              <a:rPr lang="en-GB" sz="3600" dirty="0">
                <a:latin typeface="Arial Rounded MT Bold" panose="020F0704030504030204" pitchFamily="34" charset="0"/>
              </a:rPr>
              <a:t>Role of road networks</a:t>
            </a:r>
            <a:endParaRPr lang="en-US" sz="4000" b="1" dirty="0">
              <a:solidFill>
                <a:schemeClr val="tx2"/>
              </a:solidFill>
              <a:latin typeface="+mj-lt"/>
            </a:endParaRPr>
          </a:p>
        </p:txBody>
      </p:sp>
      <p:pic>
        <p:nvPicPr>
          <p:cNvPr id="12292" name="Picture 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8 - Διάγραμμα"/>
          <p:cNvGraphicFramePr/>
          <p:nvPr/>
        </p:nvGraphicFramePr>
        <p:xfrm>
          <a:off x="646773" y="2051822"/>
          <a:ext cx="4974683" cy="39140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4394200" y="792008"/>
            <a:ext cx="69135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pPr algn="r"/>
            <a:r>
              <a:rPr lang="en-GB" altLang="es-ES" sz="3600" dirty="0">
                <a:latin typeface="Arial Rounded MT Bold" pitchFamily="34" charset="0"/>
              </a:rPr>
              <a:t>Role of Roman roads network </a:t>
            </a:r>
          </a:p>
        </p:txBody>
      </p:sp>
      <p:pic>
        <p:nvPicPr>
          <p:cNvPr id="13315" name="Picture 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688" y="6243638"/>
            <a:ext cx="2303462"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05100" y="6289675"/>
            <a:ext cx="9193213"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magine 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555625"/>
            <a:ext cx="39020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8" name="8 - Ομάδα"/>
          <p:cNvGrpSpPr>
            <a:grpSpLocks/>
          </p:cNvGrpSpPr>
          <p:nvPr/>
        </p:nvGrpSpPr>
        <p:grpSpPr bwMode="auto">
          <a:xfrm>
            <a:off x="7766050" y="2039938"/>
            <a:ext cx="3541713" cy="3903662"/>
            <a:chOff x="8256345" y="1616927"/>
            <a:chExt cx="2961782" cy="3256564"/>
          </a:xfrm>
        </p:grpSpPr>
        <p:pic>
          <p:nvPicPr>
            <p:cNvPr id="13320" name="6 - Εικόνα" descr="5954.jpg"/>
            <p:cNvPicPr>
              <a:picLocks noChangeAspect="1"/>
            </p:cNvPicPr>
            <p:nvPr/>
          </p:nvPicPr>
          <p:blipFill>
            <a:blip r:embed="rId5" cstate="print">
              <a:lum bright="10000"/>
              <a:extLst>
                <a:ext uri="{28A0092B-C50C-407E-A947-70E740481C1C}">
                  <a14:useLocalDpi xmlns:a14="http://schemas.microsoft.com/office/drawing/2010/main" val="0"/>
                </a:ext>
              </a:extLst>
            </a:blip>
            <a:srcRect/>
            <a:stretch>
              <a:fillRect/>
            </a:stretch>
          </p:blipFill>
          <p:spPr bwMode="auto">
            <a:xfrm>
              <a:off x="8256345" y="1616927"/>
              <a:ext cx="2909517" cy="279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7 - Ορθογώνιο"/>
            <p:cNvSpPr>
              <a:spLocks noChangeArrowheads="1"/>
            </p:cNvSpPr>
            <p:nvPr/>
          </p:nvSpPr>
          <p:spPr bwMode="auto">
            <a:xfrm>
              <a:off x="8274205" y="4443982"/>
              <a:ext cx="2943922" cy="429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Raleway Light" pitchFamily="34" charset="0"/>
                </a:defRPr>
              </a:lvl1pPr>
              <a:lvl2pPr marL="742950" indent="-285750">
                <a:defRPr>
                  <a:solidFill>
                    <a:schemeClr val="tx1"/>
                  </a:solidFill>
                  <a:latin typeface="Raleway Light" pitchFamily="34" charset="0"/>
                </a:defRPr>
              </a:lvl2pPr>
              <a:lvl3pPr marL="1143000" indent="-228600">
                <a:defRPr>
                  <a:solidFill>
                    <a:schemeClr val="tx1"/>
                  </a:solidFill>
                  <a:latin typeface="Raleway Light" pitchFamily="34" charset="0"/>
                </a:defRPr>
              </a:lvl3pPr>
              <a:lvl4pPr marL="1600200" indent="-228600">
                <a:defRPr>
                  <a:solidFill>
                    <a:schemeClr val="tx1"/>
                  </a:solidFill>
                  <a:latin typeface="Raleway Light" pitchFamily="34" charset="0"/>
                </a:defRPr>
              </a:lvl4pPr>
              <a:lvl5pPr marL="2057400" indent="-228600">
                <a:defRPr>
                  <a:solidFill>
                    <a:schemeClr val="tx1"/>
                  </a:solidFill>
                  <a:latin typeface="Raleway Light" pitchFamily="34" charset="0"/>
                </a:defRPr>
              </a:lvl5pPr>
              <a:lvl6pPr marL="2514600" indent="-228600" eaLnBrk="0" fontAlgn="base" hangingPunct="0">
                <a:spcBef>
                  <a:spcPct val="0"/>
                </a:spcBef>
                <a:spcAft>
                  <a:spcPct val="0"/>
                </a:spcAft>
                <a:defRPr>
                  <a:solidFill>
                    <a:schemeClr val="tx1"/>
                  </a:solidFill>
                  <a:latin typeface="Raleway Light" pitchFamily="34" charset="0"/>
                </a:defRPr>
              </a:lvl6pPr>
              <a:lvl7pPr marL="2971800" indent="-228600" eaLnBrk="0" fontAlgn="base" hangingPunct="0">
                <a:spcBef>
                  <a:spcPct val="0"/>
                </a:spcBef>
                <a:spcAft>
                  <a:spcPct val="0"/>
                </a:spcAft>
                <a:defRPr>
                  <a:solidFill>
                    <a:schemeClr val="tx1"/>
                  </a:solidFill>
                  <a:latin typeface="Raleway Light" pitchFamily="34" charset="0"/>
                </a:defRPr>
              </a:lvl7pPr>
              <a:lvl8pPr marL="3429000" indent="-228600" eaLnBrk="0" fontAlgn="base" hangingPunct="0">
                <a:spcBef>
                  <a:spcPct val="0"/>
                </a:spcBef>
                <a:spcAft>
                  <a:spcPct val="0"/>
                </a:spcAft>
                <a:defRPr>
                  <a:solidFill>
                    <a:schemeClr val="tx1"/>
                  </a:solidFill>
                  <a:latin typeface="Raleway Light" pitchFamily="34" charset="0"/>
                </a:defRPr>
              </a:lvl8pPr>
              <a:lvl9pPr marL="3886200" indent="-228600" eaLnBrk="0" fontAlgn="base" hangingPunct="0">
                <a:spcBef>
                  <a:spcPct val="0"/>
                </a:spcBef>
                <a:spcAft>
                  <a:spcPct val="0"/>
                </a:spcAft>
                <a:defRPr>
                  <a:solidFill>
                    <a:schemeClr val="tx1"/>
                  </a:solidFill>
                  <a:latin typeface="Raleway Light" pitchFamily="34" charset="0"/>
                </a:defRPr>
              </a:lvl9pPr>
            </a:lstStyle>
            <a:p>
              <a:r>
                <a:rPr lang="en-US" altLang="el-GR" sz="1200" i="1">
                  <a:solidFill>
                    <a:srgbClr val="002060"/>
                  </a:solidFill>
                </a:rPr>
                <a:t>Image by Osama Shukir Muhammed Amin (CC BY-NC-SA)</a:t>
              </a:r>
            </a:p>
          </p:txBody>
        </p:sp>
      </p:grpSp>
      <p:graphicFrame>
        <p:nvGraphicFramePr>
          <p:cNvPr id="18" name="17 - Διάγραμμα"/>
          <p:cNvGraphicFramePr/>
          <p:nvPr/>
        </p:nvGraphicFramePr>
        <p:xfrm>
          <a:off x="367991" y="1784195"/>
          <a:ext cx="8441472" cy="449394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theme/theme1.xml><?xml version="1.0" encoding="utf-8"?>
<a:theme xmlns:a="http://schemas.openxmlformats.org/drawingml/2006/main" name="Office Theme">
  <a:themeElements>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fontScheme name="Custom 9">
      <a:majorFont>
        <a:latin typeface="Raleway"/>
        <a:ea typeface=""/>
        <a:cs typeface=""/>
      </a:majorFont>
      <a:minorFont>
        <a:latin typeface="Raleway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ZColor Modern">
    <a:dk1>
      <a:srgbClr val="000000"/>
    </a:dk1>
    <a:lt1>
      <a:srgbClr val="FFFFFF"/>
    </a:lt1>
    <a:dk2>
      <a:srgbClr val="414141"/>
    </a:dk2>
    <a:lt2>
      <a:srgbClr val="E7E6E6"/>
    </a:lt2>
    <a:accent1>
      <a:srgbClr val="69AFDC"/>
    </a:accent1>
    <a:accent2>
      <a:srgbClr val="69C8C3"/>
    </a:accent2>
    <a:accent3>
      <a:srgbClr val="EB6469"/>
    </a:accent3>
    <a:accent4>
      <a:srgbClr val="FFC346"/>
    </a:accent4>
    <a:accent5>
      <a:srgbClr val="C86EAA"/>
    </a:accent5>
    <a:accent6>
      <a:srgbClr val="96C855"/>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2261</TotalTime>
  <Words>525</Words>
  <Application>Microsoft Office PowerPoint</Application>
  <PresentationFormat>Panorámica</PresentationFormat>
  <Paragraphs>62</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Arial Rounded MT Bold</vt:lpstr>
      <vt:lpstr>Bodoni MT</vt:lpstr>
      <vt:lpstr>Calibri</vt:lpstr>
      <vt:lpstr>Raleway</vt:lpstr>
      <vt:lpstr>Raleway Light</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GraphicBulb</dc:creator>
  <cp:lastModifiedBy>Cristina</cp:lastModifiedBy>
  <cp:revision>283</cp:revision>
  <dcterms:created xsi:type="dcterms:W3CDTF">2018-07-20T01:47:35Z</dcterms:created>
  <dcterms:modified xsi:type="dcterms:W3CDTF">2020-10-27T15:58:18Z</dcterms:modified>
</cp:coreProperties>
</file>