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aleway Light"/>
        <a:ea typeface="Raleway Light"/>
        <a:cs typeface="Raleway Light"/>
        <a:sym typeface="Raleway Ligh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aleway Light"/>
        <a:ea typeface="Raleway Light"/>
        <a:cs typeface="Raleway Light"/>
        <a:sym typeface="Raleway Ligh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aleway Light"/>
        <a:ea typeface="Raleway Light"/>
        <a:cs typeface="Raleway Light"/>
        <a:sym typeface="Raleway Ligh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aleway Light"/>
        <a:ea typeface="Raleway Light"/>
        <a:cs typeface="Raleway Light"/>
        <a:sym typeface="Raleway Ligh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aleway Light"/>
        <a:ea typeface="Raleway Light"/>
        <a:cs typeface="Raleway Light"/>
        <a:sym typeface="Raleway Ligh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aleway Light"/>
        <a:ea typeface="Raleway Light"/>
        <a:cs typeface="Raleway Light"/>
        <a:sym typeface="Raleway Ligh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aleway Light"/>
        <a:ea typeface="Raleway Light"/>
        <a:cs typeface="Raleway Light"/>
        <a:sym typeface="Raleway Ligh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aleway Light"/>
        <a:ea typeface="Raleway Light"/>
        <a:cs typeface="Raleway Light"/>
        <a:sym typeface="Raleway Ligh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aleway Light"/>
        <a:ea typeface="Raleway Light"/>
        <a:cs typeface="Raleway Light"/>
        <a:sym typeface="Raleway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Raleway Light"/>
          <a:ea typeface="Raleway Light"/>
          <a:cs typeface="Raleway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E3F2"/>
          </a:solidFill>
        </a:fill>
      </a:tcStyle>
    </a:wholeTbl>
    <a:band2H>
      <a:tcTxStyle b="def" i="def"/>
      <a:tcStyle>
        <a:tcBdr/>
        <a:fill>
          <a:solidFill>
            <a:srgbClr val="EAF2F8"/>
          </a:solidFill>
        </a:fill>
      </a:tcStyle>
    </a:band2H>
    <a:firstCol>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Raleway Light"/>
          <a:ea typeface="Raleway Light"/>
          <a:cs typeface="Raleway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Raleway Light"/>
          <a:ea typeface="Raleway Light"/>
          <a:cs typeface="Raleway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Raleway Light"/>
          <a:ea typeface="Raleway Light"/>
          <a:cs typeface="Raleway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Raleway Bold"/>
          <a:ea typeface="Raleway Bold"/>
          <a:cs typeface="Raleway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Raleway Bold"/>
          <a:ea typeface="Raleway Bold"/>
          <a:cs typeface="Raleway Bol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Raleway Bold"/>
          <a:ea typeface="Raleway Bold"/>
          <a:cs typeface="Raleway Bol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Raleway Light"/>
          <a:ea typeface="Raleway Light"/>
          <a:cs typeface="Raleway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Raleway Light"/>
          <a:ea typeface="Raleway Light"/>
          <a:cs typeface="Raleway Ligh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Raleway Bold"/>
          <a:ea typeface="Raleway Bold"/>
          <a:cs typeface="Raleway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Raleway Bold"/>
          <a:ea typeface="Raleway Bold"/>
          <a:cs typeface="Raleway Bol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Raleway Bold"/>
          <a:ea typeface="Raleway Bold"/>
          <a:cs typeface="Raleway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70" name="Shape 70"/>
          <p:cNvSpPr/>
          <p:nvPr>
            <p:ph type="sldImg"/>
          </p:nvPr>
        </p:nvSpPr>
        <p:spPr>
          <a:xfrm>
            <a:off x="1143000" y="685800"/>
            <a:ext cx="4572000" cy="3429000"/>
          </a:xfrm>
          <a:prstGeom prst="rect">
            <a:avLst/>
          </a:prstGeom>
        </p:spPr>
        <p:txBody>
          <a:bodyPr/>
          <a:lstStyle/>
          <a:p>
            <a:pPr/>
          </a:p>
        </p:txBody>
      </p:sp>
      <p:sp>
        <p:nvSpPr>
          <p:cNvPr id="71" name="Shape 7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0">
    <p:spTree>
      <p:nvGrpSpPr>
        <p:cNvPr id="1" name=""/>
        <p:cNvGrpSpPr/>
        <p:nvPr/>
      </p:nvGrpSpPr>
      <p:grpSpPr>
        <a:xfrm>
          <a:off x="0" y="0"/>
          <a:ext cx="0" cy="0"/>
          <a:chOff x="0" y="0"/>
          <a:chExt cx="0" cy="0"/>
        </a:xfrm>
      </p:grpSpPr>
      <p:sp>
        <p:nvSpPr>
          <p:cNvPr id="1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25" name="Cerchio"/>
          <p:cNvSpPr/>
          <p:nvPr/>
        </p:nvSpPr>
        <p:spPr>
          <a:xfrm>
            <a:off x="11495087" y="322262"/>
            <a:ext cx="434976" cy="433388"/>
          </a:xfrm>
          <a:prstGeom prst="ellipse">
            <a:avLst/>
          </a:prstGeom>
          <a:solidFill>
            <a:schemeClr val="accent2"/>
          </a:solidFill>
          <a:ln w="12700">
            <a:miter lim="400000"/>
          </a:ln>
        </p:spPr>
        <p:txBody>
          <a:bodyPr lIns="45719" rIns="45719" anchor="ctr"/>
          <a:lstStyle/>
          <a:p>
            <a:pPr algn="ctr">
              <a:defRPr>
                <a:solidFill>
                  <a:srgbClr val="FFFFFF"/>
                </a:solidFill>
              </a:defRPr>
            </a:pPr>
          </a:p>
        </p:txBody>
      </p:sp>
      <p:sp>
        <p:nvSpPr>
          <p:cNvPr id="26"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33" name="Cerchio"/>
          <p:cNvSpPr/>
          <p:nvPr/>
        </p:nvSpPr>
        <p:spPr>
          <a:xfrm>
            <a:off x="11495087" y="322262"/>
            <a:ext cx="434976" cy="433388"/>
          </a:xfrm>
          <a:prstGeom prst="ellipse">
            <a:avLst/>
          </a:prstGeom>
          <a:solidFill>
            <a:schemeClr val="accent2"/>
          </a:solidFill>
          <a:ln w="12700">
            <a:miter lim="400000"/>
          </a:ln>
        </p:spPr>
        <p:txBody>
          <a:bodyPr lIns="45719" rIns="45719" anchor="ctr"/>
          <a:lstStyle/>
          <a:p>
            <a:pPr algn="ctr">
              <a:defRPr>
                <a:solidFill>
                  <a:srgbClr val="FFFFFF"/>
                </a:solidFill>
              </a:defRPr>
            </a:pPr>
          </a:p>
        </p:txBody>
      </p:sp>
      <p:sp>
        <p:nvSpPr>
          <p:cNvPr id="3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0">
    <p:spTree>
      <p:nvGrpSpPr>
        <p:cNvPr id="1" name=""/>
        <p:cNvGrpSpPr/>
        <p:nvPr/>
      </p:nvGrpSpPr>
      <p:grpSpPr>
        <a:xfrm>
          <a:off x="0" y="0"/>
          <a:ext cx="0" cy="0"/>
          <a:chOff x="0" y="0"/>
          <a:chExt cx="0" cy="0"/>
        </a:xfrm>
      </p:grpSpPr>
      <p:sp>
        <p:nvSpPr>
          <p:cNvPr id="4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48" name="Cerchio"/>
          <p:cNvSpPr/>
          <p:nvPr/>
        </p:nvSpPr>
        <p:spPr>
          <a:xfrm>
            <a:off x="11495087" y="322262"/>
            <a:ext cx="434976" cy="433388"/>
          </a:xfrm>
          <a:prstGeom prst="ellipse">
            <a:avLst/>
          </a:prstGeom>
          <a:solidFill>
            <a:schemeClr val="accent2"/>
          </a:solidFill>
          <a:ln w="12700">
            <a:miter lim="400000"/>
          </a:ln>
        </p:spPr>
        <p:txBody>
          <a:bodyPr lIns="45719" rIns="45719" anchor="ctr"/>
          <a:lstStyle/>
          <a:p>
            <a:pPr algn="ctr">
              <a:defRPr>
                <a:solidFill>
                  <a:srgbClr val="FFFFFF"/>
                </a:solidFill>
              </a:defRPr>
            </a:pPr>
          </a:p>
        </p:txBody>
      </p:sp>
      <p:sp>
        <p:nvSpPr>
          <p:cNvPr id="49"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56" name="Cerchio"/>
          <p:cNvSpPr/>
          <p:nvPr/>
        </p:nvSpPr>
        <p:spPr>
          <a:xfrm>
            <a:off x="11495087" y="322262"/>
            <a:ext cx="434976" cy="433388"/>
          </a:xfrm>
          <a:prstGeom prst="ellipse">
            <a:avLst/>
          </a:prstGeom>
          <a:solidFill>
            <a:schemeClr val="accent2"/>
          </a:solidFill>
          <a:ln w="12700">
            <a:miter lim="400000"/>
          </a:ln>
        </p:spPr>
        <p:txBody>
          <a:bodyPr lIns="45719" rIns="45719" anchor="ctr"/>
          <a:lstStyle/>
          <a:p>
            <a:pPr algn="ctr">
              <a:defRPr>
                <a:solidFill>
                  <a:srgbClr val="FFFFFF"/>
                </a:solidFill>
              </a:defRPr>
            </a:pPr>
          </a:p>
        </p:txBody>
      </p:sp>
      <p:sp>
        <p:nvSpPr>
          <p:cNvPr id="57"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0">
    <p:spTree>
      <p:nvGrpSpPr>
        <p:cNvPr id="1" name=""/>
        <p:cNvGrpSpPr/>
        <p:nvPr/>
      </p:nvGrpSpPr>
      <p:grpSpPr>
        <a:xfrm>
          <a:off x="0" y="0"/>
          <a:ext cx="0" cy="0"/>
          <a:chOff x="0" y="0"/>
          <a:chExt cx="0" cy="0"/>
        </a:xfrm>
      </p:grpSpPr>
      <p:sp>
        <p:nvSpPr>
          <p:cNvPr id="6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olo Testo"/>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Titolo Testo</a:t>
            </a:r>
          </a:p>
        </p:txBody>
      </p:sp>
      <p:sp>
        <p:nvSpPr>
          <p:cNvPr id="3" name="Corpo livello uno…"/>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aleway Regular"/>
          <a:ea typeface="Raleway Regular"/>
          <a:cs typeface="Raleway Regular"/>
          <a:sym typeface="Raleway Regular"/>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aleway Regular"/>
          <a:ea typeface="Raleway Regular"/>
          <a:cs typeface="Raleway Regular"/>
          <a:sym typeface="Raleway Regular"/>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aleway Regular"/>
          <a:ea typeface="Raleway Regular"/>
          <a:cs typeface="Raleway Regular"/>
          <a:sym typeface="Raleway Regular"/>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aleway Regular"/>
          <a:ea typeface="Raleway Regular"/>
          <a:cs typeface="Raleway Regular"/>
          <a:sym typeface="Raleway Regular"/>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aleway Regular"/>
          <a:ea typeface="Raleway Regular"/>
          <a:cs typeface="Raleway Regular"/>
          <a:sym typeface="Raleway Regular"/>
        </a:defRPr>
      </a:lvl5pPr>
      <a:lvl6pPr marL="0" marR="0" indent="45720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aleway Regular"/>
          <a:ea typeface="Raleway Regular"/>
          <a:cs typeface="Raleway Regular"/>
          <a:sym typeface="Raleway Regular"/>
        </a:defRPr>
      </a:lvl6pPr>
      <a:lvl7pPr marL="0" marR="0" indent="91440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aleway Regular"/>
          <a:ea typeface="Raleway Regular"/>
          <a:cs typeface="Raleway Regular"/>
          <a:sym typeface="Raleway Regular"/>
        </a:defRPr>
      </a:lvl7pPr>
      <a:lvl8pPr marL="0" marR="0" indent="137160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aleway Regular"/>
          <a:ea typeface="Raleway Regular"/>
          <a:cs typeface="Raleway Regular"/>
          <a:sym typeface="Raleway Regular"/>
        </a:defRPr>
      </a:lvl8pPr>
      <a:lvl9pPr marL="0" marR="0" indent="182880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aleway Regular"/>
          <a:ea typeface="Raleway Regular"/>
          <a:cs typeface="Raleway Regular"/>
          <a:sym typeface="Raleway Regular"/>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Raleway Light"/>
          <a:ea typeface="Raleway Light"/>
          <a:cs typeface="Raleway Light"/>
          <a:sym typeface="Raleway Light"/>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Raleway Light"/>
          <a:ea typeface="Raleway Light"/>
          <a:cs typeface="Raleway Light"/>
          <a:sym typeface="Raleway Light"/>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Raleway Light"/>
          <a:ea typeface="Raleway Light"/>
          <a:cs typeface="Raleway Light"/>
          <a:sym typeface="Raleway Light"/>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Raleway Light"/>
          <a:ea typeface="Raleway Light"/>
          <a:cs typeface="Raleway Light"/>
          <a:sym typeface="Raleway Light"/>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Raleway Light"/>
          <a:ea typeface="Raleway Light"/>
          <a:cs typeface="Raleway Light"/>
          <a:sym typeface="Raleway Light"/>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Raleway Light"/>
          <a:ea typeface="Raleway Light"/>
          <a:cs typeface="Raleway Light"/>
          <a:sym typeface="Raleway Light"/>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Raleway Light"/>
          <a:ea typeface="Raleway Light"/>
          <a:cs typeface="Raleway Light"/>
          <a:sym typeface="Raleway Light"/>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Raleway Light"/>
          <a:ea typeface="Raleway Light"/>
          <a:cs typeface="Raleway Light"/>
          <a:sym typeface="Raleway Light"/>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Raleway Light"/>
          <a:ea typeface="Raleway Light"/>
          <a:cs typeface="Raleway Light"/>
          <a:sym typeface="Raleway Ligh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Light"/>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Light"/>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Ligh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Ligh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Light"/>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Light"/>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Light"/>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Light"/>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6.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7.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8.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9.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3" name="image.png" descr="image.png"/>
          <p:cNvPicPr>
            <a:picLocks noChangeAspect="1"/>
          </p:cNvPicPr>
          <p:nvPr/>
        </p:nvPicPr>
        <p:blipFill>
          <a:blip r:embed="rId2">
            <a:extLst/>
          </a:blip>
          <a:stretch>
            <a:fillRect/>
          </a:stretch>
        </p:blipFill>
        <p:spPr>
          <a:xfrm>
            <a:off x="9186862" y="204787"/>
            <a:ext cx="2763838" cy="603251"/>
          </a:xfrm>
          <a:prstGeom prst="rect">
            <a:avLst/>
          </a:prstGeom>
          <a:ln w="12700">
            <a:miter lim="400000"/>
          </a:ln>
        </p:spPr>
      </p:pic>
      <p:pic>
        <p:nvPicPr>
          <p:cNvPr id="74" name="image.png" descr="image.png"/>
          <p:cNvPicPr>
            <a:picLocks noChangeAspect="1"/>
          </p:cNvPicPr>
          <p:nvPr/>
        </p:nvPicPr>
        <p:blipFill>
          <a:blip r:embed="rId3">
            <a:extLst/>
          </a:blip>
          <a:stretch>
            <a:fillRect/>
          </a:stretch>
        </p:blipFill>
        <p:spPr>
          <a:xfrm>
            <a:off x="401637" y="225425"/>
            <a:ext cx="6096001" cy="1905000"/>
          </a:xfrm>
          <a:prstGeom prst="rect">
            <a:avLst/>
          </a:prstGeom>
          <a:ln w="12700">
            <a:miter lim="400000"/>
          </a:ln>
        </p:spPr>
      </p:pic>
      <p:pic>
        <p:nvPicPr>
          <p:cNvPr id="75" name="image.png" descr="image.png"/>
          <p:cNvPicPr>
            <a:picLocks noChangeAspect="1"/>
          </p:cNvPicPr>
          <p:nvPr/>
        </p:nvPicPr>
        <p:blipFill>
          <a:blip r:embed="rId4">
            <a:extLst/>
          </a:blip>
          <a:stretch>
            <a:fillRect/>
          </a:stretch>
        </p:blipFill>
        <p:spPr>
          <a:xfrm>
            <a:off x="0" y="4073525"/>
            <a:ext cx="12192000" cy="2846388"/>
          </a:xfrm>
          <a:prstGeom prst="rect">
            <a:avLst/>
          </a:prstGeom>
          <a:ln w="12700">
            <a:miter lim="400000"/>
          </a:ln>
        </p:spPr>
      </p:pic>
      <p:sp>
        <p:nvSpPr>
          <p:cNvPr id="76" name="Strumenti per la descrizione e convalida…"/>
          <p:cNvSpPr txBox="1"/>
          <p:nvPr/>
        </p:nvSpPr>
        <p:spPr>
          <a:xfrm>
            <a:off x="401637" y="2372359"/>
            <a:ext cx="11388726" cy="1056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3300">
                <a:latin typeface="Arial Rounded MT Bold"/>
                <a:ea typeface="Arial Rounded MT Bold"/>
                <a:cs typeface="Arial Rounded MT Bold"/>
                <a:sym typeface="Arial Rounded MT Bold"/>
              </a:defRPr>
            </a:pPr>
            <a:r>
              <a:t>Strumenti per la descrizione e convalida </a:t>
            </a:r>
          </a:p>
          <a:p>
            <a:pPr algn="ctr">
              <a:defRPr sz="3300">
                <a:latin typeface="Arial Rounded MT Bold"/>
                <a:ea typeface="Arial Rounded MT Bold"/>
                <a:cs typeface="Arial Rounded MT Bold"/>
                <a:sym typeface="Arial Rounded MT Bold"/>
              </a:defRPr>
            </a:pPr>
            <a:r>
              <a:t>di idee imprenditoriali</a:t>
            </a:r>
          </a:p>
        </p:txBody>
      </p:sp>
      <p:sp>
        <p:nvSpPr>
          <p:cNvPr id="77" name="(Sezione Imprenditoriale)"/>
          <p:cNvSpPr txBox="1"/>
          <p:nvPr/>
        </p:nvSpPr>
        <p:spPr>
          <a:xfrm>
            <a:off x="4242579" y="3429000"/>
            <a:ext cx="3706842"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800">
                <a:latin typeface="Arial Rounded MT Bold"/>
                <a:ea typeface="Arial Rounded MT Bold"/>
                <a:cs typeface="Arial Rounded MT Bold"/>
                <a:sym typeface="Arial Rounded MT Bold"/>
              </a:defRPr>
            </a:pPr>
            <a:r>
              <a:rPr sz="2300"/>
              <a:t>(Sezione Imprenditoriale</a:t>
            </a:r>
            <a:r>
              <a:t>)</a:t>
            </a:r>
          </a:p>
        </p:txBody>
      </p:sp>
      <p:sp>
        <p:nvSpPr>
          <p:cNvPr id="78" name="With the support of the Erasmus+ programme of the European Union. This document and its contents reflects the views only of the authors, and the Commission cannot be held responsible for any use which may be made of the information contained therein."/>
          <p:cNvSpPr txBox="1"/>
          <p:nvPr/>
        </p:nvSpPr>
        <p:spPr>
          <a:xfrm>
            <a:off x="9209087" y="892175"/>
            <a:ext cx="2581276" cy="980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lvl1pPr>
          </a:lstStyle>
          <a:p>
            <a:pPr/>
            <a:r>
              <a:t>With the support of the Erasmus+ programme of the European Union. This document and its contents reflects the views only of the authors, and the Commission cannot be held responsible for any use which may be made of the information contained therein.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0" presetID="19" grpId="1" fill="hold">
                                  <p:stCondLst>
                                    <p:cond delay="0"/>
                                  </p:stCondLst>
                                  <p:iterate type="el" backwards="0">
                                    <p:tmAbs val="0"/>
                                  </p:iterate>
                                  <p:childTnLst>
                                    <p:set>
                                      <p:cBhvr>
                                        <p:cTn id="6" fill="hold"/>
                                        <p:tgtEl>
                                          <p:spTgt spid="74"/>
                                        </p:tgtEl>
                                        <p:attrNameLst>
                                          <p:attrName>style.visibility</p:attrName>
                                        </p:attrNameLst>
                                      </p:cBhvr>
                                      <p:to>
                                        <p:strVal val="visible"/>
                                      </p:to>
                                    </p:set>
                                    <p:anim calcmode="lin" valueType="num">
                                      <p:cBhvr>
                                        <p:cTn id="7" dur="2000" fill="hold"/>
                                        <p:tgtEl>
                                          <p:spTgt spid="74"/>
                                        </p:tgtEl>
                                        <p:attrNameLst>
                                          <p:attrName>ppt_w</p:attrName>
                                        </p:attrNameLst>
                                      </p:cBhvr>
                                      <p:tavLst>
                                        <p:tav tm="0" fmla="#ppt_w*sin(2.5*pi*$)">
                                          <p:val>
                                            <p:fltVal val="0"/>
                                          </p:val>
                                        </p:tav>
                                        <p:tav tm="100000">
                                          <p:val>
                                            <p:fltVal val="1"/>
                                          </p:val>
                                        </p:tav>
                                      </p:tavLst>
                                    </p:anim>
                                    <p:anim calcmode="lin" valueType="num">
                                      <p:cBhvr>
                                        <p:cTn id="8" dur="2000" fill="hold"/>
                                        <p:tgtEl>
                                          <p:spTgt spid="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4" grpId="1"/>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6"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137"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138"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139" name="Two/three sentence Pitch - d…"/>
          <p:cNvSpPr txBox="1"/>
          <p:nvPr/>
        </p:nvSpPr>
        <p:spPr>
          <a:xfrm>
            <a:off x="1207149" y="2137420"/>
            <a:ext cx="10032821" cy="3969615"/>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defRPr b="1" sz="2700">
                <a:latin typeface="Arial"/>
                <a:ea typeface="Arial"/>
                <a:cs typeface="Arial"/>
                <a:sym typeface="Arial"/>
              </a:defRPr>
            </a:pPr>
            <a:r>
              <a:t>Two/three sentence Pitch - d</a:t>
            </a:r>
          </a:p>
          <a:p>
            <a:pPr>
              <a:defRPr sz="2000">
                <a:latin typeface="Arial"/>
                <a:ea typeface="Arial"/>
                <a:cs typeface="Arial"/>
                <a:sym typeface="Arial"/>
              </a:defRPr>
            </a:pPr>
          </a:p>
          <a:p>
            <a:pPr algn="just">
              <a:defRPr b="1" i="1" sz="2200">
                <a:latin typeface="Arial"/>
                <a:ea typeface="Arial"/>
                <a:cs typeface="Arial"/>
                <a:sym typeface="Arial"/>
              </a:defRPr>
            </a:pPr>
            <a:r>
              <a:t>La terza frase o, meglio, la frase ZERO</a:t>
            </a:r>
          </a:p>
          <a:p>
            <a:pPr algn="just">
              <a:defRPr b="1" i="1" sz="2200">
                <a:latin typeface="Arial"/>
                <a:ea typeface="Arial"/>
                <a:cs typeface="Arial"/>
                <a:sym typeface="Arial"/>
              </a:defRPr>
            </a:pPr>
          </a:p>
          <a:p>
            <a:pPr algn="just">
              <a:defRPr i="1" sz="2200">
                <a:latin typeface="Arial"/>
                <a:ea typeface="Arial"/>
                <a:cs typeface="Arial"/>
                <a:sym typeface="Arial"/>
              </a:defRPr>
            </a:pPr>
            <a:r>
              <a:t>Se pensi che ci sia abbastanza tempo, potresti iniziare con una frase di apertura. Una piccola battuta che crei nell’uditore un’associazione mentale positiva tra voi e elementi che già conosce.</a:t>
            </a:r>
          </a:p>
          <a:p>
            <a:pPr algn="just">
              <a:defRPr i="1" sz="2200">
                <a:latin typeface="Arial"/>
                <a:ea typeface="Arial"/>
                <a:cs typeface="Arial"/>
                <a:sym typeface="Arial"/>
              </a:defRPr>
            </a:pPr>
          </a:p>
          <a:p>
            <a:pPr algn="ctr">
              <a:defRPr i="1" sz="2200">
                <a:solidFill>
                  <a:srgbClr val="FF2600"/>
                </a:solidFill>
                <a:latin typeface="Arial"/>
                <a:ea typeface="Arial"/>
                <a:cs typeface="Arial"/>
                <a:sym typeface="Arial"/>
              </a:defRPr>
            </a:pPr>
            <a:r>
              <a:t>!!! attenzione: chi ascolta deve poter assorbire subito questa prima battuta, altrimenti non presterà attenzione alle informazioni più importanti, cioè quelle delle due frasi successive !!!</a:t>
            </a:r>
          </a:p>
        </p:txBody>
      </p:sp>
      <p:sp>
        <p:nvSpPr>
          <p:cNvPr id="140" name="Unità 1: Promuovi la tua start-up!"/>
          <p:cNvSpPr txBox="1"/>
          <p:nvPr/>
        </p:nvSpPr>
        <p:spPr>
          <a:xfrm>
            <a:off x="4000128" y="530225"/>
            <a:ext cx="7266514"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defRPr sz="3600">
                <a:latin typeface="Arial Rounded MT Bold"/>
                <a:ea typeface="Arial Rounded MT Bold"/>
                <a:cs typeface="Arial Rounded MT Bold"/>
                <a:sym typeface="Arial Rounded MT Bold"/>
              </a:defRPr>
            </a:pPr>
            <a:r>
              <a:rPr sz="3500"/>
              <a:t>Unità 1: Promuovi la tua start-up!</a:t>
            </a:r>
            <a:r>
              <a:t> </a:t>
            </a:r>
          </a:p>
        </p:txBody>
      </p:sp>
      <p:sp>
        <p:nvSpPr>
          <p:cNvPr id="141" name="1.1 Come promuovere?"/>
          <p:cNvSpPr txBox="1"/>
          <p:nvPr/>
        </p:nvSpPr>
        <p:spPr>
          <a:xfrm>
            <a:off x="6300748" y="1467802"/>
            <a:ext cx="4939222"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pPr/>
            <a:r>
              <a:t>1.1 Come promuovere?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38"/>
                                        </p:tgtEl>
                                        <p:attrNameLst>
                                          <p:attrName>style.visibility</p:attrName>
                                        </p:attrNameLst>
                                      </p:cBhvr>
                                      <p:to>
                                        <p:strVal val="visible"/>
                                      </p:to>
                                    </p:set>
                                    <p:animEffect filter="wipe(left)" transition="in">
                                      <p:cBhvr>
                                        <p:cTn id="7" dur="500"/>
                                        <p:tgtEl>
                                          <p:spTgt spid="138"/>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140"/>
                                        </p:tgtEl>
                                        <p:attrNameLst>
                                          <p:attrName>style.visibility</p:attrName>
                                        </p:attrNameLst>
                                      </p:cBhvr>
                                      <p:to>
                                        <p:strVal val="visible"/>
                                      </p:to>
                                    </p:set>
                                    <p:anim calcmode="lin" valueType="num">
                                      <p:cBhvr>
                                        <p:cTn id="11" dur="1000" fill="hold"/>
                                        <p:tgtEl>
                                          <p:spTgt spid="140"/>
                                        </p:tgtEl>
                                        <p:attrNameLst>
                                          <p:attrName>ppt_x</p:attrName>
                                        </p:attrNameLst>
                                      </p:cBhvr>
                                      <p:tavLst>
                                        <p:tav tm="0">
                                          <p:val>
                                            <p:strVal val="#ppt_x"/>
                                          </p:val>
                                        </p:tav>
                                        <p:tav tm="100000">
                                          <p:val>
                                            <p:strVal val="#ppt_x"/>
                                          </p:val>
                                        </p:tav>
                                      </p:tavLst>
                                    </p:anim>
                                    <p:anim calcmode="lin" valueType="num">
                                      <p:cBhvr>
                                        <p:cTn id="12" dur="1000" fill="hold"/>
                                        <p:tgtEl>
                                          <p:spTgt spid="1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8" grpId="1"/>
      <p:bldP build="whole" bldLvl="1" animBg="1" rev="0" advAuto="0" spid="140" grpId="2"/>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3"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144"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145"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146" name="Two/three sentence Pitch - e…"/>
          <p:cNvSpPr txBox="1"/>
          <p:nvPr/>
        </p:nvSpPr>
        <p:spPr>
          <a:xfrm>
            <a:off x="2273765" y="2266122"/>
            <a:ext cx="7644470" cy="2922656"/>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defRPr b="1" sz="2700">
                <a:latin typeface="Arial"/>
                <a:ea typeface="Arial"/>
                <a:cs typeface="Arial"/>
                <a:sym typeface="Arial"/>
              </a:defRPr>
            </a:pPr>
            <a:r>
              <a:t>Two/three sentence Pitch - e</a:t>
            </a:r>
          </a:p>
          <a:p>
            <a:pPr>
              <a:defRPr sz="2300">
                <a:latin typeface="Arial"/>
                <a:ea typeface="Arial"/>
                <a:cs typeface="Arial"/>
                <a:sym typeface="Arial"/>
              </a:defRPr>
            </a:pPr>
          </a:p>
          <a:p>
            <a:pPr algn="just">
              <a:defRPr b="1" i="1" sz="2300">
                <a:latin typeface="Arial"/>
                <a:ea typeface="Arial"/>
                <a:cs typeface="Arial"/>
                <a:sym typeface="Arial"/>
              </a:defRPr>
            </a:pPr>
            <a:r>
              <a:t>Un ultimo suggerimento: </a:t>
            </a:r>
          </a:p>
          <a:p>
            <a:pPr algn="just">
              <a:defRPr b="1" i="1" sz="2300">
                <a:latin typeface="Arial"/>
                <a:ea typeface="Arial"/>
                <a:cs typeface="Arial"/>
                <a:sym typeface="Arial"/>
              </a:defRPr>
            </a:pPr>
          </a:p>
          <a:p>
            <a:pPr algn="ctr">
              <a:defRPr i="1" sz="2300">
                <a:latin typeface="Arial"/>
                <a:ea typeface="Arial"/>
                <a:cs typeface="Arial"/>
                <a:sym typeface="Arial"/>
              </a:defRPr>
            </a:pPr>
            <a:r>
              <a:t>Il tuo “Two/Three sentence pitch" può rappresentare la perfetta introduzione per il tuo “Elevator Pitch”! </a:t>
            </a:r>
          </a:p>
        </p:txBody>
      </p:sp>
      <p:pic>
        <p:nvPicPr>
          <p:cNvPr id="147" name="images-3.jpeg" descr="images-3.jpeg"/>
          <p:cNvPicPr>
            <a:picLocks noChangeAspect="1"/>
          </p:cNvPicPr>
          <p:nvPr/>
        </p:nvPicPr>
        <p:blipFill>
          <a:blip r:embed="rId5">
            <a:extLst/>
          </a:blip>
          <a:stretch>
            <a:fillRect/>
          </a:stretch>
        </p:blipFill>
        <p:spPr>
          <a:xfrm>
            <a:off x="8380275" y="4407247"/>
            <a:ext cx="3075918" cy="1750270"/>
          </a:xfrm>
          <a:prstGeom prst="rect">
            <a:avLst/>
          </a:prstGeom>
          <a:ln w="12700">
            <a:miter lim="400000"/>
          </a:ln>
        </p:spPr>
      </p:pic>
      <p:sp>
        <p:nvSpPr>
          <p:cNvPr id="148" name="Unità 1: Promuovi la tua start-up!"/>
          <p:cNvSpPr txBox="1"/>
          <p:nvPr/>
        </p:nvSpPr>
        <p:spPr>
          <a:xfrm>
            <a:off x="4000128" y="530225"/>
            <a:ext cx="7266514"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defRPr sz="3600">
                <a:latin typeface="Arial Rounded MT Bold"/>
                <a:ea typeface="Arial Rounded MT Bold"/>
                <a:cs typeface="Arial Rounded MT Bold"/>
                <a:sym typeface="Arial Rounded MT Bold"/>
              </a:defRPr>
            </a:pPr>
            <a:r>
              <a:rPr sz="3500"/>
              <a:t>Unità 1: Promuovi la tua start-up!</a:t>
            </a:r>
            <a:r>
              <a:t> </a:t>
            </a:r>
          </a:p>
        </p:txBody>
      </p:sp>
      <p:sp>
        <p:nvSpPr>
          <p:cNvPr id="149" name="1.1 Come promuovere?"/>
          <p:cNvSpPr txBox="1"/>
          <p:nvPr/>
        </p:nvSpPr>
        <p:spPr>
          <a:xfrm>
            <a:off x="6300748" y="1467802"/>
            <a:ext cx="4939222"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pPr/>
            <a:r>
              <a:t>1.1 Come promuovere?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45"/>
                                        </p:tgtEl>
                                        <p:attrNameLst>
                                          <p:attrName>style.visibility</p:attrName>
                                        </p:attrNameLst>
                                      </p:cBhvr>
                                      <p:to>
                                        <p:strVal val="visible"/>
                                      </p:to>
                                    </p:set>
                                    <p:animEffect filter="wipe(left)" transition="in">
                                      <p:cBhvr>
                                        <p:cTn id="7" dur="500"/>
                                        <p:tgtEl>
                                          <p:spTgt spid="145"/>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148"/>
                                        </p:tgtEl>
                                        <p:attrNameLst>
                                          <p:attrName>style.visibility</p:attrName>
                                        </p:attrNameLst>
                                      </p:cBhvr>
                                      <p:to>
                                        <p:strVal val="visible"/>
                                      </p:to>
                                    </p:set>
                                    <p:anim calcmode="lin" valueType="num">
                                      <p:cBhvr>
                                        <p:cTn id="11" dur="1000" fill="hold"/>
                                        <p:tgtEl>
                                          <p:spTgt spid="148"/>
                                        </p:tgtEl>
                                        <p:attrNameLst>
                                          <p:attrName>ppt_x</p:attrName>
                                        </p:attrNameLst>
                                      </p:cBhvr>
                                      <p:tavLst>
                                        <p:tav tm="0">
                                          <p:val>
                                            <p:strVal val="#ppt_x"/>
                                          </p:val>
                                        </p:tav>
                                        <p:tav tm="100000">
                                          <p:val>
                                            <p:strVal val="#ppt_x"/>
                                          </p:val>
                                        </p:tav>
                                      </p:tavLst>
                                    </p:anim>
                                    <p:anim calcmode="lin" valueType="num">
                                      <p:cBhvr>
                                        <p:cTn id="12" dur="1000" fill="hold"/>
                                        <p:tgtEl>
                                          <p:spTgt spid="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8" grpId="2"/>
      <p:bldP build="whole" bldLvl="1" animBg="1" rev="0" advAuto="0" spid="145"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152"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153"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154" name="High Concept Pitch (HCP): una definizione…"/>
          <p:cNvSpPr txBox="1"/>
          <p:nvPr/>
        </p:nvSpPr>
        <p:spPr>
          <a:xfrm>
            <a:off x="2046757" y="2341879"/>
            <a:ext cx="9193213" cy="3658008"/>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defRPr b="1" sz="2700">
                <a:latin typeface="Arial"/>
                <a:ea typeface="Arial"/>
                <a:cs typeface="Arial"/>
                <a:sym typeface="Arial"/>
              </a:defRPr>
            </a:pPr>
            <a:r>
              <a:t>High Concept Pitch (HCP): una definizione</a:t>
            </a:r>
          </a:p>
          <a:p>
            <a:pPr>
              <a:defRPr sz="2200">
                <a:latin typeface="Arial"/>
                <a:ea typeface="Arial"/>
                <a:cs typeface="Arial"/>
                <a:sym typeface="Arial"/>
              </a:defRPr>
            </a:pPr>
          </a:p>
          <a:p>
            <a:pPr>
              <a:defRPr sz="2200">
                <a:latin typeface="Arial"/>
                <a:ea typeface="Arial"/>
                <a:cs typeface="Arial"/>
                <a:sym typeface="Arial"/>
              </a:defRPr>
            </a:pPr>
            <a:r>
              <a:rPr b="1"/>
              <a:t>HCP </a:t>
            </a:r>
            <a:r>
              <a:t>è lo strumento perfetto per i tuoi clienti e sostenitori: tramite esso potranno spargere voce sulla vostra attività e la vostra impresa.</a:t>
            </a:r>
          </a:p>
          <a:p>
            <a:pPr>
              <a:defRPr sz="2200">
                <a:latin typeface="Arial"/>
                <a:ea typeface="Arial"/>
                <a:cs typeface="Arial"/>
                <a:sym typeface="Arial"/>
              </a:defRPr>
            </a:pPr>
          </a:p>
          <a:p>
            <a:pPr>
              <a:defRPr sz="2200">
                <a:latin typeface="Arial"/>
                <a:ea typeface="Arial"/>
                <a:cs typeface="Arial"/>
                <a:sym typeface="Arial"/>
              </a:defRPr>
            </a:pPr>
            <a:r>
              <a:t>Si tratta di un motto, </a:t>
            </a:r>
            <a:r>
              <a:rPr b="1"/>
              <a:t>una singola frase in cui è distillata la visione della tua impresa</a:t>
            </a:r>
            <a:r>
              <a:t>. Un super concentrato dell’Elevator Pitch!</a:t>
            </a:r>
          </a:p>
          <a:p>
            <a:pPr>
              <a:defRPr sz="2200">
                <a:latin typeface="Arial"/>
                <a:ea typeface="Arial"/>
                <a:cs typeface="Arial"/>
                <a:sym typeface="Arial"/>
              </a:defRPr>
            </a:pPr>
            <a:r>
              <a:t>Anche se il più breve dei “discorsi promozionali” che abbiamo visto, probabilmente </a:t>
            </a:r>
            <a:r>
              <a:rPr b="1"/>
              <a:t>è il più importante</a:t>
            </a:r>
            <a:r>
              <a:t>!</a:t>
            </a:r>
          </a:p>
        </p:txBody>
      </p:sp>
      <p:sp>
        <p:nvSpPr>
          <p:cNvPr id="155" name="Unità 1: Promuovi la tua start-up!"/>
          <p:cNvSpPr txBox="1"/>
          <p:nvPr/>
        </p:nvSpPr>
        <p:spPr>
          <a:xfrm>
            <a:off x="4000128" y="530225"/>
            <a:ext cx="7266514"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defRPr sz="3600">
                <a:latin typeface="Arial Rounded MT Bold"/>
                <a:ea typeface="Arial Rounded MT Bold"/>
                <a:cs typeface="Arial Rounded MT Bold"/>
                <a:sym typeface="Arial Rounded MT Bold"/>
              </a:defRPr>
            </a:pPr>
            <a:r>
              <a:rPr sz="3500"/>
              <a:t>Unità 1: Promuovi la tua start-up!</a:t>
            </a:r>
            <a:r>
              <a:t> </a:t>
            </a:r>
          </a:p>
        </p:txBody>
      </p:sp>
      <p:sp>
        <p:nvSpPr>
          <p:cNvPr id="156" name="1.1 Come promuovere?"/>
          <p:cNvSpPr txBox="1"/>
          <p:nvPr/>
        </p:nvSpPr>
        <p:spPr>
          <a:xfrm>
            <a:off x="6300748" y="1467802"/>
            <a:ext cx="4939222"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pPr/>
            <a:r>
              <a:t>1.1 Come promuovere?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53"/>
                                        </p:tgtEl>
                                        <p:attrNameLst>
                                          <p:attrName>style.visibility</p:attrName>
                                        </p:attrNameLst>
                                      </p:cBhvr>
                                      <p:to>
                                        <p:strVal val="visible"/>
                                      </p:to>
                                    </p:set>
                                    <p:animEffect filter="wipe(left)" transition="in">
                                      <p:cBhvr>
                                        <p:cTn id="7" dur="500"/>
                                        <p:tgtEl>
                                          <p:spTgt spid="153"/>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155"/>
                                        </p:tgtEl>
                                        <p:attrNameLst>
                                          <p:attrName>style.visibility</p:attrName>
                                        </p:attrNameLst>
                                      </p:cBhvr>
                                      <p:to>
                                        <p:strVal val="visible"/>
                                      </p:to>
                                    </p:set>
                                    <p:anim calcmode="lin" valueType="num">
                                      <p:cBhvr>
                                        <p:cTn id="11" dur="1000" fill="hold"/>
                                        <p:tgtEl>
                                          <p:spTgt spid="155"/>
                                        </p:tgtEl>
                                        <p:attrNameLst>
                                          <p:attrName>ppt_x</p:attrName>
                                        </p:attrNameLst>
                                      </p:cBhvr>
                                      <p:tavLst>
                                        <p:tav tm="0">
                                          <p:val>
                                            <p:strVal val="#ppt_x"/>
                                          </p:val>
                                        </p:tav>
                                        <p:tav tm="100000">
                                          <p:val>
                                            <p:strVal val="#ppt_x"/>
                                          </p:val>
                                        </p:tav>
                                      </p:tavLst>
                                    </p:anim>
                                    <p:anim calcmode="lin" valueType="num">
                                      <p:cBhvr>
                                        <p:cTn id="12" dur="1000" fill="hold"/>
                                        <p:tgtEl>
                                          <p:spTgt spid="1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3" grpId="1"/>
      <p:bldP build="whole" bldLvl="1" animBg="1" rev="0" advAuto="0" spid="155" grpId="2"/>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8"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159"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160"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161" name="Un buon High Concept Pitch:…"/>
          <p:cNvSpPr txBox="1"/>
          <p:nvPr/>
        </p:nvSpPr>
        <p:spPr>
          <a:xfrm>
            <a:off x="2046757" y="2686777"/>
            <a:ext cx="9193213" cy="2644908"/>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defRPr b="1" sz="2200">
                <a:latin typeface="Arial"/>
                <a:ea typeface="Arial"/>
                <a:cs typeface="Arial"/>
                <a:sym typeface="Arial"/>
              </a:defRPr>
            </a:pPr>
            <a:r>
              <a:t>Un buon High Concept Pitch:</a:t>
            </a:r>
          </a:p>
          <a:p>
            <a:pPr>
              <a:defRPr sz="2000">
                <a:latin typeface="Arial"/>
                <a:ea typeface="Arial"/>
                <a:cs typeface="Arial"/>
                <a:sym typeface="Arial"/>
              </a:defRPr>
            </a:pPr>
          </a:p>
          <a:p>
            <a:pPr marL="200526" indent="-200526">
              <a:buSzPct val="100000"/>
              <a:buChar char="•"/>
              <a:defRPr sz="2200">
                <a:latin typeface="Arial"/>
                <a:ea typeface="Arial"/>
                <a:cs typeface="Arial"/>
                <a:sym typeface="Arial"/>
              </a:defRPr>
            </a:pPr>
            <a:r>
              <a:t>offre ai clienti, agli investitori e ai media di comprendere all’istante l’attività svolta dalla tua azienda. </a:t>
            </a:r>
          </a:p>
          <a:p>
            <a:pPr marL="200526" indent="-200526">
              <a:buSzPct val="100000"/>
              <a:buChar char="•"/>
              <a:defRPr sz="2200">
                <a:latin typeface="Arial"/>
                <a:ea typeface="Arial"/>
                <a:cs typeface="Arial"/>
                <a:sym typeface="Arial"/>
              </a:defRPr>
            </a:pPr>
            <a:r>
              <a:t>gli investitori potranno usarlo quando parleranno di te ai loro partner.</a:t>
            </a:r>
          </a:p>
          <a:p>
            <a:pPr marL="200526" indent="-200526">
              <a:buSzPct val="100000"/>
              <a:buChar char="•"/>
              <a:defRPr sz="2200">
                <a:latin typeface="Arial"/>
                <a:ea typeface="Arial"/>
                <a:cs typeface="Arial"/>
                <a:sym typeface="Arial"/>
              </a:defRPr>
            </a:pPr>
            <a:r>
              <a:t>la stampa lo utilizzerà per riferirsi alla tua impresa.</a:t>
            </a:r>
          </a:p>
          <a:p>
            <a:pPr marL="200526" indent="-200526">
              <a:buSzPct val="100000"/>
              <a:buChar char="•"/>
              <a:defRPr sz="2200">
                <a:latin typeface="Arial"/>
                <a:ea typeface="Arial"/>
                <a:cs typeface="Arial"/>
                <a:sym typeface="Arial"/>
              </a:defRPr>
            </a:pPr>
            <a:r>
              <a:t>offre una prova ai potenziali investitori di come il tuo modello aziendale possa avere successo.</a:t>
            </a:r>
          </a:p>
        </p:txBody>
      </p:sp>
      <p:sp>
        <p:nvSpPr>
          <p:cNvPr id="162" name="1.2 Perché un HCP è così importante?"/>
          <p:cNvSpPr txBox="1"/>
          <p:nvPr/>
        </p:nvSpPr>
        <p:spPr>
          <a:xfrm>
            <a:off x="3635379" y="1467802"/>
            <a:ext cx="7604591" cy="760702"/>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algn="r">
              <a:defRPr sz="3000">
                <a:latin typeface="Arial Rounded MT Bold"/>
                <a:ea typeface="Arial Rounded MT Bold"/>
                <a:cs typeface="Arial Rounded MT Bold"/>
                <a:sym typeface="Arial Rounded MT Bold"/>
              </a:defRPr>
            </a:lvl1pPr>
          </a:lstStyle>
          <a:p>
            <a:pPr/>
            <a:r>
              <a:t>1.2 Perché un HCP è così importante?</a:t>
            </a:r>
          </a:p>
        </p:txBody>
      </p:sp>
      <p:sp>
        <p:nvSpPr>
          <p:cNvPr id="163" name="Unità 1: Promuovi la tua start-up!"/>
          <p:cNvSpPr txBox="1"/>
          <p:nvPr/>
        </p:nvSpPr>
        <p:spPr>
          <a:xfrm>
            <a:off x="4000128" y="530225"/>
            <a:ext cx="7266514"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defRPr sz="3600">
                <a:latin typeface="Arial Rounded MT Bold"/>
                <a:ea typeface="Arial Rounded MT Bold"/>
                <a:cs typeface="Arial Rounded MT Bold"/>
                <a:sym typeface="Arial Rounded MT Bold"/>
              </a:defRPr>
            </a:pPr>
            <a:r>
              <a:rPr sz="3500"/>
              <a:t>Unità 1: Promuovi la tua start-up!</a:t>
            </a:r>
            <a:r>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60"/>
                                        </p:tgtEl>
                                        <p:attrNameLst>
                                          <p:attrName>style.visibility</p:attrName>
                                        </p:attrNameLst>
                                      </p:cBhvr>
                                      <p:to>
                                        <p:strVal val="visible"/>
                                      </p:to>
                                    </p:set>
                                    <p:animEffect filter="wipe(left)" transition="in">
                                      <p:cBhvr>
                                        <p:cTn id="7" dur="500"/>
                                        <p:tgtEl>
                                          <p:spTgt spid="160"/>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163"/>
                                        </p:tgtEl>
                                        <p:attrNameLst>
                                          <p:attrName>style.visibility</p:attrName>
                                        </p:attrNameLst>
                                      </p:cBhvr>
                                      <p:to>
                                        <p:strVal val="visible"/>
                                      </p:to>
                                    </p:set>
                                    <p:anim calcmode="lin" valueType="num">
                                      <p:cBhvr>
                                        <p:cTn id="11" dur="1000" fill="hold"/>
                                        <p:tgtEl>
                                          <p:spTgt spid="163"/>
                                        </p:tgtEl>
                                        <p:attrNameLst>
                                          <p:attrName>ppt_x</p:attrName>
                                        </p:attrNameLst>
                                      </p:cBhvr>
                                      <p:tavLst>
                                        <p:tav tm="0">
                                          <p:val>
                                            <p:strVal val="#ppt_x"/>
                                          </p:val>
                                        </p:tav>
                                        <p:tav tm="100000">
                                          <p:val>
                                            <p:strVal val="#ppt_x"/>
                                          </p:val>
                                        </p:tav>
                                      </p:tavLst>
                                    </p:anim>
                                    <p:anim calcmode="lin" valueType="num">
                                      <p:cBhvr>
                                        <p:cTn id="12" dur="1000" fill="hold"/>
                                        <p:tgtEl>
                                          <p:spTgt spid="1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0" grpId="1"/>
      <p:bldP build="whole" bldLvl="1" animBg="1" rev="0" advAuto="0" spid="163" grpId="2"/>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166"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167"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168" name="Un HCP deve essere capace in una frase abbastanza breve…"/>
          <p:cNvSpPr txBox="1"/>
          <p:nvPr/>
        </p:nvSpPr>
        <p:spPr>
          <a:xfrm>
            <a:off x="1728748" y="2401448"/>
            <a:ext cx="8267893" cy="2641844"/>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defRPr sz="2200">
                <a:latin typeface="Arial"/>
                <a:ea typeface="Arial"/>
                <a:cs typeface="Arial"/>
                <a:sym typeface="Arial"/>
              </a:defRPr>
            </a:pPr>
            <a:r>
              <a:t>Un </a:t>
            </a:r>
            <a:r>
              <a:rPr b="1"/>
              <a:t>HCP</a:t>
            </a:r>
            <a:r>
              <a:t> deve essere capace in una frase abbastanza breve </a:t>
            </a:r>
          </a:p>
          <a:p>
            <a:pPr marL="248151" indent="-248151">
              <a:buSzPct val="100000"/>
              <a:buChar char="-"/>
              <a:defRPr sz="2200">
                <a:latin typeface="Arial"/>
                <a:ea typeface="Arial"/>
                <a:cs typeface="Arial"/>
                <a:sym typeface="Arial"/>
              </a:defRPr>
            </a:pPr>
            <a:r>
              <a:t>il problema e </a:t>
            </a:r>
          </a:p>
          <a:p>
            <a:pPr marL="248151" indent="-248151">
              <a:buSzPct val="100000"/>
              <a:buChar char="-"/>
              <a:defRPr sz="2200">
                <a:latin typeface="Arial"/>
                <a:ea typeface="Arial"/>
                <a:cs typeface="Arial"/>
                <a:sym typeface="Arial"/>
              </a:defRPr>
            </a:pPr>
            <a:r>
              <a:t>la soluzione</a:t>
            </a:r>
          </a:p>
          <a:p>
            <a:pPr>
              <a:defRPr sz="2200">
                <a:latin typeface="Arial"/>
                <a:ea typeface="Arial"/>
                <a:cs typeface="Arial"/>
                <a:sym typeface="Arial"/>
              </a:defRPr>
            </a:pPr>
            <a:r>
              <a:t>che tu proponi. </a:t>
            </a:r>
          </a:p>
          <a:p>
            <a:pPr>
              <a:defRPr sz="2200">
                <a:latin typeface="Arial"/>
                <a:ea typeface="Arial"/>
                <a:cs typeface="Arial"/>
                <a:sym typeface="Arial"/>
              </a:defRPr>
            </a:pPr>
          </a:p>
          <a:p>
            <a:pPr algn="ctr">
              <a:defRPr b="1" sz="2200">
                <a:solidFill>
                  <a:srgbClr val="FF2600"/>
                </a:solidFill>
                <a:latin typeface="Arial"/>
                <a:ea typeface="Arial"/>
                <a:cs typeface="Arial"/>
                <a:sym typeface="Arial"/>
              </a:defRPr>
            </a:pPr>
            <a:r>
              <a:t>!!! Se riuscirai ad individuare l’HCP ideale, </a:t>
            </a:r>
          </a:p>
          <a:p>
            <a:pPr algn="ctr">
              <a:defRPr b="1" sz="2200">
                <a:solidFill>
                  <a:srgbClr val="FF2600"/>
                </a:solidFill>
                <a:latin typeface="Arial"/>
                <a:ea typeface="Arial"/>
                <a:cs typeface="Arial"/>
                <a:sym typeface="Arial"/>
              </a:defRPr>
            </a:pPr>
            <a:r>
              <a:t>riuscirai ad aumentare le tue chance di successo!!!</a:t>
            </a:r>
          </a:p>
        </p:txBody>
      </p:sp>
      <p:sp>
        <p:nvSpPr>
          <p:cNvPr id="169" name="1.3 Come scrivere un efficace HCP"/>
          <p:cNvSpPr txBox="1"/>
          <p:nvPr/>
        </p:nvSpPr>
        <p:spPr>
          <a:xfrm>
            <a:off x="4195762" y="1467802"/>
            <a:ext cx="7044208"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pPr/>
            <a:r>
              <a:t>1.3 Come scrivere un efficace HCP</a:t>
            </a:r>
          </a:p>
        </p:txBody>
      </p:sp>
      <p:pic>
        <p:nvPicPr>
          <p:cNvPr id="170" name="1000131-200.png" descr="1000131-200.png"/>
          <p:cNvPicPr>
            <a:picLocks noChangeAspect="1"/>
          </p:cNvPicPr>
          <p:nvPr/>
        </p:nvPicPr>
        <p:blipFill>
          <a:blip r:embed="rId5">
            <a:extLst/>
          </a:blip>
          <a:stretch>
            <a:fillRect/>
          </a:stretch>
        </p:blipFill>
        <p:spPr>
          <a:xfrm>
            <a:off x="8726640" y="3429000"/>
            <a:ext cx="2540001" cy="2540000"/>
          </a:xfrm>
          <a:prstGeom prst="rect">
            <a:avLst/>
          </a:prstGeom>
          <a:ln w="12700">
            <a:miter lim="400000"/>
          </a:ln>
        </p:spPr>
      </p:pic>
      <p:sp>
        <p:nvSpPr>
          <p:cNvPr id="171" name="Unità 1: Promuovi la tua start-up!"/>
          <p:cNvSpPr txBox="1"/>
          <p:nvPr/>
        </p:nvSpPr>
        <p:spPr>
          <a:xfrm>
            <a:off x="4000128" y="530225"/>
            <a:ext cx="7266514"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defRPr sz="3600">
                <a:latin typeface="Arial Rounded MT Bold"/>
                <a:ea typeface="Arial Rounded MT Bold"/>
                <a:cs typeface="Arial Rounded MT Bold"/>
                <a:sym typeface="Arial Rounded MT Bold"/>
              </a:defRPr>
            </a:pPr>
            <a:r>
              <a:rPr sz="3500"/>
              <a:t>Unità 1: Promuovi la tua start-up!</a:t>
            </a:r>
            <a:r>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67"/>
                                        </p:tgtEl>
                                        <p:attrNameLst>
                                          <p:attrName>style.visibility</p:attrName>
                                        </p:attrNameLst>
                                      </p:cBhvr>
                                      <p:to>
                                        <p:strVal val="visible"/>
                                      </p:to>
                                    </p:set>
                                    <p:animEffect filter="wipe(left)" transition="in">
                                      <p:cBhvr>
                                        <p:cTn id="7" dur="500"/>
                                        <p:tgtEl>
                                          <p:spTgt spid="167"/>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171"/>
                                        </p:tgtEl>
                                        <p:attrNameLst>
                                          <p:attrName>style.visibility</p:attrName>
                                        </p:attrNameLst>
                                      </p:cBhvr>
                                      <p:to>
                                        <p:strVal val="visible"/>
                                      </p:to>
                                    </p:set>
                                    <p:anim calcmode="lin" valueType="num">
                                      <p:cBhvr>
                                        <p:cTn id="11" dur="1000" fill="hold"/>
                                        <p:tgtEl>
                                          <p:spTgt spid="171"/>
                                        </p:tgtEl>
                                        <p:attrNameLst>
                                          <p:attrName>ppt_x</p:attrName>
                                        </p:attrNameLst>
                                      </p:cBhvr>
                                      <p:tavLst>
                                        <p:tav tm="0">
                                          <p:val>
                                            <p:strVal val="#ppt_x"/>
                                          </p:val>
                                        </p:tav>
                                        <p:tav tm="100000">
                                          <p:val>
                                            <p:strVal val="#ppt_x"/>
                                          </p:val>
                                        </p:tav>
                                      </p:tavLst>
                                    </p:anim>
                                    <p:anim calcmode="lin" valueType="num">
                                      <p:cBhvr>
                                        <p:cTn id="12" dur="1000" fill="hold"/>
                                        <p:tgtEl>
                                          <p:spTgt spid="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1" grpId="2"/>
      <p:bldP build="whole" bldLvl="1" animBg="1" rev="0" advAuto="0" spid="167"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3"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174"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175"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176" name="Un HCP deve essere breve una frase è sufficiente, due possono essere già troppe!…"/>
          <p:cNvSpPr txBox="1"/>
          <p:nvPr/>
        </p:nvSpPr>
        <p:spPr>
          <a:xfrm>
            <a:off x="1765303" y="2238851"/>
            <a:ext cx="9474667" cy="3841116"/>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marL="334210" indent="-334210">
              <a:buSzPct val="100000"/>
              <a:buAutoNum type="alphaLcPeriod" startAt="1"/>
              <a:defRPr b="1" sz="2200">
                <a:latin typeface="Arial"/>
                <a:ea typeface="Arial"/>
                <a:cs typeface="Arial"/>
                <a:sym typeface="Arial"/>
              </a:defRPr>
            </a:pPr>
            <a:r>
              <a:t>Un HCP deve essere breve</a:t>
            </a:r>
            <a:br/>
            <a:r>
              <a:rPr b="0" i="1"/>
              <a:t>una frase è sufficiente, due possono essere già troppe!</a:t>
            </a:r>
            <a:br>
              <a:rPr b="0" i="1"/>
            </a:br>
            <a:r>
              <a:rPr b="0"/>
              <a:t> </a:t>
            </a:r>
            <a:endParaRPr b="0"/>
          </a:p>
          <a:p>
            <a:pPr marL="334210" indent="-334210">
              <a:buSzPct val="100000"/>
              <a:buAutoNum type="alphaLcPeriod" startAt="1"/>
              <a:defRPr b="1" sz="2200">
                <a:latin typeface="Arial"/>
                <a:ea typeface="Arial"/>
                <a:cs typeface="Arial"/>
                <a:sym typeface="Arial"/>
              </a:defRPr>
            </a:pPr>
            <a:r>
              <a:t>Un HCP deve essere originale e ingegnoso</a:t>
            </a:r>
            <a:br/>
            <a:r>
              <a:rPr b="0" i="1"/>
              <a:t>chi lo ascolta dovrebbe chiedersi: “Perché non ci ho pensato io prima?”</a:t>
            </a:r>
            <a:br>
              <a:rPr b="0"/>
            </a:br>
            <a:endParaRPr b="0"/>
          </a:p>
          <a:p>
            <a:pPr marL="334210" indent="-334210">
              <a:buSzPct val="100000"/>
              <a:buAutoNum type="alphaLcPeriod" startAt="1"/>
              <a:defRPr b="1" sz="2200">
                <a:latin typeface="Arial"/>
                <a:ea typeface="Arial"/>
                <a:cs typeface="Arial"/>
                <a:sym typeface="Arial"/>
              </a:defRPr>
            </a:pPr>
            <a:r>
              <a:t>Un HCP deve concentrarsi sul problema che cerchi di risolvere</a:t>
            </a:r>
            <a:br/>
            <a:r>
              <a:rPr b="0" i="1"/>
              <a:t>usa analogie, giustapposizioni, combinazioni con prodotti e servizi simili</a:t>
            </a:r>
            <a:br>
              <a:rPr b="0" i="1"/>
            </a:br>
            <a:endParaRPr b="0"/>
          </a:p>
          <a:p>
            <a:pPr marL="334210" indent="-334210">
              <a:buSzPct val="100000"/>
              <a:buAutoNum type="alphaLcPeriod" startAt="1"/>
              <a:defRPr b="1" sz="2200">
                <a:latin typeface="Arial"/>
                <a:ea typeface="Arial"/>
                <a:cs typeface="Arial"/>
                <a:sym typeface="Arial"/>
              </a:defRPr>
            </a:pPr>
            <a:r>
              <a:t>E deve rendere chiaro come tu voglia risolverlo</a:t>
            </a:r>
            <a:br/>
            <a:r>
              <a:rPr b="0" i="1"/>
              <a:t>collega la tua idea aziendale a formule familiari al tuo interlocutore</a:t>
            </a:r>
          </a:p>
        </p:txBody>
      </p:sp>
      <p:sp>
        <p:nvSpPr>
          <p:cNvPr id="177" name="Unità 1: Promuovi la tua start-up!"/>
          <p:cNvSpPr txBox="1"/>
          <p:nvPr/>
        </p:nvSpPr>
        <p:spPr>
          <a:xfrm>
            <a:off x="4000128" y="530225"/>
            <a:ext cx="7266514"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defRPr sz="3600">
                <a:latin typeface="Arial Rounded MT Bold"/>
                <a:ea typeface="Arial Rounded MT Bold"/>
                <a:cs typeface="Arial Rounded MT Bold"/>
                <a:sym typeface="Arial Rounded MT Bold"/>
              </a:defRPr>
            </a:pPr>
            <a:r>
              <a:rPr sz="3500"/>
              <a:t>Unità 1: Promuovi la tua start-up!</a:t>
            </a:r>
            <a:r>
              <a:t> </a:t>
            </a:r>
          </a:p>
        </p:txBody>
      </p:sp>
      <p:sp>
        <p:nvSpPr>
          <p:cNvPr id="178" name="1.3 Come scrivere un efficace HCP"/>
          <p:cNvSpPr txBox="1"/>
          <p:nvPr/>
        </p:nvSpPr>
        <p:spPr>
          <a:xfrm>
            <a:off x="4195762" y="1467802"/>
            <a:ext cx="7044208"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pPr/>
            <a:r>
              <a:t>1.3 Come scrivere un efficace HCP</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75"/>
                                        </p:tgtEl>
                                        <p:attrNameLst>
                                          <p:attrName>style.visibility</p:attrName>
                                        </p:attrNameLst>
                                      </p:cBhvr>
                                      <p:to>
                                        <p:strVal val="visible"/>
                                      </p:to>
                                    </p:set>
                                    <p:animEffect filter="wipe(left)" transition="in">
                                      <p:cBhvr>
                                        <p:cTn id="7" dur="500"/>
                                        <p:tgtEl>
                                          <p:spTgt spid="175"/>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177"/>
                                        </p:tgtEl>
                                        <p:attrNameLst>
                                          <p:attrName>style.visibility</p:attrName>
                                        </p:attrNameLst>
                                      </p:cBhvr>
                                      <p:to>
                                        <p:strVal val="visible"/>
                                      </p:to>
                                    </p:set>
                                    <p:anim calcmode="lin" valueType="num">
                                      <p:cBhvr>
                                        <p:cTn id="11" dur="1000" fill="hold"/>
                                        <p:tgtEl>
                                          <p:spTgt spid="177"/>
                                        </p:tgtEl>
                                        <p:attrNameLst>
                                          <p:attrName>ppt_x</p:attrName>
                                        </p:attrNameLst>
                                      </p:cBhvr>
                                      <p:tavLst>
                                        <p:tav tm="0">
                                          <p:val>
                                            <p:strVal val="#ppt_x"/>
                                          </p:val>
                                        </p:tav>
                                        <p:tav tm="100000">
                                          <p:val>
                                            <p:strVal val="#ppt_x"/>
                                          </p:val>
                                        </p:tav>
                                      </p:tavLst>
                                    </p:anim>
                                    <p:anim calcmode="lin" valueType="num">
                                      <p:cBhvr>
                                        <p:cTn id="12" dur="1000" fill="hold"/>
                                        <p:tgtEl>
                                          <p:spTgt spid="1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7" grpId="2"/>
      <p:bldP build="whole" bldLvl="1" animBg="1" rev="0" advAuto="0" spid="175"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0"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181"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182"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183" name="Gioco di ruolo!  mettiti nelle scarpe del tuo acquirente più pretenzioso  e/o in quelle del tuo investitore più occupato…"/>
          <p:cNvSpPr txBox="1"/>
          <p:nvPr/>
        </p:nvSpPr>
        <p:spPr>
          <a:xfrm>
            <a:off x="1445418" y="2575960"/>
            <a:ext cx="9794552" cy="346805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marL="334210" indent="-334210">
              <a:buSzPct val="100000"/>
              <a:buAutoNum type="alphaLcPeriod" startAt="5"/>
              <a:defRPr b="1" sz="2200">
                <a:latin typeface="Arial"/>
                <a:ea typeface="Arial"/>
                <a:cs typeface="Arial"/>
                <a:sym typeface="Arial"/>
              </a:defRPr>
            </a:pPr>
            <a:r>
              <a:t>Gioco di ruolo! </a:t>
            </a:r>
            <a:br>
              <a:rPr b="0"/>
            </a:br>
            <a:r>
              <a:rPr b="0" i="1"/>
              <a:t>mettiti nelle scarpe del tuo acquirente più pretenzioso </a:t>
            </a:r>
            <a:br>
              <a:rPr b="0" i="1"/>
            </a:br>
            <a:r>
              <a:rPr b="0" i="1"/>
              <a:t>e/o in quelle del tuo investitore più occupato</a:t>
            </a:r>
            <a:br>
              <a:rPr b="0" i="1"/>
            </a:br>
            <a:endParaRPr b="0"/>
          </a:p>
          <a:p>
            <a:pPr marL="334210" indent="-334210">
              <a:buSzPct val="100000"/>
              <a:buAutoNum type="alphaLcPeriod" startAt="5"/>
              <a:defRPr b="1" sz="2200">
                <a:latin typeface="Arial"/>
                <a:ea typeface="Arial"/>
                <a:cs typeface="Arial"/>
                <a:sym typeface="Arial"/>
              </a:defRPr>
            </a:pPr>
            <a:r>
              <a:t>Sperimenta il tuo HCP</a:t>
            </a:r>
            <a:br/>
            <a:r>
              <a:rPr b="0" i="1"/>
              <a:t>proponilo a chi conosci, e testa le loro reazioni</a:t>
            </a:r>
            <a:br>
              <a:rPr b="0" i="1"/>
            </a:br>
            <a:endParaRPr b="0"/>
          </a:p>
          <a:p>
            <a:pPr marL="334210" indent="-334210">
              <a:buSzPct val="100000"/>
              <a:buAutoNum type="alphaLcPeriod" startAt="5"/>
              <a:defRPr b="1" sz="2200">
                <a:latin typeface="Arial"/>
                <a:ea typeface="Arial"/>
                <a:cs typeface="Arial"/>
                <a:sym typeface="Arial"/>
              </a:defRPr>
            </a:pPr>
            <a:r>
              <a:t>Non fermarti al primo che ti viene in mente</a:t>
            </a:r>
            <a:br/>
            <a:r>
              <a:rPr b="0" i="1"/>
              <a:t>La tua prima idea non deve necessariamente essere la migliore. </a:t>
            </a:r>
            <a:br>
              <a:rPr b="0" i="1"/>
            </a:br>
            <a:r>
              <a:rPr b="0" i="1"/>
              <a:t>Continua a riflette fino a quando qualcosa non scatti nella tua testa.</a:t>
            </a:r>
          </a:p>
        </p:txBody>
      </p:sp>
      <p:sp>
        <p:nvSpPr>
          <p:cNvPr id="184" name="Unità 1: Promuovi la tua start-up!"/>
          <p:cNvSpPr txBox="1"/>
          <p:nvPr/>
        </p:nvSpPr>
        <p:spPr>
          <a:xfrm>
            <a:off x="4000128" y="530225"/>
            <a:ext cx="7266514"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defRPr sz="3600">
                <a:latin typeface="Arial Rounded MT Bold"/>
                <a:ea typeface="Arial Rounded MT Bold"/>
                <a:cs typeface="Arial Rounded MT Bold"/>
                <a:sym typeface="Arial Rounded MT Bold"/>
              </a:defRPr>
            </a:pPr>
            <a:r>
              <a:rPr sz="3500"/>
              <a:t>Unità 1: Promuovi la tua start-up!</a:t>
            </a:r>
            <a:r>
              <a:t> </a:t>
            </a:r>
          </a:p>
        </p:txBody>
      </p:sp>
      <p:sp>
        <p:nvSpPr>
          <p:cNvPr id="185" name="1.3 Come scrivere un efficace HCP"/>
          <p:cNvSpPr txBox="1"/>
          <p:nvPr/>
        </p:nvSpPr>
        <p:spPr>
          <a:xfrm>
            <a:off x="4195762" y="1467802"/>
            <a:ext cx="7044208"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pPr/>
            <a:r>
              <a:t>1.3 Come scrivere un efficace HCP</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82"/>
                                        </p:tgtEl>
                                        <p:attrNameLst>
                                          <p:attrName>style.visibility</p:attrName>
                                        </p:attrNameLst>
                                      </p:cBhvr>
                                      <p:to>
                                        <p:strVal val="visible"/>
                                      </p:to>
                                    </p:set>
                                    <p:animEffect filter="wipe(left)" transition="in">
                                      <p:cBhvr>
                                        <p:cTn id="7" dur="500"/>
                                        <p:tgtEl>
                                          <p:spTgt spid="182"/>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184"/>
                                        </p:tgtEl>
                                        <p:attrNameLst>
                                          <p:attrName>style.visibility</p:attrName>
                                        </p:attrNameLst>
                                      </p:cBhvr>
                                      <p:to>
                                        <p:strVal val="visible"/>
                                      </p:to>
                                    </p:set>
                                    <p:anim calcmode="lin" valueType="num">
                                      <p:cBhvr>
                                        <p:cTn id="11" dur="1000" fill="hold"/>
                                        <p:tgtEl>
                                          <p:spTgt spid="184"/>
                                        </p:tgtEl>
                                        <p:attrNameLst>
                                          <p:attrName>ppt_x</p:attrName>
                                        </p:attrNameLst>
                                      </p:cBhvr>
                                      <p:tavLst>
                                        <p:tav tm="0">
                                          <p:val>
                                            <p:strVal val="#ppt_x"/>
                                          </p:val>
                                        </p:tav>
                                        <p:tav tm="100000">
                                          <p:val>
                                            <p:strVal val="#ppt_x"/>
                                          </p:val>
                                        </p:tav>
                                      </p:tavLst>
                                    </p:anim>
                                    <p:anim calcmode="lin" valueType="num">
                                      <p:cBhvr>
                                        <p:cTn id="12" dur="1000" fill="hold"/>
                                        <p:tgtEl>
                                          <p:spTgt spid="1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2" grpId="1"/>
      <p:bldP build="whole" bldLvl="1" animBg="1" rev="0" advAuto="0" spid="184" grpId="2"/>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Unità 2: La “Javelin Board”"/>
          <p:cNvSpPr txBox="1"/>
          <p:nvPr/>
        </p:nvSpPr>
        <p:spPr>
          <a:xfrm>
            <a:off x="5238149" y="530225"/>
            <a:ext cx="6028493"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pPr/>
            <a:r>
              <a:t>Unità 2: La “Javelin Board”</a:t>
            </a:r>
          </a:p>
        </p:txBody>
      </p:sp>
      <p:pic>
        <p:nvPicPr>
          <p:cNvPr id="188"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189"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190"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191" name="La Javelin Board è una lavagna visuale che ti aiuta a testare i tuoi piani e trasforma le tue idee in esperimenti verificabili grazie alla:…"/>
          <p:cNvSpPr txBox="1"/>
          <p:nvPr/>
        </p:nvSpPr>
        <p:spPr>
          <a:xfrm>
            <a:off x="2244724" y="2220281"/>
            <a:ext cx="9021918" cy="362393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sz="2600">
                <a:latin typeface="Arial"/>
                <a:ea typeface="Arial"/>
                <a:cs typeface="Arial"/>
                <a:sym typeface="Arial"/>
              </a:defRPr>
            </a:pPr>
            <a:r>
              <a:t>La </a:t>
            </a:r>
            <a:r>
              <a:rPr b="1"/>
              <a:t>Javelin Board </a:t>
            </a:r>
            <a:r>
              <a:t>è una lavagna visuale che ti aiuta a testare i tuoi piani e trasforma le tue idee in esperimenti verificabili grazie alla:</a:t>
            </a:r>
            <a:endParaRPr i="1"/>
          </a:p>
          <a:p>
            <a:pPr marL="304549" indent="-304549" algn="just">
              <a:buSzPct val="100000"/>
              <a:buChar char="-"/>
              <a:defRPr i="1" sz="2600">
                <a:latin typeface="Arial"/>
                <a:ea typeface="Arial"/>
                <a:cs typeface="Arial"/>
                <a:sym typeface="Arial"/>
              </a:defRPr>
            </a:pPr>
            <a:r>
              <a:t>definizione di ipotesi: sui tuoi clienti; i problemi che vuoi affrontare, le possibili soluzioni;</a:t>
            </a:r>
          </a:p>
          <a:p>
            <a:pPr marL="304549" indent="-304549" algn="just">
              <a:buSzPct val="100000"/>
              <a:buChar char="-"/>
              <a:defRPr i="1" sz="2600">
                <a:latin typeface="Arial"/>
                <a:ea typeface="Arial"/>
                <a:cs typeface="Arial"/>
                <a:sym typeface="Arial"/>
              </a:defRPr>
            </a:pPr>
            <a:r>
              <a:t>identificazione degli assunti più rischiosi/dubbi e testarli;</a:t>
            </a:r>
          </a:p>
          <a:p>
            <a:pPr marL="304549" indent="-304549" algn="just">
              <a:buSzPct val="100000"/>
              <a:buChar char="-"/>
              <a:defRPr i="1" sz="2600">
                <a:latin typeface="Arial"/>
                <a:ea typeface="Arial"/>
                <a:cs typeface="Arial"/>
                <a:sym typeface="Arial"/>
              </a:defRPr>
            </a:pPr>
            <a:r>
              <a:t>costruire possibili esperimenti e i criteri di successo;</a:t>
            </a:r>
          </a:p>
          <a:p>
            <a:pPr marL="304549" indent="-304549" algn="just">
              <a:buSzPct val="100000"/>
              <a:buChar char="-"/>
              <a:defRPr i="1" sz="2600">
                <a:latin typeface="Arial"/>
                <a:ea typeface="Arial"/>
                <a:cs typeface="Arial"/>
                <a:sym typeface="Arial"/>
              </a:defRPr>
            </a:pPr>
            <a:r>
              <a:t>raccogliere dati; </a:t>
            </a:r>
          </a:p>
          <a:p>
            <a:pPr marL="304549" indent="-304549" algn="just">
              <a:buSzPct val="100000"/>
              <a:buChar char="-"/>
              <a:defRPr i="1" sz="2600">
                <a:latin typeface="Arial"/>
                <a:ea typeface="Arial"/>
                <a:cs typeface="Arial"/>
                <a:sym typeface="Arial"/>
              </a:defRPr>
            </a:pPr>
            <a:r>
              <a:t>analizzare i risultati ed imparare da essi.</a:t>
            </a:r>
          </a:p>
        </p:txBody>
      </p:sp>
      <p:sp>
        <p:nvSpPr>
          <p:cNvPr id="192" name="2.1 Scopo e funzionamento"/>
          <p:cNvSpPr txBox="1"/>
          <p:nvPr/>
        </p:nvSpPr>
        <p:spPr>
          <a:xfrm>
            <a:off x="5507568" y="1213485"/>
            <a:ext cx="5759074"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pPr/>
            <a:r>
              <a:t>2.1 Scopo e funzionamento</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90"/>
                                        </p:tgtEl>
                                        <p:attrNameLst>
                                          <p:attrName>style.visibility</p:attrName>
                                        </p:attrNameLst>
                                      </p:cBhvr>
                                      <p:to>
                                        <p:strVal val="visible"/>
                                      </p:to>
                                    </p:set>
                                    <p:animEffect filter="wipe(left)" transition="in">
                                      <p:cBhvr>
                                        <p:cTn id="7" dur="500"/>
                                        <p:tgtEl>
                                          <p:spTgt spid="190"/>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187"/>
                                        </p:tgtEl>
                                        <p:attrNameLst>
                                          <p:attrName>style.visibility</p:attrName>
                                        </p:attrNameLst>
                                      </p:cBhvr>
                                      <p:to>
                                        <p:strVal val="visible"/>
                                      </p:to>
                                    </p:set>
                                    <p:anim calcmode="lin" valueType="num">
                                      <p:cBhvr>
                                        <p:cTn id="11" dur="1000" fill="hold"/>
                                        <p:tgtEl>
                                          <p:spTgt spid="187"/>
                                        </p:tgtEl>
                                        <p:attrNameLst>
                                          <p:attrName>ppt_x</p:attrName>
                                        </p:attrNameLst>
                                      </p:cBhvr>
                                      <p:tavLst>
                                        <p:tav tm="0">
                                          <p:val>
                                            <p:strVal val="#ppt_x"/>
                                          </p:val>
                                        </p:tav>
                                        <p:tav tm="100000">
                                          <p:val>
                                            <p:strVal val="#ppt_x"/>
                                          </p:val>
                                        </p:tav>
                                      </p:tavLst>
                                    </p:anim>
                                    <p:anim calcmode="lin" valueType="num">
                                      <p:cBhvr>
                                        <p:cTn id="12" dur="1000" fill="hold"/>
                                        <p:tgtEl>
                                          <p:spTgt spid="1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7" grpId="2"/>
      <p:bldP build="whole" bldLvl="1" animBg="1" rev="0" advAuto="0" spid="190"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4"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195"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196"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197" name="La Javelin Board è:…"/>
          <p:cNvSpPr txBox="1"/>
          <p:nvPr/>
        </p:nvSpPr>
        <p:spPr>
          <a:xfrm>
            <a:off x="2705100" y="2023638"/>
            <a:ext cx="7688912" cy="401722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700">
                <a:latin typeface="Arial"/>
                <a:ea typeface="Arial"/>
                <a:cs typeface="Arial"/>
                <a:sym typeface="Arial"/>
              </a:defRPr>
            </a:pPr>
            <a:r>
              <a:t>La </a:t>
            </a:r>
            <a:r>
              <a:rPr b="1"/>
              <a:t>Javelin Board </a:t>
            </a:r>
            <a:r>
              <a:t>è:</a:t>
            </a:r>
          </a:p>
          <a:p>
            <a:pPr>
              <a:defRPr sz="2700">
                <a:latin typeface="Arial"/>
                <a:ea typeface="Arial"/>
                <a:cs typeface="Arial"/>
                <a:sym typeface="Arial"/>
              </a:defRPr>
            </a:pPr>
            <a:r>
              <a:t> </a:t>
            </a:r>
          </a:p>
          <a:p>
            <a:pPr marL="304549" indent="-304549">
              <a:buSzPct val="100000"/>
              <a:buChar char="-"/>
              <a:defRPr sz="2700">
                <a:latin typeface="Arial"/>
                <a:ea typeface="Arial"/>
                <a:cs typeface="Arial"/>
                <a:sym typeface="Arial"/>
              </a:defRPr>
            </a:pPr>
            <a:r>
              <a:t>facile da capire</a:t>
            </a:r>
          </a:p>
          <a:p>
            <a:pPr marL="304549" indent="-304549">
              <a:buSzPct val="100000"/>
              <a:buChar char="-"/>
              <a:defRPr sz="2700">
                <a:latin typeface="Arial"/>
                <a:ea typeface="Arial"/>
                <a:cs typeface="Arial"/>
                <a:sym typeface="Arial"/>
              </a:defRPr>
            </a:pPr>
            <a:r>
              <a:t>divertente</a:t>
            </a:r>
          </a:p>
          <a:p>
            <a:pPr marL="304549" indent="-304549">
              <a:buSzPct val="100000"/>
              <a:buChar char="-"/>
              <a:defRPr sz="2700">
                <a:latin typeface="Arial"/>
                <a:ea typeface="Arial"/>
                <a:cs typeface="Arial"/>
                <a:sym typeface="Arial"/>
              </a:defRPr>
            </a:pPr>
            <a:r>
              <a:t>coinvolgente </a:t>
            </a:r>
          </a:p>
          <a:p>
            <a:pPr marL="304549" indent="-304549">
              <a:buSzPct val="100000"/>
              <a:buChar char="-"/>
              <a:defRPr sz="2700">
                <a:latin typeface="Arial"/>
                <a:ea typeface="Arial"/>
                <a:cs typeface="Arial"/>
                <a:sym typeface="Arial"/>
              </a:defRPr>
            </a:pPr>
            <a:r>
              <a:t>ti permette di iniziare subito</a:t>
            </a:r>
          </a:p>
          <a:p>
            <a:pPr marL="304549" indent="-304549">
              <a:buSzPct val="100000"/>
              <a:buChar char="-"/>
              <a:defRPr sz="2700">
                <a:latin typeface="Arial"/>
                <a:ea typeface="Arial"/>
                <a:cs typeface="Arial"/>
                <a:sym typeface="Arial"/>
              </a:defRPr>
            </a:pPr>
            <a:r>
              <a:t>ti aiuta a decidere sul persistere o cambiare i tuoi piani aziendali</a:t>
            </a:r>
          </a:p>
          <a:p>
            <a:pPr marL="304549" indent="-304549">
              <a:buSzPct val="100000"/>
              <a:buChar char="-"/>
              <a:defRPr sz="2700">
                <a:latin typeface="Arial"/>
                <a:ea typeface="Arial"/>
                <a:cs typeface="Arial"/>
                <a:sym typeface="Arial"/>
              </a:defRPr>
            </a:pPr>
            <a:r>
              <a:t>ti aiuta ad individuare ciò che non funziona, e in tal modo imboccare prima la via del successo!</a:t>
            </a:r>
          </a:p>
        </p:txBody>
      </p:sp>
      <p:sp>
        <p:nvSpPr>
          <p:cNvPr id="198" name="Unità 2: La “Javelin Board”"/>
          <p:cNvSpPr txBox="1"/>
          <p:nvPr/>
        </p:nvSpPr>
        <p:spPr>
          <a:xfrm>
            <a:off x="5238149" y="530225"/>
            <a:ext cx="6028493"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pPr/>
            <a:r>
              <a:t>Unità 2: La “Javelin Board”</a:t>
            </a:r>
          </a:p>
        </p:txBody>
      </p:sp>
      <p:sp>
        <p:nvSpPr>
          <p:cNvPr id="199" name="2.1 Scopo e funzionamento"/>
          <p:cNvSpPr txBox="1"/>
          <p:nvPr/>
        </p:nvSpPr>
        <p:spPr>
          <a:xfrm>
            <a:off x="5507568" y="1213485"/>
            <a:ext cx="5759074"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pPr/>
            <a:r>
              <a:t>2.1 Scopo e funzionamento</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96"/>
                                        </p:tgtEl>
                                        <p:attrNameLst>
                                          <p:attrName>style.visibility</p:attrName>
                                        </p:attrNameLst>
                                      </p:cBhvr>
                                      <p:to>
                                        <p:strVal val="visible"/>
                                      </p:to>
                                    </p:set>
                                    <p:animEffect filter="wipe(left)" transition="in">
                                      <p:cBhvr>
                                        <p:cTn id="7" dur="500"/>
                                        <p:tgtEl>
                                          <p:spTgt spid="196"/>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198"/>
                                        </p:tgtEl>
                                        <p:attrNameLst>
                                          <p:attrName>style.visibility</p:attrName>
                                        </p:attrNameLst>
                                      </p:cBhvr>
                                      <p:to>
                                        <p:strVal val="visible"/>
                                      </p:to>
                                    </p:set>
                                    <p:anim calcmode="lin" valueType="num">
                                      <p:cBhvr>
                                        <p:cTn id="11" dur="1000" fill="hold"/>
                                        <p:tgtEl>
                                          <p:spTgt spid="198"/>
                                        </p:tgtEl>
                                        <p:attrNameLst>
                                          <p:attrName>ppt_x</p:attrName>
                                        </p:attrNameLst>
                                      </p:cBhvr>
                                      <p:tavLst>
                                        <p:tav tm="0">
                                          <p:val>
                                            <p:strVal val="#ppt_x"/>
                                          </p:val>
                                        </p:tav>
                                        <p:tav tm="100000">
                                          <p:val>
                                            <p:strVal val="#ppt_x"/>
                                          </p:val>
                                        </p:tav>
                                      </p:tavLst>
                                    </p:anim>
                                    <p:anim calcmode="lin" valueType="num">
                                      <p:cBhvr>
                                        <p:cTn id="12" dur="1000" fill="hold"/>
                                        <p:tgtEl>
                                          <p:spTgt spid="1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8" grpId="2"/>
      <p:bldP build="whole" bldLvl="1" animBg="1" rev="0" advAuto="0" spid="196"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1"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202"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203"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204" name="Attraverso la Javelin Board potrai:…"/>
          <p:cNvSpPr txBox="1"/>
          <p:nvPr/>
        </p:nvSpPr>
        <p:spPr>
          <a:xfrm>
            <a:off x="4281043" y="2735412"/>
            <a:ext cx="6985599" cy="3127195"/>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defRPr sz="2700">
                <a:latin typeface="Arial"/>
                <a:ea typeface="Arial"/>
                <a:cs typeface="Arial"/>
                <a:sym typeface="Arial"/>
              </a:defRPr>
            </a:pPr>
            <a:r>
              <a:t>Attraverso la </a:t>
            </a:r>
            <a:r>
              <a:rPr b="1"/>
              <a:t>Javelin Board</a:t>
            </a:r>
            <a:r>
              <a:t> potrai: </a:t>
            </a:r>
          </a:p>
          <a:p>
            <a:pPr>
              <a:defRPr sz="2700">
                <a:latin typeface="Arial"/>
                <a:ea typeface="Arial"/>
                <a:cs typeface="Arial"/>
                <a:sym typeface="Arial"/>
              </a:defRPr>
            </a:pPr>
          </a:p>
          <a:p>
            <a:pPr marL="220578" indent="-220578">
              <a:buSzPct val="100000"/>
              <a:buChar char="•"/>
              <a:defRPr sz="2700">
                <a:latin typeface="Arial"/>
                <a:ea typeface="Arial"/>
                <a:cs typeface="Arial"/>
                <a:sym typeface="Arial"/>
              </a:defRPr>
            </a:pPr>
            <a:r>
              <a:t>identificare il tuo cliente tipo; </a:t>
            </a:r>
          </a:p>
          <a:p>
            <a:pPr marL="220578" indent="-220578">
              <a:buSzPct val="100000"/>
              <a:buChar char="•"/>
              <a:defRPr sz="2700">
                <a:latin typeface="Arial"/>
                <a:ea typeface="Arial"/>
                <a:cs typeface="Arial"/>
                <a:sym typeface="Arial"/>
              </a:defRPr>
            </a:pPr>
            <a:r>
              <a:t>definire chiaramente problemi e soluzioni;</a:t>
            </a:r>
          </a:p>
          <a:p>
            <a:pPr marL="220578" indent="-220578">
              <a:buSzPct val="100000"/>
              <a:buChar char="•"/>
              <a:defRPr sz="2700">
                <a:latin typeface="Arial"/>
                <a:ea typeface="Arial"/>
                <a:cs typeface="Arial"/>
                <a:sym typeface="Arial"/>
              </a:defRPr>
            </a:pPr>
            <a:r>
              <a:t>convalidare l'efficacia delle tue idee; </a:t>
            </a:r>
          </a:p>
          <a:p>
            <a:pPr marL="220578" indent="-220578">
              <a:buSzPct val="100000"/>
              <a:buChar char="•"/>
              <a:defRPr sz="2700">
                <a:latin typeface="Arial"/>
                <a:ea typeface="Arial"/>
                <a:cs typeface="Arial"/>
                <a:sym typeface="Arial"/>
              </a:defRPr>
            </a:pPr>
            <a:r>
              <a:t>definire una strategia ottimale per la tua azienda.</a:t>
            </a:r>
          </a:p>
        </p:txBody>
      </p:sp>
      <p:pic>
        <p:nvPicPr>
          <p:cNvPr id="205" name="4094004.jpg" descr="4094004.jpg"/>
          <p:cNvPicPr>
            <a:picLocks noChangeAspect="1"/>
          </p:cNvPicPr>
          <p:nvPr/>
        </p:nvPicPr>
        <p:blipFill>
          <a:blip r:embed="rId5">
            <a:extLst/>
          </a:blip>
          <a:stretch>
            <a:fillRect/>
          </a:stretch>
        </p:blipFill>
        <p:spPr>
          <a:xfrm>
            <a:off x="752475" y="2540000"/>
            <a:ext cx="2984500" cy="2984500"/>
          </a:xfrm>
          <a:prstGeom prst="rect">
            <a:avLst/>
          </a:prstGeom>
          <a:ln w="12700">
            <a:miter lim="400000"/>
          </a:ln>
        </p:spPr>
      </p:pic>
      <p:sp>
        <p:nvSpPr>
          <p:cNvPr id="206" name="Unità 2: La “Javelin Board”"/>
          <p:cNvSpPr txBox="1"/>
          <p:nvPr/>
        </p:nvSpPr>
        <p:spPr>
          <a:xfrm>
            <a:off x="5238149" y="530225"/>
            <a:ext cx="6028493"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pPr/>
            <a:r>
              <a:t>Unità 2: La “Javelin Board”</a:t>
            </a:r>
          </a:p>
        </p:txBody>
      </p:sp>
      <p:sp>
        <p:nvSpPr>
          <p:cNvPr id="207" name="2.1 Scopo e funzionamento"/>
          <p:cNvSpPr txBox="1"/>
          <p:nvPr/>
        </p:nvSpPr>
        <p:spPr>
          <a:xfrm>
            <a:off x="5507568" y="1213485"/>
            <a:ext cx="5759074"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pPr/>
            <a:r>
              <a:t>2.1 Scopo e funzionamento</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203"/>
                                        </p:tgtEl>
                                        <p:attrNameLst>
                                          <p:attrName>style.visibility</p:attrName>
                                        </p:attrNameLst>
                                      </p:cBhvr>
                                      <p:to>
                                        <p:strVal val="visible"/>
                                      </p:to>
                                    </p:set>
                                    <p:animEffect filter="wipe(left)" transition="in">
                                      <p:cBhvr>
                                        <p:cTn id="7" dur="500"/>
                                        <p:tgtEl>
                                          <p:spTgt spid="203"/>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206"/>
                                        </p:tgtEl>
                                        <p:attrNameLst>
                                          <p:attrName>style.visibility</p:attrName>
                                        </p:attrNameLst>
                                      </p:cBhvr>
                                      <p:to>
                                        <p:strVal val="visible"/>
                                      </p:to>
                                    </p:set>
                                    <p:anim calcmode="lin" valueType="num">
                                      <p:cBhvr>
                                        <p:cTn id="11" dur="1000" fill="hold"/>
                                        <p:tgtEl>
                                          <p:spTgt spid="206"/>
                                        </p:tgtEl>
                                        <p:attrNameLst>
                                          <p:attrName>ppt_x</p:attrName>
                                        </p:attrNameLst>
                                      </p:cBhvr>
                                      <p:tavLst>
                                        <p:tav tm="0">
                                          <p:val>
                                            <p:strVal val="#ppt_x"/>
                                          </p:val>
                                        </p:tav>
                                        <p:tav tm="100000">
                                          <p:val>
                                            <p:strVal val="#ppt_x"/>
                                          </p:val>
                                        </p:tav>
                                      </p:tavLst>
                                    </p:anim>
                                    <p:anim calcmode="lin" valueType="num">
                                      <p:cBhvr>
                                        <p:cTn id="12" dur="1000" fill="hold"/>
                                        <p:tgtEl>
                                          <p:spTgt spid="2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3" grpId="1"/>
      <p:bldP build="whole" bldLvl="1" animBg="1" rev="0" advAuto="0" spid="206" grpId="2"/>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0"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81"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82" name="image.png" descr="image.png"/>
          <p:cNvPicPr>
            <a:picLocks noChangeAspect="1"/>
          </p:cNvPicPr>
          <p:nvPr/>
        </p:nvPicPr>
        <p:blipFill>
          <a:blip r:embed="rId4">
            <a:extLst/>
          </a:blip>
          <a:stretch>
            <a:fillRect/>
          </a:stretch>
        </p:blipFill>
        <p:spPr>
          <a:xfrm>
            <a:off x="293687" y="438150"/>
            <a:ext cx="3902076" cy="1219200"/>
          </a:xfrm>
          <a:prstGeom prst="rect">
            <a:avLst/>
          </a:prstGeom>
          <a:ln w="12700">
            <a:miter lim="400000"/>
          </a:ln>
        </p:spPr>
      </p:pic>
      <p:sp>
        <p:nvSpPr>
          <p:cNvPr id="83" name="Obiettivi e Scopi"/>
          <p:cNvSpPr txBox="1"/>
          <p:nvPr/>
        </p:nvSpPr>
        <p:spPr>
          <a:xfrm>
            <a:off x="5665787" y="661987"/>
            <a:ext cx="4535250" cy="739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a:latin typeface="Arial Rounded MT Bold"/>
                <a:ea typeface="Arial Rounded MT Bold"/>
                <a:cs typeface="Arial Rounded MT Bold"/>
                <a:sym typeface="Arial Rounded MT Bold"/>
              </a:defRPr>
            </a:lvl1pPr>
          </a:lstStyle>
          <a:p>
            <a:pPr/>
            <a:r>
              <a:t>Obiettivi e Scopi</a:t>
            </a:r>
          </a:p>
        </p:txBody>
      </p:sp>
      <p:sp>
        <p:nvSpPr>
          <p:cNvPr id="84" name="Alla fine di questo modulo sarai capace di:…"/>
          <p:cNvSpPr txBox="1"/>
          <p:nvPr/>
        </p:nvSpPr>
        <p:spPr>
          <a:xfrm>
            <a:off x="546546" y="2106612"/>
            <a:ext cx="11351767" cy="41049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indent="80962">
              <a:lnSpc>
                <a:spcPct val="150000"/>
              </a:lnSpc>
              <a:defRPr sz="3200">
                <a:latin typeface="Arial Rounded MT Bold"/>
                <a:ea typeface="Arial Rounded MT Bold"/>
                <a:cs typeface="Arial Rounded MT Bold"/>
                <a:sym typeface="Arial Rounded MT Bold"/>
              </a:defRPr>
            </a:pPr>
            <a:r>
              <a:t>Alla fine di questo modulo sarai capace di:</a:t>
            </a:r>
          </a:p>
          <a:p>
            <a:pPr marL="330199" indent="-330199">
              <a:lnSpc>
                <a:spcPct val="150000"/>
              </a:lnSpc>
              <a:buSzPct val="100000"/>
              <a:buChar char="✦"/>
              <a:defRPr sz="2600">
                <a:latin typeface="Arial"/>
                <a:ea typeface="Arial"/>
                <a:cs typeface="Arial"/>
                <a:sym typeface="Arial"/>
              </a:defRPr>
            </a:pPr>
            <a:r>
              <a:t>Comunicare in modo efficace la tua impresa (idea, scopi, prodotti, servizi)</a:t>
            </a:r>
          </a:p>
          <a:p>
            <a:pPr marL="330199" indent="-330199">
              <a:lnSpc>
                <a:spcPct val="150000"/>
              </a:lnSpc>
              <a:buSzPct val="100000"/>
              <a:buChar char="✦"/>
              <a:defRPr sz="2600">
                <a:latin typeface="Arial"/>
                <a:ea typeface="Arial"/>
                <a:cs typeface="Arial"/>
                <a:sym typeface="Arial"/>
              </a:defRPr>
            </a:pPr>
            <a:r>
              <a:t>Scrivere un solido High Concept Pitch per la tua start-up</a:t>
            </a:r>
          </a:p>
          <a:p>
            <a:pPr marL="330199" indent="-330199">
              <a:lnSpc>
                <a:spcPct val="150000"/>
              </a:lnSpc>
              <a:buSzPct val="100000"/>
              <a:buChar char="✦"/>
              <a:defRPr sz="2600">
                <a:latin typeface="Arial"/>
                <a:ea typeface="Arial"/>
                <a:cs typeface="Arial"/>
                <a:sym typeface="Arial"/>
              </a:defRPr>
            </a:pPr>
            <a:r>
              <a:t>Convalidare le tue idee per via sperimentale </a:t>
            </a:r>
          </a:p>
          <a:p>
            <a:pPr marL="330199" indent="-330199">
              <a:lnSpc>
                <a:spcPct val="150000"/>
              </a:lnSpc>
              <a:buSzPct val="100000"/>
              <a:buChar char="✦"/>
              <a:defRPr sz="2600">
                <a:latin typeface="Arial"/>
                <a:ea typeface="Arial"/>
                <a:cs typeface="Arial"/>
                <a:sym typeface="Arial"/>
              </a:defRPr>
            </a:pPr>
            <a:r>
              <a:t>Scoprire l’identità del tuo cliente tipo: come conoscerlo meglio, </a:t>
            </a:r>
            <a:br/>
            <a:r>
              <a:t>come raggiungerlo</a:t>
            </a:r>
          </a:p>
          <a:p>
            <a:pPr marL="330199" indent="-330199">
              <a:lnSpc>
                <a:spcPct val="150000"/>
              </a:lnSpc>
              <a:buSzPct val="100000"/>
              <a:buChar char="✦"/>
              <a:defRPr sz="2600">
                <a:latin typeface="Arial"/>
                <a:ea typeface="Arial"/>
                <a:cs typeface="Arial"/>
                <a:sym typeface="Arial"/>
              </a:defRPr>
            </a:pPr>
            <a:r>
              <a:t>Lanciare sul mercato la tua start-up</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82"/>
                                        </p:tgtEl>
                                        <p:attrNameLst>
                                          <p:attrName>style.visibility</p:attrName>
                                        </p:attrNameLst>
                                      </p:cBhvr>
                                      <p:to>
                                        <p:strVal val="visible"/>
                                      </p:to>
                                    </p:set>
                                    <p:animEffect filter="wipe(left)" transition="in">
                                      <p:cBhvr>
                                        <p:cTn id="7" dur="5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2"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9"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210"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211"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212" name="Lato sinistro:…"/>
          <p:cNvSpPr txBox="1"/>
          <p:nvPr/>
        </p:nvSpPr>
        <p:spPr>
          <a:xfrm>
            <a:off x="974845" y="2427969"/>
            <a:ext cx="2421612" cy="3265981"/>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defRPr b="1" i="1" sz="2200">
                <a:latin typeface="Arial"/>
                <a:ea typeface="Arial"/>
                <a:cs typeface="Arial"/>
                <a:sym typeface="Arial"/>
              </a:defRPr>
            </a:pPr>
            <a:r>
              <a:t>Lato sinistro:</a:t>
            </a:r>
          </a:p>
          <a:p>
            <a:pPr>
              <a:defRPr i="1" sz="2200">
                <a:latin typeface="Arial"/>
                <a:ea typeface="Arial"/>
                <a:cs typeface="Arial"/>
                <a:sym typeface="Arial"/>
              </a:defRPr>
            </a:pPr>
            <a:r>
              <a:t>Inizia da qui! </a:t>
            </a:r>
          </a:p>
          <a:p>
            <a:pPr>
              <a:defRPr i="1" sz="1000">
                <a:latin typeface="Arial"/>
                <a:ea typeface="Arial"/>
                <a:cs typeface="Arial"/>
                <a:sym typeface="Arial"/>
              </a:defRPr>
            </a:pPr>
          </a:p>
          <a:p>
            <a:pPr>
              <a:defRPr sz="2000">
                <a:latin typeface="Arial"/>
                <a:ea typeface="Arial"/>
                <a:cs typeface="Arial"/>
                <a:sym typeface="Arial"/>
              </a:defRPr>
            </a:pPr>
            <a:r>
              <a:t>Prendi nota del tuo brainstorming. </a:t>
            </a:r>
          </a:p>
          <a:p>
            <a:pPr>
              <a:defRPr sz="2000">
                <a:latin typeface="Arial"/>
                <a:ea typeface="Arial"/>
                <a:cs typeface="Arial"/>
                <a:sym typeface="Arial"/>
              </a:defRPr>
            </a:pPr>
            <a:r>
              <a:t>Individua le ipotesi che vuoi testare. Puoi aggiungerle man mano, anche attraverso dei post-it</a:t>
            </a:r>
          </a:p>
        </p:txBody>
      </p:sp>
      <p:pic>
        <p:nvPicPr>
          <p:cNvPr id="213" name="1*2yL_62ZUClv_4aB4fwCAXw-2.jpeg" descr="1*2yL_62ZUClv_4aB4fwCAXw-2.jpeg"/>
          <p:cNvPicPr>
            <a:picLocks noChangeAspect="1"/>
          </p:cNvPicPr>
          <p:nvPr/>
        </p:nvPicPr>
        <p:blipFill>
          <a:blip r:embed="rId5">
            <a:extLst/>
          </a:blip>
          <a:stretch>
            <a:fillRect/>
          </a:stretch>
        </p:blipFill>
        <p:spPr>
          <a:xfrm>
            <a:off x="3720713" y="2427969"/>
            <a:ext cx="4750574" cy="3162525"/>
          </a:xfrm>
          <a:prstGeom prst="rect">
            <a:avLst/>
          </a:prstGeom>
          <a:ln w="12700">
            <a:miter lim="400000"/>
          </a:ln>
        </p:spPr>
      </p:pic>
      <p:sp>
        <p:nvSpPr>
          <p:cNvPr id="214" name="Lato destro:…"/>
          <p:cNvSpPr txBox="1"/>
          <p:nvPr/>
        </p:nvSpPr>
        <p:spPr>
          <a:xfrm>
            <a:off x="8795543" y="2028811"/>
            <a:ext cx="3102770" cy="2003439"/>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defRPr b="1" i="1" sz="2200">
                <a:latin typeface="Arial"/>
                <a:ea typeface="Arial"/>
                <a:cs typeface="Arial"/>
                <a:sym typeface="Arial"/>
              </a:defRPr>
            </a:pPr>
            <a:r>
              <a:t>Lato destro:</a:t>
            </a:r>
          </a:p>
          <a:p>
            <a:pPr>
              <a:defRPr i="1" sz="2200">
                <a:latin typeface="Arial"/>
                <a:ea typeface="Arial"/>
                <a:cs typeface="Arial"/>
                <a:sym typeface="Arial"/>
              </a:defRPr>
            </a:pPr>
            <a:r>
              <a:t>Fase due! </a:t>
            </a:r>
          </a:p>
          <a:p>
            <a:pPr>
              <a:defRPr sz="1000">
                <a:latin typeface="Arial"/>
                <a:ea typeface="Arial"/>
                <a:cs typeface="Arial"/>
                <a:sym typeface="Arial"/>
              </a:defRPr>
            </a:pPr>
          </a:p>
          <a:p>
            <a:pPr>
              <a:defRPr sz="2000">
                <a:latin typeface="Arial"/>
                <a:ea typeface="Arial"/>
                <a:cs typeface="Arial"/>
                <a:sym typeface="Arial"/>
              </a:defRPr>
            </a:pPr>
            <a:r>
              <a:t>Qui segnerai i dati del tuo esperimento. </a:t>
            </a:r>
          </a:p>
        </p:txBody>
      </p:sp>
      <p:sp>
        <p:nvSpPr>
          <p:cNvPr id="215" name="Angolo inferiore:…"/>
          <p:cNvSpPr txBox="1"/>
          <p:nvPr/>
        </p:nvSpPr>
        <p:spPr>
          <a:xfrm>
            <a:off x="8795543" y="3821531"/>
            <a:ext cx="3102770" cy="2422107"/>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defRPr b="1" i="1" sz="2200">
                <a:latin typeface="Arial"/>
                <a:ea typeface="Arial"/>
                <a:cs typeface="Arial"/>
                <a:sym typeface="Arial"/>
              </a:defRPr>
            </a:pPr>
            <a:r>
              <a:t>Angolo inferiore:</a:t>
            </a:r>
          </a:p>
          <a:p>
            <a:pPr>
              <a:defRPr i="1" sz="2200">
                <a:latin typeface="Arial"/>
                <a:ea typeface="Arial"/>
                <a:cs typeface="Arial"/>
                <a:sym typeface="Arial"/>
              </a:defRPr>
            </a:pPr>
            <a:r>
              <a:t>Tira le tue somme! </a:t>
            </a:r>
          </a:p>
          <a:p>
            <a:pPr>
              <a:defRPr sz="1000">
                <a:latin typeface="Arial"/>
                <a:ea typeface="Arial"/>
                <a:cs typeface="Arial"/>
                <a:sym typeface="Arial"/>
              </a:defRPr>
            </a:pPr>
          </a:p>
          <a:p>
            <a:pPr>
              <a:defRPr sz="2000">
                <a:latin typeface="Arial"/>
                <a:ea typeface="Arial"/>
                <a:cs typeface="Arial"/>
                <a:sym typeface="Arial"/>
              </a:defRPr>
            </a:pPr>
            <a:r>
              <a:t>Qui sintetizzerai i risultati, farai le tue riflessioni e infine deciderai se proseguire o ricominciare con altre ipotesi ed idee </a:t>
            </a:r>
          </a:p>
        </p:txBody>
      </p:sp>
      <p:sp>
        <p:nvSpPr>
          <p:cNvPr id="216" name="Triangolo"/>
          <p:cNvSpPr/>
          <p:nvPr/>
        </p:nvSpPr>
        <p:spPr>
          <a:xfrm rot="16200000">
            <a:off x="8269076" y="2921827"/>
            <a:ext cx="826005" cy="2174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chemeClr val="accent1"/>
          </a:solidFill>
          <a:ln>
            <a:solidFill>
              <a:srgbClr val="46AAC4"/>
            </a:solidFill>
          </a:ln>
          <a:effectLst>
            <a:outerShdw sx="100000" sy="100000" kx="0" ky="0" algn="b" rotWithShape="0" blurRad="38100" dist="23000" dir="5400000">
              <a:srgbClr val="000000">
                <a:alpha val="35000"/>
              </a:srgbClr>
            </a:outerShdw>
          </a:effectLst>
        </p:spPr>
        <p:txBody>
          <a:bodyPr lIns="45719" rIns="45719"/>
          <a:lstStyle/>
          <a:p>
            <a:pPr>
              <a:defRPr>
                <a:solidFill>
                  <a:srgbClr val="FFFFFF"/>
                </a:solidFill>
              </a:defRPr>
            </a:pPr>
          </a:p>
        </p:txBody>
      </p:sp>
      <p:sp>
        <p:nvSpPr>
          <p:cNvPr id="217" name="Triangolo"/>
          <p:cNvSpPr/>
          <p:nvPr/>
        </p:nvSpPr>
        <p:spPr>
          <a:xfrm rot="16200000">
            <a:off x="8269076" y="5029241"/>
            <a:ext cx="826005" cy="2174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chemeClr val="accent1"/>
          </a:solidFill>
          <a:ln>
            <a:solidFill>
              <a:srgbClr val="46AAC4"/>
            </a:solidFill>
          </a:ln>
          <a:effectLst>
            <a:outerShdw sx="100000" sy="100000" kx="0" ky="0" algn="b" rotWithShape="0" blurRad="38100" dist="23000" dir="5400000">
              <a:srgbClr val="000000">
                <a:alpha val="35000"/>
              </a:srgbClr>
            </a:outerShdw>
          </a:effectLst>
        </p:spPr>
        <p:txBody>
          <a:bodyPr lIns="45719" rIns="45719"/>
          <a:lstStyle/>
          <a:p>
            <a:pPr>
              <a:defRPr>
                <a:solidFill>
                  <a:srgbClr val="FFFFFF"/>
                </a:solidFill>
              </a:defRPr>
            </a:pPr>
          </a:p>
        </p:txBody>
      </p:sp>
      <p:sp>
        <p:nvSpPr>
          <p:cNvPr id="218" name="Triangolo"/>
          <p:cNvSpPr/>
          <p:nvPr/>
        </p:nvSpPr>
        <p:spPr>
          <a:xfrm rot="5400000">
            <a:off x="3096919" y="3923547"/>
            <a:ext cx="826005" cy="2174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chemeClr val="accent1"/>
          </a:solidFill>
          <a:ln>
            <a:solidFill>
              <a:srgbClr val="46AAC4"/>
            </a:solidFill>
          </a:ln>
          <a:effectLst>
            <a:outerShdw sx="100000" sy="100000" kx="0" ky="0" algn="b" rotWithShape="0" blurRad="38100" dist="23000" dir="5400000">
              <a:srgbClr val="000000">
                <a:alpha val="35000"/>
              </a:srgbClr>
            </a:outerShdw>
          </a:effectLst>
        </p:spPr>
        <p:txBody>
          <a:bodyPr lIns="45719" rIns="45719"/>
          <a:lstStyle/>
          <a:p>
            <a:pPr>
              <a:defRPr>
                <a:solidFill>
                  <a:srgbClr val="FFFFFF"/>
                </a:solidFill>
              </a:defRPr>
            </a:pPr>
          </a:p>
        </p:txBody>
      </p:sp>
      <p:sp>
        <p:nvSpPr>
          <p:cNvPr id="219" name="Unità 2: La “Javelin Board”"/>
          <p:cNvSpPr txBox="1"/>
          <p:nvPr/>
        </p:nvSpPr>
        <p:spPr>
          <a:xfrm>
            <a:off x="5238149" y="530225"/>
            <a:ext cx="6028493"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pPr/>
            <a:r>
              <a:t>Unità 2: La “Javelin Board”</a:t>
            </a:r>
          </a:p>
        </p:txBody>
      </p:sp>
      <p:sp>
        <p:nvSpPr>
          <p:cNvPr id="220" name="2.1 Scopo e funzionamento"/>
          <p:cNvSpPr txBox="1"/>
          <p:nvPr/>
        </p:nvSpPr>
        <p:spPr>
          <a:xfrm>
            <a:off x="5507568" y="1213485"/>
            <a:ext cx="5759074"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pPr/>
            <a:r>
              <a:t>2.1 Scopo e funzionamento</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211"/>
                                        </p:tgtEl>
                                        <p:attrNameLst>
                                          <p:attrName>style.visibility</p:attrName>
                                        </p:attrNameLst>
                                      </p:cBhvr>
                                      <p:to>
                                        <p:strVal val="visible"/>
                                      </p:to>
                                    </p:set>
                                    <p:animEffect filter="wipe(left)" transition="in">
                                      <p:cBhvr>
                                        <p:cTn id="7" dur="500"/>
                                        <p:tgtEl>
                                          <p:spTgt spid="211"/>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219"/>
                                        </p:tgtEl>
                                        <p:attrNameLst>
                                          <p:attrName>style.visibility</p:attrName>
                                        </p:attrNameLst>
                                      </p:cBhvr>
                                      <p:to>
                                        <p:strVal val="visible"/>
                                      </p:to>
                                    </p:set>
                                    <p:anim calcmode="lin" valueType="num">
                                      <p:cBhvr>
                                        <p:cTn id="11" dur="1000" fill="hold"/>
                                        <p:tgtEl>
                                          <p:spTgt spid="219"/>
                                        </p:tgtEl>
                                        <p:attrNameLst>
                                          <p:attrName>ppt_x</p:attrName>
                                        </p:attrNameLst>
                                      </p:cBhvr>
                                      <p:tavLst>
                                        <p:tav tm="0">
                                          <p:val>
                                            <p:strVal val="#ppt_x"/>
                                          </p:val>
                                        </p:tav>
                                        <p:tav tm="100000">
                                          <p:val>
                                            <p:strVal val="#ppt_x"/>
                                          </p:val>
                                        </p:tav>
                                      </p:tavLst>
                                    </p:anim>
                                    <p:anim calcmode="lin" valueType="num">
                                      <p:cBhvr>
                                        <p:cTn id="12" dur="1000" fill="hold"/>
                                        <p:tgtEl>
                                          <p:spTgt spid="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1" grpId="1"/>
      <p:bldP build="whole" bldLvl="1" animBg="1" rev="0" advAuto="0" spid="219" grpId="2"/>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2"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223"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224"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225" name="Distingui le ipotesi in tre tipologie:…"/>
          <p:cNvSpPr txBox="1"/>
          <p:nvPr/>
        </p:nvSpPr>
        <p:spPr>
          <a:xfrm>
            <a:off x="2705100" y="2409022"/>
            <a:ext cx="8561542" cy="2626696"/>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defRPr sz="2700">
                <a:latin typeface="Arial"/>
                <a:ea typeface="Arial"/>
                <a:cs typeface="Arial"/>
                <a:sym typeface="Arial"/>
              </a:defRPr>
            </a:pPr>
            <a:r>
              <a:t>Distingui le ipotesi in tre tipologie: </a:t>
            </a:r>
          </a:p>
          <a:p>
            <a:pPr>
              <a:defRPr sz="2700">
                <a:latin typeface="Arial"/>
                <a:ea typeface="Arial"/>
                <a:cs typeface="Arial"/>
                <a:sym typeface="Arial"/>
              </a:defRPr>
            </a:pPr>
          </a:p>
          <a:p>
            <a:pPr marL="240631" indent="-240631">
              <a:buSzPct val="100000"/>
              <a:buChar char="✦"/>
              <a:defRPr sz="2700">
                <a:latin typeface="Arial"/>
                <a:ea typeface="Arial"/>
                <a:cs typeface="Arial"/>
                <a:sym typeface="Arial"/>
              </a:defRPr>
            </a:pPr>
            <a:r>
              <a:t> Il tuo cliente: a chi vuoi rivolgerti con la tua idea? </a:t>
            </a:r>
          </a:p>
          <a:p>
            <a:pPr marL="240631" indent="-240631">
              <a:buSzPct val="100000"/>
              <a:buChar char="✦"/>
              <a:defRPr sz="2700">
                <a:latin typeface="Arial"/>
                <a:ea typeface="Arial"/>
                <a:cs typeface="Arial"/>
                <a:sym typeface="Arial"/>
              </a:defRPr>
            </a:pPr>
            <a:r>
              <a:t> I problemi che hai individuato;</a:t>
            </a:r>
          </a:p>
          <a:p>
            <a:pPr marL="240631" indent="-240631">
              <a:buSzPct val="100000"/>
              <a:buChar char="✦"/>
              <a:defRPr sz="2700">
                <a:latin typeface="Arial"/>
                <a:ea typeface="Arial"/>
                <a:cs typeface="Arial"/>
                <a:sym typeface="Arial"/>
              </a:defRPr>
            </a:pPr>
            <a:r>
              <a:t> Le possibili soluzioni.</a:t>
            </a:r>
          </a:p>
        </p:txBody>
      </p:sp>
      <p:sp>
        <p:nvSpPr>
          <p:cNvPr id="226" name="2.2 Lato sinistro: il brainstorming"/>
          <p:cNvSpPr txBox="1"/>
          <p:nvPr/>
        </p:nvSpPr>
        <p:spPr>
          <a:xfrm>
            <a:off x="4022967" y="1213485"/>
            <a:ext cx="7243675"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000">
                <a:latin typeface="Arial Rounded MT Bold"/>
                <a:ea typeface="Arial Rounded MT Bold"/>
                <a:cs typeface="Arial Rounded MT Bold"/>
                <a:sym typeface="Arial Rounded MT Bold"/>
              </a:defRPr>
            </a:lvl1pPr>
          </a:lstStyle>
          <a:p>
            <a:pPr/>
            <a:r>
              <a:t>2.2 Lato sinistro: il brainstorming</a:t>
            </a:r>
          </a:p>
        </p:txBody>
      </p:sp>
      <p:sp>
        <p:nvSpPr>
          <p:cNvPr id="227" name="Unità 2: La “Javelin Board”"/>
          <p:cNvSpPr txBox="1"/>
          <p:nvPr/>
        </p:nvSpPr>
        <p:spPr>
          <a:xfrm>
            <a:off x="5238149" y="530225"/>
            <a:ext cx="6028493"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pPr/>
            <a:r>
              <a:t>Unità 2: La “Javelin Board”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224"/>
                                        </p:tgtEl>
                                        <p:attrNameLst>
                                          <p:attrName>style.visibility</p:attrName>
                                        </p:attrNameLst>
                                      </p:cBhvr>
                                      <p:to>
                                        <p:strVal val="visible"/>
                                      </p:to>
                                    </p:set>
                                    <p:animEffect filter="wipe(left)" transition="in">
                                      <p:cBhvr>
                                        <p:cTn id="7" dur="500"/>
                                        <p:tgtEl>
                                          <p:spTgt spid="224"/>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227"/>
                                        </p:tgtEl>
                                        <p:attrNameLst>
                                          <p:attrName>style.visibility</p:attrName>
                                        </p:attrNameLst>
                                      </p:cBhvr>
                                      <p:to>
                                        <p:strVal val="visible"/>
                                      </p:to>
                                    </p:set>
                                    <p:anim calcmode="lin" valueType="num">
                                      <p:cBhvr>
                                        <p:cTn id="11" dur="1000" fill="hold"/>
                                        <p:tgtEl>
                                          <p:spTgt spid="227"/>
                                        </p:tgtEl>
                                        <p:attrNameLst>
                                          <p:attrName>ppt_x</p:attrName>
                                        </p:attrNameLst>
                                      </p:cBhvr>
                                      <p:tavLst>
                                        <p:tav tm="0">
                                          <p:val>
                                            <p:strVal val="#ppt_x"/>
                                          </p:val>
                                        </p:tav>
                                        <p:tav tm="100000">
                                          <p:val>
                                            <p:strVal val="#ppt_x"/>
                                          </p:val>
                                        </p:tav>
                                      </p:tavLst>
                                    </p:anim>
                                    <p:anim calcmode="lin" valueType="num">
                                      <p:cBhvr>
                                        <p:cTn id="12" dur="1000" fill="hold"/>
                                        <p:tgtEl>
                                          <p:spTgt spid="2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7" grpId="2"/>
      <p:bldP build="whole" bldLvl="1" animBg="1" rev="0" advAuto="0" spid="224"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9"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230"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231"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232" name="!!! Prenditi tutto il tempo necessario per comprendere esattamente il cliente tipo a cui ti rivolgi e le sfide (i problemi) che hai di fronte!!!…"/>
          <p:cNvSpPr txBox="1"/>
          <p:nvPr/>
        </p:nvSpPr>
        <p:spPr>
          <a:xfrm>
            <a:off x="2244724" y="2115652"/>
            <a:ext cx="9021918" cy="3833196"/>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defRPr sz="2400">
                <a:latin typeface="Arial"/>
                <a:ea typeface="Arial"/>
                <a:cs typeface="Arial"/>
                <a:sym typeface="Arial"/>
              </a:defRPr>
            </a:pPr>
          </a:p>
          <a:p>
            <a:pPr algn="ctr">
              <a:defRPr b="1" sz="2400">
                <a:solidFill>
                  <a:srgbClr val="FF2600"/>
                </a:solidFill>
                <a:latin typeface="Arial"/>
                <a:ea typeface="Arial"/>
                <a:cs typeface="Arial"/>
                <a:sym typeface="Arial"/>
              </a:defRPr>
            </a:pPr>
            <a:r>
              <a:t>!!! Prenditi tutto il tempo necessario per comprendere esattamente il cliente tipo a cui ti rivolgi e le sfide (i problemi) che hai di fronte!!!</a:t>
            </a:r>
          </a:p>
          <a:p>
            <a:pPr algn="ctr">
              <a:defRPr sz="2400">
                <a:solidFill>
                  <a:srgbClr val="FF2600"/>
                </a:solidFill>
                <a:latin typeface="Arial"/>
                <a:ea typeface="Arial"/>
                <a:cs typeface="Arial"/>
                <a:sym typeface="Arial"/>
              </a:defRPr>
            </a:pPr>
          </a:p>
          <a:p>
            <a:pPr algn="just">
              <a:defRPr sz="2400">
                <a:latin typeface="Arial"/>
                <a:ea typeface="Arial"/>
                <a:cs typeface="Arial"/>
                <a:sym typeface="Arial"/>
              </a:defRPr>
            </a:pPr>
            <a:r>
              <a:t>ricordati che:</a:t>
            </a:r>
          </a:p>
          <a:p>
            <a:pPr marL="332235" indent="-332235" algn="just">
              <a:buSzPct val="100000"/>
              <a:buChar char="-"/>
              <a:defRPr sz="2400">
                <a:latin typeface="Arial"/>
                <a:ea typeface="Arial"/>
                <a:cs typeface="Arial"/>
                <a:sym typeface="Arial"/>
              </a:defRPr>
            </a:pPr>
            <a:r>
              <a:t>Ogni cliente ha un problema/bisogno; </a:t>
            </a:r>
          </a:p>
          <a:p>
            <a:pPr marL="332235" indent="-332235" algn="just">
              <a:buSzPct val="100000"/>
              <a:buChar char="-"/>
              <a:defRPr sz="2400">
                <a:latin typeface="Arial"/>
                <a:ea typeface="Arial"/>
                <a:cs typeface="Arial"/>
                <a:sym typeface="Arial"/>
              </a:defRPr>
            </a:pPr>
            <a:r>
              <a:t>Ogni problema e bisogno hanno una soluzione; </a:t>
            </a:r>
          </a:p>
          <a:p>
            <a:pPr marL="332235" indent="-332235" algn="just">
              <a:buSzPct val="100000"/>
              <a:buChar char="-"/>
              <a:defRPr sz="2400">
                <a:latin typeface="Arial"/>
                <a:ea typeface="Arial"/>
                <a:cs typeface="Arial"/>
                <a:sym typeface="Arial"/>
              </a:defRPr>
            </a:pPr>
            <a:r>
              <a:t>A volte si propongono soluzioni per problemi inesistenti; </a:t>
            </a:r>
          </a:p>
          <a:p>
            <a:pPr marL="332235" indent="-332235" algn="just">
              <a:buSzPct val="100000"/>
              <a:buChar char="-"/>
              <a:defRPr sz="2400">
                <a:latin typeface="Arial"/>
                <a:ea typeface="Arial"/>
                <a:cs typeface="Arial"/>
                <a:sym typeface="Arial"/>
              </a:defRPr>
            </a:pPr>
            <a:r>
              <a:t>A volte si crede che il cliente abbia bisogni che in realtà non ha. </a:t>
            </a:r>
          </a:p>
        </p:txBody>
      </p:sp>
      <p:sp>
        <p:nvSpPr>
          <p:cNvPr id="233" name="2.2 Lato sinistro: il brainstorming"/>
          <p:cNvSpPr txBox="1"/>
          <p:nvPr/>
        </p:nvSpPr>
        <p:spPr>
          <a:xfrm>
            <a:off x="4022967" y="1213485"/>
            <a:ext cx="7243675"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000">
                <a:latin typeface="Arial Rounded MT Bold"/>
                <a:ea typeface="Arial Rounded MT Bold"/>
                <a:cs typeface="Arial Rounded MT Bold"/>
                <a:sym typeface="Arial Rounded MT Bold"/>
              </a:defRPr>
            </a:lvl1pPr>
          </a:lstStyle>
          <a:p>
            <a:pPr/>
            <a:r>
              <a:t>2.2 Lato sinistro: il brainstorming </a:t>
            </a:r>
          </a:p>
        </p:txBody>
      </p:sp>
      <p:sp>
        <p:nvSpPr>
          <p:cNvPr id="234" name="Unità 2: La “Javelin Board”"/>
          <p:cNvSpPr txBox="1"/>
          <p:nvPr/>
        </p:nvSpPr>
        <p:spPr>
          <a:xfrm>
            <a:off x="5238149" y="530225"/>
            <a:ext cx="6028493"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pPr/>
            <a:r>
              <a:t>Unità 2: La “Javelin Board”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231"/>
                                        </p:tgtEl>
                                        <p:attrNameLst>
                                          <p:attrName>style.visibility</p:attrName>
                                        </p:attrNameLst>
                                      </p:cBhvr>
                                      <p:to>
                                        <p:strVal val="visible"/>
                                      </p:to>
                                    </p:set>
                                    <p:animEffect filter="wipe(left)" transition="in">
                                      <p:cBhvr>
                                        <p:cTn id="7" dur="500"/>
                                        <p:tgtEl>
                                          <p:spTgt spid="231"/>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234"/>
                                        </p:tgtEl>
                                        <p:attrNameLst>
                                          <p:attrName>style.visibility</p:attrName>
                                        </p:attrNameLst>
                                      </p:cBhvr>
                                      <p:to>
                                        <p:strVal val="visible"/>
                                      </p:to>
                                    </p:set>
                                    <p:anim calcmode="lin" valueType="num">
                                      <p:cBhvr>
                                        <p:cTn id="11" dur="1000" fill="hold"/>
                                        <p:tgtEl>
                                          <p:spTgt spid="234"/>
                                        </p:tgtEl>
                                        <p:attrNameLst>
                                          <p:attrName>ppt_x</p:attrName>
                                        </p:attrNameLst>
                                      </p:cBhvr>
                                      <p:tavLst>
                                        <p:tav tm="0">
                                          <p:val>
                                            <p:strVal val="#ppt_x"/>
                                          </p:val>
                                        </p:tav>
                                        <p:tav tm="100000">
                                          <p:val>
                                            <p:strVal val="#ppt_x"/>
                                          </p:val>
                                        </p:tav>
                                      </p:tavLst>
                                    </p:anim>
                                    <p:anim calcmode="lin" valueType="num">
                                      <p:cBhvr>
                                        <p:cTn id="12" dur="1000" fill="hold"/>
                                        <p:tgtEl>
                                          <p:spTgt spid="2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1" grpId="1"/>
      <p:bldP build="whole" bldLvl="1" animBg="1" rev="0" advAuto="0" spid="234" grpId="2"/>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6"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237"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238"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239" name="Poniti le seguenti domande:…"/>
          <p:cNvSpPr txBox="1"/>
          <p:nvPr/>
        </p:nvSpPr>
        <p:spPr>
          <a:xfrm>
            <a:off x="1815229" y="2115652"/>
            <a:ext cx="8561542" cy="3833196"/>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lgn="just">
              <a:defRPr sz="2100">
                <a:latin typeface="Arial"/>
                <a:ea typeface="Arial"/>
                <a:cs typeface="Arial"/>
                <a:sym typeface="Arial"/>
              </a:defRPr>
            </a:pPr>
            <a:r>
              <a:t>Poniti le seguenti domande:</a:t>
            </a:r>
          </a:p>
          <a:p>
            <a:pPr marL="240631" indent="-240631">
              <a:buSzPct val="100000"/>
              <a:buChar char="•"/>
              <a:defRPr sz="2100">
                <a:latin typeface="Arial"/>
                <a:ea typeface="Arial"/>
                <a:cs typeface="Arial"/>
                <a:sym typeface="Arial"/>
              </a:defRPr>
            </a:pPr>
          </a:p>
          <a:p>
            <a:pPr marL="240631" indent="-240631">
              <a:buSzPct val="100000"/>
              <a:buChar char="•"/>
              <a:defRPr sz="2100">
                <a:latin typeface="Arial"/>
                <a:ea typeface="Arial"/>
                <a:cs typeface="Arial"/>
                <a:sym typeface="Arial"/>
              </a:defRPr>
            </a:pPr>
            <a:r>
              <a:rPr b="1"/>
              <a:t>Chi è il tuo cliente tipo? </a:t>
            </a:r>
            <a:br>
              <a:rPr b="1"/>
            </a:br>
            <a:r>
              <a:rPr i="1"/>
              <a:t>Descrivilo nel modo più specifico possibile</a:t>
            </a:r>
          </a:p>
          <a:p>
            <a:pPr marL="240631" indent="-240631">
              <a:buSzPct val="100000"/>
              <a:buChar char="•"/>
              <a:defRPr sz="2100">
                <a:latin typeface="Arial"/>
                <a:ea typeface="Arial"/>
                <a:cs typeface="Arial"/>
                <a:sym typeface="Arial"/>
              </a:defRPr>
            </a:pPr>
            <a:r>
              <a:rPr b="1"/>
              <a:t>Quale è il suo problema, il suo bisogno? </a:t>
            </a:r>
            <a:br>
              <a:rPr b="1"/>
            </a:br>
            <a:r>
              <a:rPr i="1"/>
              <a:t>Esprimilo dalla prospettiva del tuo potenziale cliente</a:t>
            </a:r>
            <a:endParaRPr i="1"/>
          </a:p>
          <a:p>
            <a:pPr>
              <a:defRPr sz="2100">
                <a:latin typeface="Arial"/>
                <a:ea typeface="Arial"/>
                <a:cs typeface="Arial"/>
                <a:sym typeface="Arial"/>
              </a:defRPr>
            </a:pPr>
          </a:p>
          <a:p>
            <a:pPr algn="just">
              <a:defRPr b="1" sz="2100">
                <a:latin typeface="Arial"/>
                <a:ea typeface="Arial"/>
                <a:cs typeface="Arial"/>
                <a:sym typeface="Arial"/>
              </a:defRPr>
            </a:pPr>
            <a:r>
              <a:t>Cerca una soluzione </a:t>
            </a:r>
            <a:r>
              <a:rPr b="0"/>
              <a:t>solo se hai individuato un vero problema/bisogno  che merita di essere risolto/soddisfatto.</a:t>
            </a:r>
            <a:endParaRPr b="0"/>
          </a:p>
          <a:p>
            <a:pPr algn="just">
              <a:defRPr b="1" sz="2100">
                <a:latin typeface="Arial"/>
                <a:ea typeface="Arial"/>
                <a:cs typeface="Arial"/>
                <a:sym typeface="Arial"/>
              </a:defRPr>
            </a:pPr>
            <a:endParaRPr b="0"/>
          </a:p>
          <a:p>
            <a:pPr algn="ctr">
              <a:defRPr b="1" sz="2100">
                <a:solidFill>
                  <a:srgbClr val="FF2600"/>
                </a:solidFill>
                <a:latin typeface="Arial"/>
                <a:ea typeface="Arial"/>
                <a:cs typeface="Arial"/>
                <a:sym typeface="Arial"/>
              </a:defRPr>
            </a:pPr>
            <a:r>
              <a:t>!!! elenca tutti i presupposti che devono essere veri affinché le tue ipotesi si dimostrino vere anch’esse !!!</a:t>
            </a:r>
          </a:p>
        </p:txBody>
      </p:sp>
      <p:sp>
        <p:nvSpPr>
          <p:cNvPr id="240" name="2.2 Lato sinistro: il brainstorming"/>
          <p:cNvSpPr txBox="1"/>
          <p:nvPr/>
        </p:nvSpPr>
        <p:spPr>
          <a:xfrm>
            <a:off x="4022967" y="1213485"/>
            <a:ext cx="7243675"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000">
                <a:latin typeface="Arial Rounded MT Bold"/>
                <a:ea typeface="Arial Rounded MT Bold"/>
                <a:cs typeface="Arial Rounded MT Bold"/>
                <a:sym typeface="Arial Rounded MT Bold"/>
              </a:defRPr>
            </a:lvl1pPr>
          </a:lstStyle>
          <a:p>
            <a:pPr/>
            <a:r>
              <a:t>2.2 Lato sinistro: il brainstorming</a:t>
            </a:r>
          </a:p>
        </p:txBody>
      </p:sp>
      <p:pic>
        <p:nvPicPr>
          <p:cNvPr id="241" name="821710-200.png" descr="821710-200.png"/>
          <p:cNvPicPr>
            <a:picLocks noChangeAspect="1"/>
          </p:cNvPicPr>
          <p:nvPr/>
        </p:nvPicPr>
        <p:blipFill>
          <a:blip r:embed="rId5">
            <a:extLst/>
          </a:blip>
          <a:stretch>
            <a:fillRect/>
          </a:stretch>
        </p:blipFill>
        <p:spPr>
          <a:xfrm>
            <a:off x="9200141" y="2115652"/>
            <a:ext cx="2066501" cy="2066501"/>
          </a:xfrm>
          <a:prstGeom prst="rect">
            <a:avLst/>
          </a:prstGeom>
          <a:ln w="12700">
            <a:miter lim="400000"/>
          </a:ln>
        </p:spPr>
      </p:pic>
      <p:sp>
        <p:nvSpPr>
          <p:cNvPr id="242" name="Unità 2: La “Javelin Board”"/>
          <p:cNvSpPr txBox="1"/>
          <p:nvPr/>
        </p:nvSpPr>
        <p:spPr>
          <a:xfrm>
            <a:off x="5238149" y="530225"/>
            <a:ext cx="6028493"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pPr/>
            <a:r>
              <a:t>Unità 2: La “Javelin Board”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238"/>
                                        </p:tgtEl>
                                        <p:attrNameLst>
                                          <p:attrName>style.visibility</p:attrName>
                                        </p:attrNameLst>
                                      </p:cBhvr>
                                      <p:to>
                                        <p:strVal val="visible"/>
                                      </p:to>
                                    </p:set>
                                    <p:animEffect filter="wipe(left)" transition="in">
                                      <p:cBhvr>
                                        <p:cTn id="7" dur="500"/>
                                        <p:tgtEl>
                                          <p:spTgt spid="238"/>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242"/>
                                        </p:tgtEl>
                                        <p:attrNameLst>
                                          <p:attrName>style.visibility</p:attrName>
                                        </p:attrNameLst>
                                      </p:cBhvr>
                                      <p:to>
                                        <p:strVal val="visible"/>
                                      </p:to>
                                    </p:set>
                                    <p:anim calcmode="lin" valueType="num">
                                      <p:cBhvr>
                                        <p:cTn id="11" dur="1000" fill="hold"/>
                                        <p:tgtEl>
                                          <p:spTgt spid="242"/>
                                        </p:tgtEl>
                                        <p:attrNameLst>
                                          <p:attrName>ppt_x</p:attrName>
                                        </p:attrNameLst>
                                      </p:cBhvr>
                                      <p:tavLst>
                                        <p:tav tm="0">
                                          <p:val>
                                            <p:strVal val="#ppt_x"/>
                                          </p:val>
                                        </p:tav>
                                        <p:tav tm="100000">
                                          <p:val>
                                            <p:strVal val="#ppt_x"/>
                                          </p:val>
                                        </p:tav>
                                      </p:tavLst>
                                    </p:anim>
                                    <p:anim calcmode="lin" valueType="num">
                                      <p:cBhvr>
                                        <p:cTn id="12" dur="1000" fill="hold"/>
                                        <p:tgtEl>
                                          <p:spTgt spid="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2" grpId="2"/>
      <p:bldP build="whole" bldLvl="1" animBg="1" rev="0" advAuto="0" spid="238"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4"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245"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246"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247" name="È il lato dove prenderai nota dell’esperimento scelto durante la sua esecuzione.…"/>
          <p:cNvSpPr txBox="1"/>
          <p:nvPr/>
        </p:nvSpPr>
        <p:spPr>
          <a:xfrm>
            <a:off x="2705100" y="2695883"/>
            <a:ext cx="8561541" cy="2626696"/>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defRPr sz="2700">
                <a:latin typeface="Arial"/>
                <a:ea typeface="Arial"/>
                <a:cs typeface="Arial"/>
                <a:sym typeface="Arial"/>
              </a:defRPr>
            </a:pPr>
            <a:r>
              <a:t>È il lato dove prenderai nota dell’esperimento scelto durante la sua esecuzione. </a:t>
            </a:r>
          </a:p>
          <a:p>
            <a:pPr>
              <a:defRPr sz="2700">
                <a:latin typeface="Arial"/>
                <a:ea typeface="Arial"/>
                <a:cs typeface="Arial"/>
                <a:sym typeface="Arial"/>
              </a:defRPr>
            </a:pPr>
          </a:p>
          <a:p>
            <a:pPr>
              <a:defRPr sz="2700">
                <a:latin typeface="Arial"/>
                <a:ea typeface="Arial"/>
                <a:cs typeface="Arial"/>
                <a:sym typeface="Arial"/>
              </a:defRPr>
            </a:pPr>
            <a:r>
              <a:rPr b="1"/>
              <a:t>Gli esperimenti </a:t>
            </a:r>
            <a:r>
              <a:t>saranno creati combinando le differenti ipotesi individuate nel lato sinistro della lavagna.</a:t>
            </a:r>
          </a:p>
        </p:txBody>
      </p:sp>
      <p:sp>
        <p:nvSpPr>
          <p:cNvPr id="248" name="2.3 Lato destro: l’esecuzione"/>
          <p:cNvSpPr txBox="1"/>
          <p:nvPr/>
        </p:nvSpPr>
        <p:spPr>
          <a:xfrm>
            <a:off x="4022967" y="1213485"/>
            <a:ext cx="7243675"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000">
                <a:latin typeface="Arial Rounded MT Bold"/>
                <a:ea typeface="Arial Rounded MT Bold"/>
                <a:cs typeface="Arial Rounded MT Bold"/>
                <a:sym typeface="Arial Rounded MT Bold"/>
              </a:defRPr>
            </a:lvl1pPr>
          </a:lstStyle>
          <a:p>
            <a:pPr/>
            <a:r>
              <a:t>2.3 Lato destro: l’esecuzione </a:t>
            </a:r>
          </a:p>
        </p:txBody>
      </p:sp>
      <p:sp>
        <p:nvSpPr>
          <p:cNvPr id="249" name="Unità 2: La “Javelin Board”"/>
          <p:cNvSpPr txBox="1"/>
          <p:nvPr/>
        </p:nvSpPr>
        <p:spPr>
          <a:xfrm>
            <a:off x="5238149" y="530225"/>
            <a:ext cx="6028493"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pPr/>
            <a:r>
              <a:t>Unità 2: La “Javelin Board”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246"/>
                                        </p:tgtEl>
                                        <p:attrNameLst>
                                          <p:attrName>style.visibility</p:attrName>
                                        </p:attrNameLst>
                                      </p:cBhvr>
                                      <p:to>
                                        <p:strVal val="visible"/>
                                      </p:to>
                                    </p:set>
                                    <p:animEffect filter="wipe(left)" transition="in">
                                      <p:cBhvr>
                                        <p:cTn id="7" dur="500"/>
                                        <p:tgtEl>
                                          <p:spTgt spid="246"/>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249"/>
                                        </p:tgtEl>
                                        <p:attrNameLst>
                                          <p:attrName>style.visibility</p:attrName>
                                        </p:attrNameLst>
                                      </p:cBhvr>
                                      <p:to>
                                        <p:strVal val="visible"/>
                                      </p:to>
                                    </p:set>
                                    <p:anim calcmode="lin" valueType="num">
                                      <p:cBhvr>
                                        <p:cTn id="11" dur="1000" fill="hold"/>
                                        <p:tgtEl>
                                          <p:spTgt spid="249"/>
                                        </p:tgtEl>
                                        <p:attrNameLst>
                                          <p:attrName>ppt_x</p:attrName>
                                        </p:attrNameLst>
                                      </p:cBhvr>
                                      <p:tavLst>
                                        <p:tav tm="0">
                                          <p:val>
                                            <p:strVal val="#ppt_x"/>
                                          </p:val>
                                        </p:tav>
                                        <p:tav tm="100000">
                                          <p:val>
                                            <p:strVal val="#ppt_x"/>
                                          </p:val>
                                        </p:tav>
                                      </p:tavLst>
                                    </p:anim>
                                    <p:anim calcmode="lin" valueType="num">
                                      <p:cBhvr>
                                        <p:cTn id="12" dur="1000" fill="hold"/>
                                        <p:tgtEl>
                                          <p:spTgt spid="2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9" grpId="2"/>
      <p:bldP build="whole" bldLvl="1" animBg="1" rev="0" advAuto="0" spid="246"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1"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252"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253"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254" name="In tal modo saremo capaci di confermare:…"/>
          <p:cNvSpPr txBox="1"/>
          <p:nvPr/>
        </p:nvSpPr>
        <p:spPr>
          <a:xfrm>
            <a:off x="3336771" y="1968257"/>
            <a:ext cx="7929870" cy="4127986"/>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lgn="just">
              <a:defRPr sz="2200">
                <a:latin typeface="Arial"/>
                <a:ea typeface="Arial"/>
                <a:cs typeface="Arial"/>
                <a:sym typeface="Arial"/>
              </a:defRPr>
            </a:pPr>
            <a:r>
              <a:t>In tal modo saremo capaci di confermare:</a:t>
            </a:r>
          </a:p>
          <a:p>
            <a:pPr marL="220578" indent="-220578" algn="just">
              <a:buSzPct val="100000"/>
              <a:buChar char="•"/>
              <a:defRPr sz="2200">
                <a:latin typeface="Arial"/>
                <a:ea typeface="Arial"/>
                <a:cs typeface="Arial"/>
                <a:sym typeface="Arial"/>
              </a:defRPr>
            </a:pPr>
            <a:r>
              <a:t>chi sia il nostro cliente; </a:t>
            </a:r>
          </a:p>
          <a:p>
            <a:pPr marL="220578" indent="-220578" algn="just">
              <a:buSzPct val="100000"/>
              <a:buChar char="•"/>
              <a:defRPr sz="2200">
                <a:latin typeface="Arial"/>
                <a:ea typeface="Arial"/>
                <a:cs typeface="Arial"/>
                <a:sym typeface="Arial"/>
              </a:defRPr>
            </a:pPr>
            <a:r>
              <a:t>il suo problema;</a:t>
            </a:r>
          </a:p>
          <a:p>
            <a:pPr marL="220578" indent="-220578" algn="just">
              <a:buSzPct val="100000"/>
              <a:buChar char="•"/>
              <a:defRPr sz="2200">
                <a:latin typeface="Arial"/>
                <a:ea typeface="Arial"/>
                <a:cs typeface="Arial"/>
                <a:sym typeface="Arial"/>
              </a:defRPr>
            </a:pPr>
            <a:r>
              <a:t>la soluzione più efficace;</a:t>
            </a:r>
          </a:p>
          <a:p>
            <a:pPr marL="220578" indent="-220578" algn="just">
              <a:buSzPct val="100000"/>
              <a:buChar char="•"/>
              <a:defRPr sz="2200">
                <a:latin typeface="Arial"/>
                <a:ea typeface="Arial"/>
                <a:cs typeface="Arial"/>
                <a:sym typeface="Arial"/>
              </a:defRPr>
            </a:pPr>
            <a:r>
              <a:t>i presupposti cruciali, che dovranno essere necessariamente confermati. </a:t>
            </a:r>
          </a:p>
          <a:p>
            <a:pPr algn="just">
              <a:defRPr sz="2200">
                <a:latin typeface="Arial"/>
                <a:ea typeface="Arial"/>
                <a:cs typeface="Arial"/>
                <a:sym typeface="Arial"/>
              </a:defRPr>
            </a:pPr>
          </a:p>
          <a:p>
            <a:pPr algn="ctr">
              <a:defRPr b="1" sz="2200">
                <a:solidFill>
                  <a:srgbClr val="FF2600"/>
                </a:solidFill>
                <a:latin typeface="Arial"/>
                <a:ea typeface="Arial"/>
                <a:cs typeface="Arial"/>
                <a:sym typeface="Arial"/>
              </a:defRPr>
            </a:pPr>
            <a:r>
              <a:t>!!! Quanto pensi che sia vero di ciascuno dei punti sovraelencati deve essere testato e confermato, scegliendo un metodo chiaro e definendo in anticipo i criteri che sanciscono il successo dell’esperimento !!!</a:t>
            </a:r>
          </a:p>
        </p:txBody>
      </p:sp>
      <p:pic>
        <p:nvPicPr>
          <p:cNvPr id="255" name="83825-200.png" descr="83825-200.png"/>
          <p:cNvPicPr>
            <a:picLocks noChangeAspect="1"/>
          </p:cNvPicPr>
          <p:nvPr/>
        </p:nvPicPr>
        <p:blipFill>
          <a:blip r:embed="rId5">
            <a:extLst/>
          </a:blip>
          <a:stretch>
            <a:fillRect/>
          </a:stretch>
        </p:blipFill>
        <p:spPr>
          <a:xfrm>
            <a:off x="974725" y="2762250"/>
            <a:ext cx="2540000" cy="2540000"/>
          </a:xfrm>
          <a:prstGeom prst="rect">
            <a:avLst/>
          </a:prstGeom>
          <a:ln w="12700">
            <a:miter lim="400000"/>
          </a:ln>
        </p:spPr>
      </p:pic>
      <p:sp>
        <p:nvSpPr>
          <p:cNvPr id="256" name="Unità 2: La “Javelin Board”"/>
          <p:cNvSpPr txBox="1"/>
          <p:nvPr/>
        </p:nvSpPr>
        <p:spPr>
          <a:xfrm>
            <a:off x="5238149" y="530225"/>
            <a:ext cx="6028493"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pPr/>
            <a:r>
              <a:t>Unità 2: La “Javelin Board”</a:t>
            </a:r>
          </a:p>
        </p:txBody>
      </p:sp>
      <p:sp>
        <p:nvSpPr>
          <p:cNvPr id="257" name="2.3 Lato destro: l’esecuzione"/>
          <p:cNvSpPr txBox="1"/>
          <p:nvPr/>
        </p:nvSpPr>
        <p:spPr>
          <a:xfrm>
            <a:off x="4022967" y="1213485"/>
            <a:ext cx="7243675"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000">
                <a:latin typeface="Arial Rounded MT Bold"/>
                <a:ea typeface="Arial Rounded MT Bold"/>
                <a:cs typeface="Arial Rounded MT Bold"/>
                <a:sym typeface="Arial Rounded MT Bold"/>
              </a:defRPr>
            </a:lvl1pPr>
          </a:lstStyle>
          <a:p>
            <a:pPr/>
            <a:r>
              <a:t>2.3 Lato destro: l’esecuzione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253"/>
                                        </p:tgtEl>
                                        <p:attrNameLst>
                                          <p:attrName>style.visibility</p:attrName>
                                        </p:attrNameLst>
                                      </p:cBhvr>
                                      <p:to>
                                        <p:strVal val="visible"/>
                                      </p:to>
                                    </p:set>
                                    <p:animEffect filter="wipe(left)" transition="in">
                                      <p:cBhvr>
                                        <p:cTn id="7" dur="500"/>
                                        <p:tgtEl>
                                          <p:spTgt spid="253"/>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256"/>
                                        </p:tgtEl>
                                        <p:attrNameLst>
                                          <p:attrName>style.visibility</p:attrName>
                                        </p:attrNameLst>
                                      </p:cBhvr>
                                      <p:to>
                                        <p:strVal val="visible"/>
                                      </p:to>
                                    </p:set>
                                    <p:anim calcmode="lin" valueType="num">
                                      <p:cBhvr>
                                        <p:cTn id="11" dur="1000" fill="hold"/>
                                        <p:tgtEl>
                                          <p:spTgt spid="256"/>
                                        </p:tgtEl>
                                        <p:attrNameLst>
                                          <p:attrName>ppt_x</p:attrName>
                                        </p:attrNameLst>
                                      </p:cBhvr>
                                      <p:tavLst>
                                        <p:tav tm="0">
                                          <p:val>
                                            <p:strVal val="#ppt_x"/>
                                          </p:val>
                                        </p:tav>
                                        <p:tav tm="100000">
                                          <p:val>
                                            <p:strVal val="#ppt_x"/>
                                          </p:val>
                                        </p:tav>
                                      </p:tavLst>
                                    </p:anim>
                                    <p:anim calcmode="lin" valueType="num">
                                      <p:cBhvr>
                                        <p:cTn id="12" dur="1000" fill="hold"/>
                                        <p:tgtEl>
                                          <p:spTgt spid="2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3" grpId="1"/>
      <p:bldP build="whole" bldLvl="1" animBg="1" rev="0" advAuto="0" spid="256" grpId="2"/>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9"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260"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261"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262" name="Metodo e criteri di successo dovrebbero monitorare gli…"/>
          <p:cNvSpPr txBox="1"/>
          <p:nvPr/>
        </p:nvSpPr>
        <p:spPr>
          <a:xfrm>
            <a:off x="2597150" y="2241747"/>
            <a:ext cx="8669492" cy="3534969"/>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lgn="just">
              <a:defRPr sz="2100">
                <a:latin typeface="Arial"/>
                <a:ea typeface="Arial"/>
                <a:cs typeface="Arial"/>
                <a:sym typeface="Arial"/>
              </a:defRPr>
            </a:pPr>
            <a:r>
              <a:t>Metodo e criteri di successo dovrebbero monitorare gli</a:t>
            </a:r>
          </a:p>
          <a:p>
            <a:pPr algn="just">
              <a:defRPr sz="2100">
                <a:latin typeface="Arial"/>
                <a:ea typeface="Arial"/>
                <a:cs typeface="Arial"/>
                <a:sym typeface="Arial"/>
              </a:defRPr>
            </a:pPr>
          </a:p>
          <a:p>
            <a:pPr algn="ctr">
              <a:defRPr b="1" sz="2400">
                <a:latin typeface="Arial"/>
                <a:ea typeface="Arial"/>
                <a:cs typeface="Arial"/>
                <a:sym typeface="Arial"/>
              </a:defRPr>
            </a:pPr>
            <a:r>
              <a:t>Indicatori chiave di prestazione </a:t>
            </a:r>
          </a:p>
          <a:p>
            <a:pPr algn="ctr">
              <a:defRPr b="1" sz="2400">
                <a:latin typeface="Arial"/>
                <a:ea typeface="Arial"/>
                <a:cs typeface="Arial"/>
                <a:sym typeface="Arial"/>
              </a:defRPr>
            </a:pPr>
          </a:p>
          <a:p>
            <a:pPr algn="just">
              <a:defRPr sz="2200">
                <a:latin typeface="Arial"/>
                <a:ea typeface="Arial"/>
                <a:cs typeface="Arial"/>
                <a:sym typeface="Arial"/>
              </a:defRPr>
            </a:pPr>
            <a:r>
              <a:t>In questo modo capirai se le ipotesi iniziali risultino confermate,  oppure occorre formularne di nuove. </a:t>
            </a:r>
          </a:p>
          <a:p>
            <a:pPr algn="just">
              <a:defRPr sz="2200">
                <a:latin typeface="Arial"/>
                <a:ea typeface="Arial"/>
                <a:cs typeface="Arial"/>
                <a:sym typeface="Arial"/>
              </a:defRPr>
            </a:pPr>
            <a:r>
              <a:t>Esempi di indicatori chiave di prestazione possono essere: i numeri di visitatori al tuo sito web, l’interesse suscitato dalle tue campagne promozionali, il numero medio di ordini in un dato periodo, ecc. </a:t>
            </a:r>
          </a:p>
        </p:txBody>
      </p:sp>
      <p:sp>
        <p:nvSpPr>
          <p:cNvPr id="263" name="Unità 2: La “Javelin Board”"/>
          <p:cNvSpPr txBox="1"/>
          <p:nvPr/>
        </p:nvSpPr>
        <p:spPr>
          <a:xfrm>
            <a:off x="5238149" y="530225"/>
            <a:ext cx="6028493"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pPr/>
            <a:r>
              <a:t>Unità 2: La “Javelin Board”</a:t>
            </a:r>
          </a:p>
        </p:txBody>
      </p:sp>
      <p:sp>
        <p:nvSpPr>
          <p:cNvPr id="264" name="2.3 Lato destro: l’esecuzione"/>
          <p:cNvSpPr txBox="1"/>
          <p:nvPr/>
        </p:nvSpPr>
        <p:spPr>
          <a:xfrm>
            <a:off x="4022967" y="1213485"/>
            <a:ext cx="7243675"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000">
                <a:latin typeface="Arial Rounded MT Bold"/>
                <a:ea typeface="Arial Rounded MT Bold"/>
                <a:cs typeface="Arial Rounded MT Bold"/>
                <a:sym typeface="Arial Rounded MT Bold"/>
              </a:defRPr>
            </a:lvl1pPr>
          </a:lstStyle>
          <a:p>
            <a:pPr/>
            <a:r>
              <a:t>2.3 Lato destro: l’esecuzione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261"/>
                                        </p:tgtEl>
                                        <p:attrNameLst>
                                          <p:attrName>style.visibility</p:attrName>
                                        </p:attrNameLst>
                                      </p:cBhvr>
                                      <p:to>
                                        <p:strVal val="visible"/>
                                      </p:to>
                                    </p:set>
                                    <p:animEffect filter="wipe(left)" transition="in">
                                      <p:cBhvr>
                                        <p:cTn id="7" dur="500"/>
                                        <p:tgtEl>
                                          <p:spTgt spid="261"/>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263"/>
                                        </p:tgtEl>
                                        <p:attrNameLst>
                                          <p:attrName>style.visibility</p:attrName>
                                        </p:attrNameLst>
                                      </p:cBhvr>
                                      <p:to>
                                        <p:strVal val="visible"/>
                                      </p:to>
                                    </p:set>
                                    <p:anim calcmode="lin" valueType="num">
                                      <p:cBhvr>
                                        <p:cTn id="11" dur="1000" fill="hold"/>
                                        <p:tgtEl>
                                          <p:spTgt spid="263"/>
                                        </p:tgtEl>
                                        <p:attrNameLst>
                                          <p:attrName>ppt_x</p:attrName>
                                        </p:attrNameLst>
                                      </p:cBhvr>
                                      <p:tavLst>
                                        <p:tav tm="0">
                                          <p:val>
                                            <p:strVal val="#ppt_x"/>
                                          </p:val>
                                        </p:tav>
                                        <p:tav tm="100000">
                                          <p:val>
                                            <p:strVal val="#ppt_x"/>
                                          </p:val>
                                        </p:tav>
                                      </p:tavLst>
                                    </p:anim>
                                    <p:anim calcmode="lin" valueType="num">
                                      <p:cBhvr>
                                        <p:cTn id="12" dur="1000" fill="hold"/>
                                        <p:tgtEl>
                                          <p:spTgt spid="2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3" grpId="2"/>
      <p:bldP build="whole" bldLvl="1" animBg="1" rev="0" advAuto="0" spid="261"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6"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267"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268"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269" name="In quest’ultimo passaggio dovrai rivedere e interpretare tutti i dati raccolti durante l’esperimento.…"/>
          <p:cNvSpPr txBox="1"/>
          <p:nvPr/>
        </p:nvSpPr>
        <p:spPr>
          <a:xfrm>
            <a:off x="2063089" y="2409022"/>
            <a:ext cx="8065822" cy="2626696"/>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defRPr sz="2500">
                <a:latin typeface="Arial"/>
                <a:ea typeface="Arial"/>
                <a:cs typeface="Arial"/>
                <a:sym typeface="Arial"/>
              </a:defRPr>
            </a:pPr>
            <a:r>
              <a:t>In quest’ultimo passaggio dovrai rivedere e interpretare tutti i dati raccolti durante l’esperimento. </a:t>
            </a:r>
          </a:p>
          <a:p>
            <a:pPr>
              <a:defRPr sz="2500">
                <a:latin typeface="Arial"/>
                <a:ea typeface="Arial"/>
                <a:cs typeface="Arial"/>
                <a:sym typeface="Arial"/>
              </a:defRPr>
            </a:pPr>
          </a:p>
          <a:p>
            <a:pPr>
              <a:defRPr sz="2500">
                <a:latin typeface="Arial"/>
                <a:ea typeface="Arial"/>
                <a:cs typeface="Arial"/>
                <a:sym typeface="Arial"/>
              </a:defRPr>
            </a:pPr>
            <a:r>
              <a:t>Gli ultimi due elementi di questa fase sono:</a:t>
            </a:r>
          </a:p>
          <a:p>
            <a:pPr>
              <a:defRPr sz="2500">
                <a:latin typeface="Arial"/>
                <a:ea typeface="Arial"/>
                <a:cs typeface="Arial"/>
                <a:sym typeface="Arial"/>
              </a:defRPr>
            </a:pPr>
          </a:p>
          <a:p>
            <a:pPr marL="240631" indent="-240631">
              <a:buSzPct val="100000"/>
              <a:buChar char="✦"/>
              <a:defRPr sz="2500">
                <a:latin typeface="Arial"/>
                <a:ea typeface="Arial"/>
                <a:cs typeface="Arial"/>
                <a:sym typeface="Arial"/>
              </a:defRPr>
            </a:pPr>
            <a:r>
              <a:t> Risultati e decisione</a:t>
            </a:r>
          </a:p>
          <a:p>
            <a:pPr marL="240631" indent="-240631">
              <a:buSzPct val="100000"/>
              <a:buChar char="✦"/>
              <a:defRPr sz="2500">
                <a:latin typeface="Arial"/>
                <a:ea typeface="Arial"/>
                <a:cs typeface="Arial"/>
                <a:sym typeface="Arial"/>
              </a:defRPr>
            </a:pPr>
            <a:r>
              <a:t> Apprendimento dal processo</a:t>
            </a:r>
          </a:p>
        </p:txBody>
      </p:sp>
      <p:sp>
        <p:nvSpPr>
          <p:cNvPr id="270" name="2.4 Lato inferiore: riflessioni conclusive"/>
          <p:cNvSpPr txBox="1"/>
          <p:nvPr/>
        </p:nvSpPr>
        <p:spPr>
          <a:xfrm>
            <a:off x="3491991" y="1213485"/>
            <a:ext cx="7774651" cy="49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2800">
                <a:latin typeface="Arial Rounded MT Bold"/>
                <a:ea typeface="Arial Rounded MT Bold"/>
                <a:cs typeface="Arial Rounded MT Bold"/>
                <a:sym typeface="Arial Rounded MT Bold"/>
              </a:defRPr>
            </a:lvl1pPr>
          </a:lstStyle>
          <a:p>
            <a:pPr/>
            <a:r>
              <a:t>2.4 Lato inferiore: riflessioni conclusive </a:t>
            </a:r>
          </a:p>
        </p:txBody>
      </p:sp>
      <p:pic>
        <p:nvPicPr>
          <p:cNvPr id="271" name="2450638-200.png" descr="2450638-200.png"/>
          <p:cNvPicPr>
            <a:picLocks noChangeAspect="1"/>
          </p:cNvPicPr>
          <p:nvPr/>
        </p:nvPicPr>
        <p:blipFill>
          <a:blip r:embed="rId5">
            <a:extLst/>
          </a:blip>
          <a:stretch>
            <a:fillRect/>
          </a:stretch>
        </p:blipFill>
        <p:spPr>
          <a:xfrm>
            <a:off x="7552456" y="4056326"/>
            <a:ext cx="1958784" cy="1958784"/>
          </a:xfrm>
          <a:prstGeom prst="rect">
            <a:avLst/>
          </a:prstGeom>
          <a:ln w="12700">
            <a:miter lim="400000"/>
          </a:ln>
        </p:spPr>
      </p:pic>
      <p:sp>
        <p:nvSpPr>
          <p:cNvPr id="272" name="Unità 2: La “Javelin Board”"/>
          <p:cNvSpPr txBox="1"/>
          <p:nvPr/>
        </p:nvSpPr>
        <p:spPr>
          <a:xfrm>
            <a:off x="5238149" y="530225"/>
            <a:ext cx="6028493"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pPr/>
            <a:r>
              <a:t>Unità 2: La “Javelin Board”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268"/>
                                        </p:tgtEl>
                                        <p:attrNameLst>
                                          <p:attrName>style.visibility</p:attrName>
                                        </p:attrNameLst>
                                      </p:cBhvr>
                                      <p:to>
                                        <p:strVal val="visible"/>
                                      </p:to>
                                    </p:set>
                                    <p:animEffect filter="wipe(left)" transition="in">
                                      <p:cBhvr>
                                        <p:cTn id="7" dur="500"/>
                                        <p:tgtEl>
                                          <p:spTgt spid="268"/>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272"/>
                                        </p:tgtEl>
                                        <p:attrNameLst>
                                          <p:attrName>style.visibility</p:attrName>
                                        </p:attrNameLst>
                                      </p:cBhvr>
                                      <p:to>
                                        <p:strVal val="visible"/>
                                      </p:to>
                                    </p:set>
                                    <p:anim calcmode="lin" valueType="num">
                                      <p:cBhvr>
                                        <p:cTn id="11" dur="1000" fill="hold"/>
                                        <p:tgtEl>
                                          <p:spTgt spid="272"/>
                                        </p:tgtEl>
                                        <p:attrNameLst>
                                          <p:attrName>ppt_x</p:attrName>
                                        </p:attrNameLst>
                                      </p:cBhvr>
                                      <p:tavLst>
                                        <p:tav tm="0">
                                          <p:val>
                                            <p:strVal val="#ppt_x"/>
                                          </p:val>
                                        </p:tav>
                                        <p:tav tm="100000">
                                          <p:val>
                                            <p:strVal val="#ppt_x"/>
                                          </p:val>
                                        </p:tav>
                                      </p:tavLst>
                                    </p:anim>
                                    <p:anim calcmode="lin" valueType="num">
                                      <p:cBhvr>
                                        <p:cTn id="12" dur="1000" fill="hold"/>
                                        <p:tgtEl>
                                          <p:spTgt spid="2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8" grpId="1"/>
      <p:bldP build="whole" bldLvl="1" animBg="1" rev="0" advAuto="0" spid="272" grpId="2"/>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4"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275"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276"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277" name="Risultati e decisione…"/>
          <p:cNvSpPr txBox="1"/>
          <p:nvPr/>
        </p:nvSpPr>
        <p:spPr>
          <a:xfrm>
            <a:off x="961657" y="2022047"/>
            <a:ext cx="4568460" cy="3498298"/>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lgn="ctr">
              <a:defRPr b="1" sz="2400">
                <a:latin typeface="Arial"/>
                <a:ea typeface="Arial"/>
                <a:cs typeface="Arial"/>
                <a:sym typeface="Arial"/>
              </a:defRPr>
            </a:pPr>
            <a:r>
              <a:t>Risultati e decisione</a:t>
            </a:r>
          </a:p>
          <a:p>
            <a:pPr algn="ctr">
              <a:defRPr b="1" sz="2400">
                <a:latin typeface="Arial"/>
                <a:ea typeface="Arial"/>
                <a:cs typeface="Arial"/>
                <a:sym typeface="Arial"/>
              </a:defRPr>
            </a:pPr>
          </a:p>
          <a:p>
            <a:pPr algn="just">
              <a:defRPr i="1" sz="2400">
                <a:latin typeface="Arial"/>
                <a:ea typeface="Arial"/>
                <a:cs typeface="Arial"/>
                <a:sym typeface="Arial"/>
              </a:defRPr>
            </a:pPr>
            <a:r>
              <a:t>Dovrai capire se le tue ipotesi (sui clienti, i loro bisogni, le soluzioni da te individuate) siano state o meno confermate dal tuo esperimento.</a:t>
            </a:r>
          </a:p>
        </p:txBody>
      </p:sp>
      <p:sp>
        <p:nvSpPr>
          <p:cNvPr id="278" name="Apprendimento dal processo…"/>
          <p:cNvSpPr txBox="1"/>
          <p:nvPr/>
        </p:nvSpPr>
        <p:spPr>
          <a:xfrm>
            <a:off x="6332787" y="2034747"/>
            <a:ext cx="4948605" cy="3714368"/>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lgn="ctr">
              <a:defRPr b="1" sz="2400">
                <a:latin typeface="Arial"/>
                <a:ea typeface="Arial"/>
                <a:cs typeface="Arial"/>
                <a:sym typeface="Arial"/>
              </a:defRPr>
            </a:pPr>
            <a:r>
              <a:t>Apprendimento dal processo </a:t>
            </a:r>
          </a:p>
          <a:p>
            <a:pPr algn="ctr">
              <a:defRPr b="1" sz="2400">
                <a:latin typeface="Arial"/>
                <a:ea typeface="Arial"/>
                <a:cs typeface="Arial"/>
                <a:sym typeface="Arial"/>
              </a:defRPr>
            </a:pPr>
          </a:p>
          <a:p>
            <a:pPr algn="just">
              <a:defRPr i="1" sz="2400">
                <a:latin typeface="Arial"/>
                <a:ea typeface="Arial"/>
                <a:cs typeface="Arial"/>
                <a:sym typeface="Arial"/>
              </a:defRPr>
            </a:pPr>
            <a:r>
              <a:t>Per ciascuno dei punti, segnerai cosa hai appreso dall’esperimento, al fine di proseguire con la tua strategia o ricominciare con nuove idee, ma forte di quanto hai già imparato. </a:t>
            </a:r>
            <a:endParaRPr b="1" i="0"/>
          </a:p>
        </p:txBody>
      </p:sp>
      <p:sp>
        <p:nvSpPr>
          <p:cNvPr id="279" name="!!! Ricordati: il tuo piano aziendale deve sempre rispondere ad un vero bisogno del mercato per avere successo !!!"/>
          <p:cNvSpPr txBox="1"/>
          <p:nvPr/>
        </p:nvSpPr>
        <p:spPr>
          <a:xfrm>
            <a:off x="1162146" y="5017466"/>
            <a:ext cx="9867708" cy="1005757"/>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algn="ctr">
              <a:defRPr b="1" sz="2400">
                <a:solidFill>
                  <a:srgbClr val="FF2600"/>
                </a:solidFill>
                <a:latin typeface="Arial"/>
                <a:ea typeface="Arial"/>
                <a:cs typeface="Arial"/>
                <a:sym typeface="Arial"/>
              </a:defRPr>
            </a:lvl1pPr>
          </a:lstStyle>
          <a:p>
            <a:pPr/>
            <a:r>
              <a:t>!!! Ricordati: il tuo piano aziendale deve sempre rispondere ad un vero bisogno del mercato per avere successo !!!</a:t>
            </a:r>
          </a:p>
        </p:txBody>
      </p:sp>
      <p:sp>
        <p:nvSpPr>
          <p:cNvPr id="280" name="Unità 2: La “Javelin Board”"/>
          <p:cNvSpPr txBox="1"/>
          <p:nvPr/>
        </p:nvSpPr>
        <p:spPr>
          <a:xfrm>
            <a:off x="5238149" y="530225"/>
            <a:ext cx="6028493"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pPr/>
            <a:r>
              <a:t>Unità 2: La “Javelin Board”</a:t>
            </a:r>
          </a:p>
        </p:txBody>
      </p:sp>
      <p:sp>
        <p:nvSpPr>
          <p:cNvPr id="281" name="2.4 Lato inferiore: riflessioni conclusive"/>
          <p:cNvSpPr txBox="1"/>
          <p:nvPr/>
        </p:nvSpPr>
        <p:spPr>
          <a:xfrm>
            <a:off x="3491991" y="1213485"/>
            <a:ext cx="7774651" cy="49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2800">
                <a:latin typeface="Arial Rounded MT Bold"/>
                <a:ea typeface="Arial Rounded MT Bold"/>
                <a:cs typeface="Arial Rounded MT Bold"/>
                <a:sym typeface="Arial Rounded MT Bold"/>
              </a:defRPr>
            </a:lvl1pPr>
          </a:lstStyle>
          <a:p>
            <a:pPr/>
            <a:r>
              <a:t>2.4 Lato inferiore: riflessioni conclusive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276"/>
                                        </p:tgtEl>
                                        <p:attrNameLst>
                                          <p:attrName>style.visibility</p:attrName>
                                        </p:attrNameLst>
                                      </p:cBhvr>
                                      <p:to>
                                        <p:strVal val="visible"/>
                                      </p:to>
                                    </p:set>
                                    <p:animEffect filter="wipe(left)" transition="in">
                                      <p:cBhvr>
                                        <p:cTn id="7" dur="500"/>
                                        <p:tgtEl>
                                          <p:spTgt spid="276"/>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280"/>
                                        </p:tgtEl>
                                        <p:attrNameLst>
                                          <p:attrName>style.visibility</p:attrName>
                                        </p:attrNameLst>
                                      </p:cBhvr>
                                      <p:to>
                                        <p:strVal val="visible"/>
                                      </p:to>
                                    </p:set>
                                    <p:anim calcmode="lin" valueType="num">
                                      <p:cBhvr>
                                        <p:cTn id="11" dur="1000" fill="hold"/>
                                        <p:tgtEl>
                                          <p:spTgt spid="280"/>
                                        </p:tgtEl>
                                        <p:attrNameLst>
                                          <p:attrName>ppt_x</p:attrName>
                                        </p:attrNameLst>
                                      </p:cBhvr>
                                      <p:tavLst>
                                        <p:tav tm="0">
                                          <p:val>
                                            <p:strVal val="#ppt_x"/>
                                          </p:val>
                                        </p:tav>
                                        <p:tav tm="100000">
                                          <p:val>
                                            <p:strVal val="#ppt_x"/>
                                          </p:val>
                                        </p:tav>
                                      </p:tavLst>
                                    </p:anim>
                                    <p:anim calcmode="lin" valueType="num">
                                      <p:cBhvr>
                                        <p:cTn id="12" dur="10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6" grpId="1"/>
      <p:bldP build="whole" bldLvl="1" animBg="1" rev="0" advAuto="0" spid="280" grpId="2"/>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Grazie per la tua attenzione!"/>
          <p:cNvSpPr txBox="1"/>
          <p:nvPr/>
        </p:nvSpPr>
        <p:spPr>
          <a:xfrm>
            <a:off x="2522537" y="1998662"/>
            <a:ext cx="7146926" cy="6098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600">
                <a:latin typeface="Arial"/>
                <a:ea typeface="Arial"/>
                <a:cs typeface="Arial"/>
                <a:sym typeface="Arial"/>
              </a:defRPr>
            </a:lvl1pPr>
          </a:lstStyle>
          <a:p>
            <a:pPr/>
            <a:r>
              <a:t>Grazie per la tua attenzione! </a:t>
            </a:r>
          </a:p>
        </p:txBody>
      </p:sp>
      <p:sp>
        <p:nvSpPr>
          <p:cNvPr id="284" name="With the support of the Erasmus+ programme of the European Union. This document and its contents reflects the views only of the authors, and the Commission cannot be held responsible for any use which may be made of the information contained therein."/>
          <p:cNvSpPr txBox="1"/>
          <p:nvPr/>
        </p:nvSpPr>
        <p:spPr>
          <a:xfrm>
            <a:off x="2771775" y="6170612"/>
            <a:ext cx="8505825"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lvl1pPr>
          </a:lstStyle>
          <a:p>
            <a:pPr/>
            <a:r>
              <a:t>With the support of the Erasmus+ programme of the European Union. This document and its contents reflects the views only of the authors, and the Commission cannot be held responsible for any use which may be made of the information contained therein.</a:t>
            </a:r>
          </a:p>
        </p:txBody>
      </p:sp>
      <p:pic>
        <p:nvPicPr>
          <p:cNvPr id="285"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286" name="image.png" descr="image.png"/>
          <p:cNvPicPr>
            <a:picLocks noChangeAspect="1"/>
          </p:cNvPicPr>
          <p:nvPr/>
        </p:nvPicPr>
        <p:blipFill>
          <a:blip r:embed="rId3">
            <a:extLst/>
          </a:blip>
          <a:stretch>
            <a:fillRect/>
          </a:stretch>
        </p:blipFill>
        <p:spPr>
          <a:xfrm>
            <a:off x="3836987" y="417512"/>
            <a:ext cx="4518026" cy="1411288"/>
          </a:xfrm>
          <a:prstGeom prst="rect">
            <a:avLst/>
          </a:prstGeom>
          <a:ln w="12700">
            <a:miter lim="400000"/>
          </a:ln>
        </p:spPr>
      </p:pic>
      <p:pic>
        <p:nvPicPr>
          <p:cNvPr id="287" name="image.png" descr="image.png"/>
          <p:cNvPicPr>
            <a:picLocks noChangeAspect="1"/>
          </p:cNvPicPr>
          <p:nvPr/>
        </p:nvPicPr>
        <p:blipFill>
          <a:blip r:embed="rId4">
            <a:extLst/>
          </a:blip>
          <a:stretch>
            <a:fillRect/>
          </a:stretch>
        </p:blipFill>
        <p:spPr>
          <a:xfrm>
            <a:off x="-92075" y="2984500"/>
            <a:ext cx="12192000" cy="284638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284"/>
                                        </p:tgtEl>
                                        <p:attrNameLst>
                                          <p:attrName>style.visibility</p:attrName>
                                        </p:attrNameLst>
                                      </p:cBhvr>
                                      <p:to>
                                        <p:strVal val="visible"/>
                                      </p:to>
                                    </p:set>
                                    <p:animEffect filter="dissolve" transition="in">
                                      <p:cBhvr>
                                        <p:cTn id="7" dur="500"/>
                                        <p:tgtEl>
                                          <p:spTgt spid="284"/>
                                        </p:tgtEl>
                                      </p:cBhvr>
                                    </p:animEffect>
                                  </p:childTnLst>
                                </p:cTn>
                              </p:par>
                            </p:childTnLst>
                          </p:cTn>
                        </p:par>
                        <p:par>
                          <p:cTn id="8" fill="hold">
                            <p:stCondLst>
                              <p:cond delay="500"/>
                            </p:stCondLst>
                            <p:childTnLst>
                              <p:par>
                                <p:cTn id="9" presetClass="entr" nodeType="afterEffect" presetSubtype="10" presetID="19" grpId="2" fill="hold">
                                  <p:stCondLst>
                                    <p:cond delay="0"/>
                                  </p:stCondLst>
                                  <p:iterate type="el" backwards="0">
                                    <p:tmAbs val="0"/>
                                  </p:iterate>
                                  <p:childTnLst>
                                    <p:set>
                                      <p:cBhvr>
                                        <p:cTn id="10" fill="hold"/>
                                        <p:tgtEl>
                                          <p:spTgt spid="286"/>
                                        </p:tgtEl>
                                        <p:attrNameLst>
                                          <p:attrName>style.visibility</p:attrName>
                                        </p:attrNameLst>
                                      </p:cBhvr>
                                      <p:to>
                                        <p:strVal val="visible"/>
                                      </p:to>
                                    </p:set>
                                    <p:anim calcmode="lin" valueType="num">
                                      <p:cBhvr>
                                        <p:cTn id="11" dur="2000" fill="hold"/>
                                        <p:tgtEl>
                                          <p:spTgt spid="286"/>
                                        </p:tgtEl>
                                        <p:attrNameLst>
                                          <p:attrName>ppt_w</p:attrName>
                                        </p:attrNameLst>
                                      </p:cBhvr>
                                      <p:tavLst>
                                        <p:tav tm="0" fmla="#ppt_w*sin(2.5*pi*$)">
                                          <p:val>
                                            <p:fltVal val="0"/>
                                          </p:val>
                                        </p:tav>
                                        <p:tav tm="100000">
                                          <p:val>
                                            <p:fltVal val="1"/>
                                          </p:val>
                                        </p:tav>
                                      </p:tavLst>
                                    </p:anim>
                                    <p:anim calcmode="lin" valueType="num">
                                      <p:cBhvr>
                                        <p:cTn id="12" dur="2000" fill="hold"/>
                                        <p:tgtEl>
                                          <p:spTgt spid="28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4" grpId="1"/>
      <p:bldP build="whole" bldLvl="1" animBg="1" rev="0" advAuto="0" spid="286" grpId="2"/>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6"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87"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88" name="image.png" descr="image.png"/>
          <p:cNvPicPr>
            <a:picLocks noChangeAspect="1"/>
          </p:cNvPicPr>
          <p:nvPr/>
        </p:nvPicPr>
        <p:blipFill>
          <a:blip r:embed="rId4">
            <a:extLst/>
          </a:blip>
          <a:stretch>
            <a:fillRect/>
          </a:stretch>
        </p:blipFill>
        <p:spPr>
          <a:xfrm>
            <a:off x="293687" y="438150"/>
            <a:ext cx="3902076" cy="1219200"/>
          </a:xfrm>
          <a:prstGeom prst="rect">
            <a:avLst/>
          </a:prstGeom>
          <a:ln w="12700">
            <a:miter lim="400000"/>
          </a:ln>
        </p:spPr>
      </p:pic>
      <p:sp>
        <p:nvSpPr>
          <p:cNvPr id="89" name="Contenuti del modulo"/>
          <p:cNvSpPr txBox="1"/>
          <p:nvPr/>
        </p:nvSpPr>
        <p:spPr>
          <a:xfrm>
            <a:off x="5234665" y="678180"/>
            <a:ext cx="5859399" cy="739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a:latin typeface="Arial Rounded MT Bold"/>
                <a:ea typeface="Arial Rounded MT Bold"/>
                <a:cs typeface="Arial Rounded MT Bold"/>
                <a:sym typeface="Arial Rounded MT Bold"/>
              </a:defRPr>
            </a:lvl1pPr>
          </a:lstStyle>
          <a:p>
            <a:pPr/>
            <a:r>
              <a:t>Contenuti del modulo</a:t>
            </a:r>
          </a:p>
        </p:txBody>
      </p:sp>
      <p:sp>
        <p:nvSpPr>
          <p:cNvPr id="90" name="Unità 1: Promuovi la tua Start-up!…"/>
          <p:cNvSpPr txBox="1"/>
          <p:nvPr/>
        </p:nvSpPr>
        <p:spPr>
          <a:xfrm>
            <a:off x="379809" y="1917610"/>
            <a:ext cx="5473964" cy="4368028"/>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indent="80962">
              <a:lnSpc>
                <a:spcPct val="150000"/>
              </a:lnSpc>
              <a:defRPr sz="2600">
                <a:latin typeface="Arial Rounded MT Bold"/>
                <a:ea typeface="Arial Rounded MT Bold"/>
                <a:cs typeface="Arial Rounded MT Bold"/>
                <a:sym typeface="Arial Rounded MT Bold"/>
              </a:defRPr>
            </a:pPr>
            <a:r>
              <a:t>Unità 1: Promuovi la tua Start-up!</a:t>
            </a:r>
          </a:p>
          <a:p>
            <a:pPr indent="80962">
              <a:lnSpc>
                <a:spcPct val="150000"/>
              </a:lnSpc>
              <a:defRPr sz="2600">
                <a:latin typeface="Arial Rounded MT Bold"/>
                <a:ea typeface="Arial Rounded MT Bold"/>
                <a:cs typeface="Arial Rounded MT Bold"/>
                <a:sym typeface="Arial Rounded MT Bold"/>
              </a:defRPr>
            </a:pPr>
            <a:r>
              <a:t> </a:t>
            </a:r>
          </a:p>
          <a:p>
            <a:pPr marL="330199" indent="-330199">
              <a:lnSpc>
                <a:spcPct val="150000"/>
              </a:lnSpc>
              <a:buSzPct val="100000"/>
              <a:buChar char="✦"/>
              <a:defRPr sz="2600">
                <a:latin typeface="Arial"/>
                <a:ea typeface="Arial"/>
                <a:cs typeface="Arial"/>
                <a:sym typeface="Arial"/>
              </a:defRPr>
            </a:pPr>
            <a:r>
              <a:t>Come promuovere? </a:t>
            </a:r>
          </a:p>
          <a:p>
            <a:pPr marL="330199" indent="-330199">
              <a:lnSpc>
                <a:spcPct val="150000"/>
              </a:lnSpc>
              <a:buSzPct val="100000"/>
              <a:buChar char="✦"/>
              <a:defRPr sz="2600">
                <a:latin typeface="Arial"/>
                <a:ea typeface="Arial"/>
                <a:cs typeface="Arial"/>
                <a:sym typeface="Arial"/>
              </a:defRPr>
            </a:pPr>
            <a:r>
              <a:t>Perché un HCP è così importante? </a:t>
            </a:r>
          </a:p>
          <a:p>
            <a:pPr marL="330199" indent="-330199">
              <a:lnSpc>
                <a:spcPct val="150000"/>
              </a:lnSpc>
              <a:buSzPct val="100000"/>
              <a:buChar char="✦"/>
              <a:defRPr sz="2600">
                <a:latin typeface="Arial"/>
                <a:ea typeface="Arial"/>
                <a:cs typeface="Arial"/>
                <a:sym typeface="Arial"/>
              </a:defRPr>
            </a:pPr>
            <a:r>
              <a:t>Come scrivere un efficace HPC</a:t>
            </a:r>
          </a:p>
        </p:txBody>
      </p:sp>
      <p:sp>
        <p:nvSpPr>
          <p:cNvPr id="91" name="Unità 2: La “Javelin Board”…"/>
          <p:cNvSpPr txBox="1"/>
          <p:nvPr/>
        </p:nvSpPr>
        <p:spPr>
          <a:xfrm>
            <a:off x="6196362" y="1917610"/>
            <a:ext cx="5701951" cy="4368028"/>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indent="80962">
              <a:lnSpc>
                <a:spcPct val="150000"/>
              </a:lnSpc>
              <a:defRPr sz="2600">
                <a:latin typeface="Arial Rounded MT Bold"/>
                <a:ea typeface="Arial Rounded MT Bold"/>
                <a:cs typeface="Arial Rounded MT Bold"/>
                <a:sym typeface="Arial Rounded MT Bold"/>
              </a:defRPr>
            </a:pPr>
            <a:r>
              <a:t>Unità 2: La “Javelin Board”</a:t>
            </a:r>
          </a:p>
          <a:p>
            <a:pPr indent="80962">
              <a:lnSpc>
                <a:spcPct val="150000"/>
              </a:lnSpc>
              <a:defRPr sz="2600">
                <a:latin typeface="Arial Rounded MT Bold"/>
                <a:ea typeface="Arial Rounded MT Bold"/>
                <a:cs typeface="Arial Rounded MT Bold"/>
                <a:sym typeface="Arial Rounded MT Bold"/>
              </a:defRPr>
            </a:pPr>
            <a:r>
              <a:t> </a:t>
            </a:r>
          </a:p>
          <a:p>
            <a:pPr marL="330199" indent="-330199">
              <a:lnSpc>
                <a:spcPct val="150000"/>
              </a:lnSpc>
              <a:buSzPct val="100000"/>
              <a:buChar char="✦"/>
              <a:defRPr sz="2600">
                <a:latin typeface="Arial"/>
                <a:ea typeface="Arial"/>
                <a:cs typeface="Arial"/>
                <a:sym typeface="Arial"/>
              </a:defRPr>
            </a:pPr>
            <a:r>
              <a:t>Scopo e funzionamento </a:t>
            </a:r>
          </a:p>
          <a:p>
            <a:pPr marL="330199" indent="-330199">
              <a:lnSpc>
                <a:spcPct val="150000"/>
              </a:lnSpc>
              <a:buSzPct val="100000"/>
              <a:buChar char="✦"/>
              <a:defRPr sz="2600">
                <a:latin typeface="Arial"/>
                <a:ea typeface="Arial"/>
                <a:cs typeface="Arial"/>
                <a:sym typeface="Arial"/>
              </a:defRPr>
            </a:pPr>
            <a:r>
              <a:t>Lato sinistro: il brainstorming</a:t>
            </a:r>
          </a:p>
          <a:p>
            <a:pPr marL="330199" indent="-330199">
              <a:lnSpc>
                <a:spcPct val="150000"/>
              </a:lnSpc>
              <a:buSzPct val="100000"/>
              <a:buChar char="✦"/>
              <a:defRPr sz="2600">
                <a:latin typeface="Arial"/>
                <a:ea typeface="Arial"/>
                <a:cs typeface="Arial"/>
                <a:sym typeface="Arial"/>
              </a:defRPr>
            </a:pPr>
            <a:r>
              <a:t>Lato destro: l’esecuzione</a:t>
            </a:r>
          </a:p>
          <a:p>
            <a:pPr marL="330199" indent="-330199">
              <a:lnSpc>
                <a:spcPct val="150000"/>
              </a:lnSpc>
              <a:buSzPct val="100000"/>
              <a:buChar char="✦"/>
              <a:defRPr sz="2600">
                <a:latin typeface="Arial"/>
                <a:ea typeface="Arial"/>
                <a:cs typeface="Arial"/>
                <a:sym typeface="Arial"/>
              </a:defRPr>
            </a:pPr>
            <a:r>
              <a:t>Lato inferiore: riflessioni conclusive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88"/>
                                        </p:tgtEl>
                                        <p:attrNameLst>
                                          <p:attrName>style.visibility</p:attrName>
                                        </p:attrNameLst>
                                      </p:cBhvr>
                                      <p:to>
                                        <p:strVal val="visible"/>
                                      </p:to>
                                    </p:set>
                                    <p:animEffect filter="wipe(left)" transition="in">
                                      <p:cBhvr>
                                        <p:cTn id="7" dur="500"/>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8"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 name="Unità 1: Promuovi la tua start-up!"/>
          <p:cNvSpPr txBox="1"/>
          <p:nvPr/>
        </p:nvSpPr>
        <p:spPr>
          <a:xfrm>
            <a:off x="4000128" y="530225"/>
            <a:ext cx="7266514"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defRPr sz="3600">
                <a:latin typeface="Arial Rounded MT Bold"/>
                <a:ea typeface="Arial Rounded MT Bold"/>
                <a:cs typeface="Arial Rounded MT Bold"/>
                <a:sym typeface="Arial Rounded MT Bold"/>
              </a:defRPr>
            </a:pPr>
            <a:r>
              <a:rPr sz="3500"/>
              <a:t>Unità 1: Promuovi la tua start-up!</a:t>
            </a:r>
            <a:r>
              <a:t> </a:t>
            </a:r>
          </a:p>
        </p:txBody>
      </p:sp>
      <p:pic>
        <p:nvPicPr>
          <p:cNvPr id="94"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95"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96"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97" name="In inglese, un pitch è un discorso o una performance con scopo promozionale, pensata per persuadere qualcuno:…"/>
          <p:cNvSpPr txBox="1"/>
          <p:nvPr/>
        </p:nvSpPr>
        <p:spPr>
          <a:xfrm>
            <a:off x="899070" y="2544497"/>
            <a:ext cx="10393860" cy="362352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700">
                <a:latin typeface="Arial"/>
                <a:ea typeface="Arial"/>
                <a:cs typeface="Arial"/>
                <a:sym typeface="Arial"/>
              </a:defRPr>
            </a:pPr>
            <a:r>
              <a:t>In inglese, un </a:t>
            </a:r>
            <a:r>
              <a:rPr b="1"/>
              <a:t>pitch</a:t>
            </a:r>
            <a:r>
              <a:t> è un discorso o una performance con scopo promozionale, pensata per persuadere qualcuno:</a:t>
            </a:r>
          </a:p>
          <a:p>
            <a:pPr marL="270710" indent="-270710">
              <a:buSzPct val="100000"/>
              <a:buChar char="-"/>
              <a:defRPr sz="2700">
                <a:latin typeface="Arial"/>
                <a:ea typeface="Arial"/>
                <a:cs typeface="Arial"/>
                <a:sym typeface="Arial"/>
              </a:defRPr>
            </a:pPr>
            <a:r>
              <a:t>della validità di un’idea</a:t>
            </a:r>
          </a:p>
          <a:p>
            <a:pPr marL="270710" indent="-270710">
              <a:buSzPct val="100000"/>
              <a:buChar char="-"/>
              <a:defRPr sz="2700">
                <a:latin typeface="Arial"/>
                <a:ea typeface="Arial"/>
                <a:cs typeface="Arial"/>
                <a:sym typeface="Arial"/>
              </a:defRPr>
            </a:pPr>
            <a:r>
              <a:t>o della qualità di un prodotto/servizio</a:t>
            </a:r>
          </a:p>
          <a:p>
            <a:pPr>
              <a:defRPr sz="2700">
                <a:latin typeface="Arial"/>
                <a:ea typeface="Arial"/>
                <a:cs typeface="Arial"/>
                <a:sym typeface="Arial"/>
              </a:defRPr>
            </a:pPr>
          </a:p>
          <a:p>
            <a:pPr>
              <a:defRPr sz="2700">
                <a:latin typeface="Arial"/>
                <a:ea typeface="Arial"/>
                <a:cs typeface="Arial"/>
                <a:sym typeface="Arial"/>
              </a:defRPr>
            </a:pPr>
            <a:r>
              <a:t>In modo che lei o lui decidano di:</a:t>
            </a:r>
          </a:p>
          <a:p>
            <a:pPr marL="270710" indent="-270710">
              <a:buSzPct val="100000"/>
              <a:buChar char="•"/>
              <a:defRPr sz="2700">
                <a:latin typeface="Arial"/>
                <a:ea typeface="Arial"/>
                <a:cs typeface="Arial"/>
                <a:sym typeface="Arial"/>
              </a:defRPr>
            </a:pPr>
            <a:r>
              <a:t>investire nella nostra impresa, </a:t>
            </a:r>
          </a:p>
          <a:p>
            <a:pPr marL="270710" indent="-270710">
              <a:buSzPct val="100000"/>
              <a:buChar char="•"/>
              <a:defRPr sz="2700">
                <a:latin typeface="Arial"/>
                <a:ea typeface="Arial"/>
                <a:cs typeface="Arial"/>
                <a:sym typeface="Arial"/>
              </a:defRPr>
            </a:pPr>
            <a:r>
              <a:t>collaborare con noi, </a:t>
            </a:r>
          </a:p>
          <a:p>
            <a:pPr marL="270710" indent="-270710">
              <a:buSzPct val="100000"/>
              <a:buChar char="•"/>
              <a:defRPr sz="2700">
                <a:latin typeface="Arial"/>
                <a:ea typeface="Arial"/>
                <a:cs typeface="Arial"/>
                <a:sym typeface="Arial"/>
              </a:defRPr>
            </a:pPr>
            <a:r>
              <a:t>comprare il nostro prodotto o servizio.</a:t>
            </a:r>
          </a:p>
        </p:txBody>
      </p:sp>
      <p:sp>
        <p:nvSpPr>
          <p:cNvPr id="98" name="1.1 Come promuovere?"/>
          <p:cNvSpPr txBox="1"/>
          <p:nvPr/>
        </p:nvSpPr>
        <p:spPr>
          <a:xfrm>
            <a:off x="6300748" y="1467802"/>
            <a:ext cx="4939222"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pPr/>
            <a:r>
              <a:t>1.1 Come promuovere?</a:t>
            </a:r>
          </a:p>
        </p:txBody>
      </p:sp>
      <p:pic>
        <p:nvPicPr>
          <p:cNvPr id="99" name="1880053-200.png" descr="1880053-200.png"/>
          <p:cNvPicPr>
            <a:picLocks noChangeAspect="1"/>
          </p:cNvPicPr>
          <p:nvPr/>
        </p:nvPicPr>
        <p:blipFill>
          <a:blip r:embed="rId5">
            <a:extLst/>
          </a:blip>
          <a:stretch>
            <a:fillRect/>
          </a:stretch>
        </p:blipFill>
        <p:spPr>
          <a:xfrm>
            <a:off x="8252395" y="3429000"/>
            <a:ext cx="2540001" cy="25400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96"/>
                                        </p:tgtEl>
                                        <p:attrNameLst>
                                          <p:attrName>style.visibility</p:attrName>
                                        </p:attrNameLst>
                                      </p:cBhvr>
                                      <p:to>
                                        <p:strVal val="visible"/>
                                      </p:to>
                                    </p:set>
                                    <p:animEffect filter="wipe(left)" transition="in">
                                      <p:cBhvr>
                                        <p:cTn id="7" dur="500"/>
                                        <p:tgtEl>
                                          <p:spTgt spid="96"/>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93"/>
                                        </p:tgtEl>
                                        <p:attrNameLst>
                                          <p:attrName>style.visibility</p:attrName>
                                        </p:attrNameLst>
                                      </p:cBhvr>
                                      <p:to>
                                        <p:strVal val="visible"/>
                                      </p:to>
                                    </p:set>
                                    <p:anim calcmode="lin" valueType="num">
                                      <p:cBhvr>
                                        <p:cTn id="11" dur="1000" fill="hold"/>
                                        <p:tgtEl>
                                          <p:spTgt spid="93"/>
                                        </p:tgtEl>
                                        <p:attrNameLst>
                                          <p:attrName>ppt_x</p:attrName>
                                        </p:attrNameLst>
                                      </p:cBhvr>
                                      <p:tavLst>
                                        <p:tav tm="0">
                                          <p:val>
                                            <p:strVal val="#ppt_x"/>
                                          </p:val>
                                        </p:tav>
                                        <p:tav tm="100000">
                                          <p:val>
                                            <p:strVal val="#ppt_x"/>
                                          </p:val>
                                        </p:tav>
                                      </p:tavLst>
                                    </p:anim>
                                    <p:anim calcmode="lin" valueType="num">
                                      <p:cBhvr>
                                        <p:cTn id="12" dur="10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6" grpId="1"/>
      <p:bldP build="whole" bldLvl="1" animBg="1" rev="0" advAuto="0" spid="93" grpId="2"/>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1"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102"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103"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104" name="!!! Situazioni differenti richiedono…"/>
          <p:cNvSpPr txBox="1"/>
          <p:nvPr/>
        </p:nvSpPr>
        <p:spPr>
          <a:xfrm>
            <a:off x="899070" y="2341879"/>
            <a:ext cx="10393860" cy="36235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700">
                <a:solidFill>
                  <a:srgbClr val="FF2600"/>
                </a:solidFill>
                <a:latin typeface="Arial"/>
                <a:ea typeface="Arial"/>
                <a:cs typeface="Arial"/>
                <a:sym typeface="Arial"/>
              </a:defRPr>
            </a:pPr>
            <a:r>
              <a:t>!!! Situazioni differenti richiedono </a:t>
            </a:r>
          </a:p>
          <a:p>
            <a:pPr algn="ctr">
              <a:defRPr b="1" sz="2700">
                <a:solidFill>
                  <a:srgbClr val="FF2600"/>
                </a:solidFill>
                <a:latin typeface="Arial"/>
                <a:ea typeface="Arial"/>
                <a:cs typeface="Arial"/>
                <a:sym typeface="Arial"/>
              </a:defRPr>
            </a:pPr>
            <a:r>
              <a:t>differenti tipi di messaggi promozionali !!!!</a:t>
            </a:r>
          </a:p>
          <a:p>
            <a:pPr>
              <a:defRPr sz="2700">
                <a:latin typeface="Arial"/>
                <a:ea typeface="Arial"/>
                <a:cs typeface="Arial"/>
                <a:sym typeface="Arial"/>
              </a:defRPr>
            </a:pPr>
          </a:p>
          <a:p>
            <a:pPr>
              <a:defRPr sz="2700">
                <a:latin typeface="Arial"/>
                <a:ea typeface="Arial"/>
                <a:cs typeface="Arial"/>
                <a:sym typeface="Arial"/>
              </a:defRPr>
            </a:pPr>
            <a:r>
              <a:t>Nel tuo bagaglio comunicativo devi sempre avere come minimo tre differenti tipi di messaggi promozionali che, con espressione inglese, sono conosciuti come:</a:t>
            </a:r>
          </a:p>
          <a:p>
            <a:pPr lvl="3" marL="1413710" indent="-270710">
              <a:buSzPct val="100000"/>
              <a:buChar char="•"/>
              <a:defRPr sz="2700">
                <a:latin typeface="Arial"/>
                <a:ea typeface="Arial"/>
                <a:cs typeface="Arial"/>
                <a:sym typeface="Arial"/>
              </a:defRPr>
            </a:pPr>
            <a:r>
              <a:t>Elevator Pitch, </a:t>
            </a:r>
          </a:p>
          <a:p>
            <a:pPr lvl="3" marL="1413710" indent="-270710">
              <a:buSzPct val="100000"/>
              <a:buChar char="•"/>
              <a:defRPr sz="2700">
                <a:latin typeface="Arial"/>
                <a:ea typeface="Arial"/>
                <a:cs typeface="Arial"/>
                <a:sym typeface="Arial"/>
              </a:defRPr>
            </a:pPr>
            <a:r>
              <a:t>Two/Three sentence Pitch, </a:t>
            </a:r>
          </a:p>
          <a:p>
            <a:pPr lvl="3" marL="1413710" indent="-270710">
              <a:buSzPct val="100000"/>
              <a:buChar char="•"/>
              <a:defRPr sz="2700">
                <a:latin typeface="Arial"/>
                <a:ea typeface="Arial"/>
                <a:cs typeface="Arial"/>
                <a:sym typeface="Arial"/>
              </a:defRPr>
            </a:pPr>
            <a:r>
              <a:t>High Concept Pitch.</a:t>
            </a:r>
          </a:p>
        </p:txBody>
      </p:sp>
      <p:sp>
        <p:nvSpPr>
          <p:cNvPr id="105" name="Unità 1: Promuovi la tua start-up!"/>
          <p:cNvSpPr txBox="1"/>
          <p:nvPr/>
        </p:nvSpPr>
        <p:spPr>
          <a:xfrm>
            <a:off x="4000128" y="530225"/>
            <a:ext cx="7266514"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defRPr sz="3600">
                <a:latin typeface="Arial Rounded MT Bold"/>
                <a:ea typeface="Arial Rounded MT Bold"/>
                <a:cs typeface="Arial Rounded MT Bold"/>
                <a:sym typeface="Arial Rounded MT Bold"/>
              </a:defRPr>
            </a:pPr>
            <a:r>
              <a:rPr sz="3500"/>
              <a:t>Unità 1: Promuovi la tua start-up!</a:t>
            </a:r>
            <a:r>
              <a:t> </a:t>
            </a:r>
          </a:p>
        </p:txBody>
      </p:sp>
      <p:sp>
        <p:nvSpPr>
          <p:cNvPr id="106" name="1.1 Come promuovere?"/>
          <p:cNvSpPr txBox="1"/>
          <p:nvPr/>
        </p:nvSpPr>
        <p:spPr>
          <a:xfrm>
            <a:off x="6300748" y="1467802"/>
            <a:ext cx="4939222"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pPr/>
            <a:r>
              <a:t>1.1 Come promuovere?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03"/>
                                        </p:tgtEl>
                                        <p:attrNameLst>
                                          <p:attrName>style.visibility</p:attrName>
                                        </p:attrNameLst>
                                      </p:cBhvr>
                                      <p:to>
                                        <p:strVal val="visible"/>
                                      </p:to>
                                    </p:set>
                                    <p:animEffect filter="wipe(left)" transition="in">
                                      <p:cBhvr>
                                        <p:cTn id="7" dur="500"/>
                                        <p:tgtEl>
                                          <p:spTgt spid="103"/>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105"/>
                                        </p:tgtEl>
                                        <p:attrNameLst>
                                          <p:attrName>style.visibility</p:attrName>
                                        </p:attrNameLst>
                                      </p:cBhvr>
                                      <p:to>
                                        <p:strVal val="visible"/>
                                      </p:to>
                                    </p:set>
                                    <p:anim calcmode="lin" valueType="num">
                                      <p:cBhvr>
                                        <p:cTn id="11" dur="1000" fill="hold"/>
                                        <p:tgtEl>
                                          <p:spTgt spid="105"/>
                                        </p:tgtEl>
                                        <p:attrNameLst>
                                          <p:attrName>ppt_x</p:attrName>
                                        </p:attrNameLst>
                                      </p:cBhvr>
                                      <p:tavLst>
                                        <p:tav tm="0">
                                          <p:val>
                                            <p:strVal val="#ppt_x"/>
                                          </p:val>
                                        </p:tav>
                                        <p:tav tm="100000">
                                          <p:val>
                                            <p:strVal val="#ppt_x"/>
                                          </p:val>
                                        </p:tav>
                                      </p:tavLst>
                                    </p:anim>
                                    <p:anim calcmode="lin" valueType="num">
                                      <p:cBhvr>
                                        <p:cTn id="12" dur="10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5" grpId="2"/>
      <p:bldP build="whole" bldLvl="1" animBg="1" rev="0" advAuto="0" spid="103"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8"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109"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110"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111" name="Elevator Pitch…"/>
          <p:cNvSpPr txBox="1"/>
          <p:nvPr/>
        </p:nvSpPr>
        <p:spPr>
          <a:xfrm>
            <a:off x="1861302" y="2286923"/>
            <a:ext cx="9378668" cy="3490654"/>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defRPr b="1" sz="2700">
                <a:latin typeface="Arial"/>
                <a:ea typeface="Arial"/>
                <a:cs typeface="Arial"/>
                <a:sym typeface="Arial"/>
              </a:defRPr>
            </a:pPr>
            <a:r>
              <a:t>Elevator Pitch</a:t>
            </a:r>
          </a:p>
          <a:p>
            <a:pPr>
              <a:defRPr sz="2200">
                <a:latin typeface="Arial"/>
                <a:ea typeface="Arial"/>
                <a:cs typeface="Arial"/>
                <a:sym typeface="Arial"/>
              </a:defRPr>
            </a:pPr>
          </a:p>
          <a:p>
            <a:pPr>
              <a:defRPr sz="2200">
                <a:latin typeface="Arial"/>
                <a:ea typeface="Arial"/>
                <a:cs typeface="Arial"/>
                <a:sym typeface="Arial"/>
              </a:defRPr>
            </a:pPr>
            <a:r>
              <a:t>Si tratta di un “pitch” che può essere fatto durante un viaggio in ascensore con il tuo potenziale cliente o investitore.</a:t>
            </a:r>
          </a:p>
          <a:p>
            <a:pPr>
              <a:defRPr sz="2200">
                <a:latin typeface="Arial"/>
                <a:ea typeface="Arial"/>
                <a:cs typeface="Arial"/>
                <a:sym typeface="Arial"/>
              </a:defRPr>
            </a:pPr>
          </a:p>
          <a:p>
            <a:pPr>
              <a:defRPr sz="2200">
                <a:latin typeface="Arial"/>
                <a:ea typeface="Arial"/>
                <a:cs typeface="Arial"/>
                <a:sym typeface="Arial"/>
              </a:defRPr>
            </a:pPr>
            <a:r>
              <a:t>Un discorso, delle diapositive, un video che spieghi:</a:t>
            </a:r>
          </a:p>
          <a:p>
            <a:pPr marL="200526" indent="-200526">
              <a:buSzPct val="100000"/>
              <a:buChar char="•"/>
              <a:defRPr sz="2200">
                <a:latin typeface="Arial"/>
                <a:ea typeface="Arial"/>
                <a:cs typeface="Arial"/>
                <a:sym typeface="Arial"/>
              </a:defRPr>
            </a:pPr>
            <a:r>
              <a:t>chi sei / cosa produci o fornisci</a:t>
            </a:r>
          </a:p>
          <a:p>
            <a:pPr marL="200526" indent="-200526">
              <a:buSzPct val="100000"/>
              <a:buChar char="•"/>
              <a:defRPr sz="2200">
                <a:latin typeface="Arial"/>
                <a:ea typeface="Arial"/>
                <a:cs typeface="Arial"/>
                <a:sym typeface="Arial"/>
              </a:defRPr>
            </a:pPr>
            <a:r>
              <a:t>lo scopo della tua impresa e l’utilità del tuo prodotto/servizio</a:t>
            </a:r>
          </a:p>
          <a:p>
            <a:pPr marL="200526" indent="-200526">
              <a:buSzPct val="100000"/>
              <a:buChar char="•"/>
              <a:defRPr sz="2200">
                <a:latin typeface="Arial"/>
                <a:ea typeface="Arial"/>
                <a:cs typeface="Arial"/>
                <a:sym typeface="Arial"/>
              </a:defRPr>
            </a:pPr>
            <a:r>
              <a:t>perché il tuo prodotto o il tuo servizio sono differenti dalla concorrenza</a:t>
            </a:r>
          </a:p>
          <a:p>
            <a:pPr marL="200526" indent="-200526">
              <a:buSzPct val="100000"/>
              <a:buChar char="•"/>
              <a:defRPr sz="2200">
                <a:latin typeface="Arial"/>
                <a:ea typeface="Arial"/>
                <a:cs typeface="Arial"/>
                <a:sym typeface="Arial"/>
              </a:defRPr>
            </a:pPr>
            <a:r>
              <a:t>l’organizzazione interna della tua impresa</a:t>
            </a:r>
          </a:p>
        </p:txBody>
      </p:sp>
      <p:sp>
        <p:nvSpPr>
          <p:cNvPr id="112" name="Unità 1: Promuovi la tua start-up!"/>
          <p:cNvSpPr txBox="1"/>
          <p:nvPr/>
        </p:nvSpPr>
        <p:spPr>
          <a:xfrm>
            <a:off x="4000128" y="530225"/>
            <a:ext cx="7266514"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defRPr sz="3600">
                <a:latin typeface="Arial Rounded MT Bold"/>
                <a:ea typeface="Arial Rounded MT Bold"/>
                <a:cs typeface="Arial Rounded MT Bold"/>
                <a:sym typeface="Arial Rounded MT Bold"/>
              </a:defRPr>
            </a:pPr>
            <a:r>
              <a:rPr sz="3500"/>
              <a:t>Unità 1: Promuovi la tua start-up!</a:t>
            </a:r>
            <a:r>
              <a:t> </a:t>
            </a:r>
          </a:p>
        </p:txBody>
      </p:sp>
      <p:sp>
        <p:nvSpPr>
          <p:cNvPr id="113" name="1.1 Come promuovere?"/>
          <p:cNvSpPr txBox="1"/>
          <p:nvPr/>
        </p:nvSpPr>
        <p:spPr>
          <a:xfrm>
            <a:off x="6300748" y="1467802"/>
            <a:ext cx="4939222"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pPr/>
            <a:r>
              <a:t>1.1 Come promuovere?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10"/>
                                        </p:tgtEl>
                                        <p:attrNameLst>
                                          <p:attrName>style.visibility</p:attrName>
                                        </p:attrNameLst>
                                      </p:cBhvr>
                                      <p:to>
                                        <p:strVal val="visible"/>
                                      </p:to>
                                    </p:set>
                                    <p:animEffect filter="wipe(left)" transition="in">
                                      <p:cBhvr>
                                        <p:cTn id="7" dur="500"/>
                                        <p:tgtEl>
                                          <p:spTgt spid="110"/>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112"/>
                                        </p:tgtEl>
                                        <p:attrNameLst>
                                          <p:attrName>style.visibility</p:attrName>
                                        </p:attrNameLst>
                                      </p:cBhvr>
                                      <p:to>
                                        <p:strVal val="visible"/>
                                      </p:to>
                                    </p:set>
                                    <p:anim calcmode="lin" valueType="num">
                                      <p:cBhvr>
                                        <p:cTn id="11" dur="1000" fill="hold"/>
                                        <p:tgtEl>
                                          <p:spTgt spid="112"/>
                                        </p:tgtEl>
                                        <p:attrNameLst>
                                          <p:attrName>ppt_x</p:attrName>
                                        </p:attrNameLst>
                                      </p:cBhvr>
                                      <p:tavLst>
                                        <p:tav tm="0">
                                          <p:val>
                                            <p:strVal val="#ppt_x"/>
                                          </p:val>
                                        </p:tav>
                                        <p:tav tm="100000">
                                          <p:val>
                                            <p:strVal val="#ppt_x"/>
                                          </p:val>
                                        </p:tav>
                                      </p:tavLst>
                                    </p:anim>
                                    <p:anim calcmode="lin" valueType="num">
                                      <p:cBhvr>
                                        <p:cTn id="12" dur="1000" fill="hold"/>
                                        <p:tgtEl>
                                          <p:spTgt spid="1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2" grpId="2"/>
      <p:bldP build="whole" bldLvl="1" animBg="1" rev="0" advAuto="0" spid="110"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5"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116"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117"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118" name="Two/three sentence Pitch - a…"/>
          <p:cNvSpPr txBox="1"/>
          <p:nvPr/>
        </p:nvSpPr>
        <p:spPr>
          <a:xfrm>
            <a:off x="1949398" y="2546321"/>
            <a:ext cx="9193214" cy="2925821"/>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defRPr b="1" sz="2700">
                <a:latin typeface="Arial"/>
                <a:ea typeface="Arial"/>
                <a:cs typeface="Arial"/>
                <a:sym typeface="Arial"/>
              </a:defRPr>
            </a:pPr>
            <a:r>
              <a:t>Two/three sentence Pitch - a</a:t>
            </a:r>
          </a:p>
          <a:p>
            <a:pPr>
              <a:defRPr sz="2700">
                <a:latin typeface="Arial"/>
                <a:ea typeface="Arial"/>
                <a:cs typeface="Arial"/>
                <a:sym typeface="Arial"/>
              </a:defRPr>
            </a:pPr>
          </a:p>
          <a:p>
            <a:pPr>
              <a:defRPr sz="2700">
                <a:latin typeface="Arial"/>
                <a:ea typeface="Arial"/>
                <a:cs typeface="Arial"/>
                <a:sym typeface="Arial"/>
              </a:defRPr>
            </a:pPr>
          </a:p>
          <a:p>
            <a:pPr>
              <a:defRPr sz="2700">
                <a:latin typeface="Arial"/>
                <a:ea typeface="Arial"/>
                <a:cs typeface="Arial"/>
                <a:sym typeface="Arial"/>
              </a:defRPr>
            </a:pPr>
            <a:r>
              <a:t>Si tratta di un discorso dall’apparenza casuale, </a:t>
            </a:r>
            <a:br/>
            <a:r>
              <a:t>ma che è ben lontano dall'esserlo.</a:t>
            </a:r>
          </a:p>
          <a:p>
            <a:pPr>
              <a:defRPr sz="2700">
                <a:latin typeface="Arial"/>
                <a:ea typeface="Arial"/>
                <a:cs typeface="Arial"/>
                <a:sym typeface="Arial"/>
              </a:defRPr>
            </a:pPr>
          </a:p>
          <a:p>
            <a:pPr algn="ctr">
              <a:defRPr b="1" i="1" sz="2700">
                <a:solidFill>
                  <a:srgbClr val="FF2600"/>
                </a:solidFill>
                <a:latin typeface="Arial"/>
                <a:ea typeface="Arial"/>
                <a:cs typeface="Arial"/>
                <a:sym typeface="Arial"/>
              </a:defRPr>
            </a:pPr>
            <a:r>
              <a:t>!!! Essere efficaci dipende dall’essere sempre pronti !!!</a:t>
            </a:r>
          </a:p>
        </p:txBody>
      </p:sp>
      <p:sp>
        <p:nvSpPr>
          <p:cNvPr id="119" name="Unità 1: Promuovi la tua start-up!"/>
          <p:cNvSpPr txBox="1"/>
          <p:nvPr/>
        </p:nvSpPr>
        <p:spPr>
          <a:xfrm>
            <a:off x="4000128" y="530225"/>
            <a:ext cx="7266514"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defRPr sz="3600">
                <a:latin typeface="Arial Rounded MT Bold"/>
                <a:ea typeface="Arial Rounded MT Bold"/>
                <a:cs typeface="Arial Rounded MT Bold"/>
                <a:sym typeface="Arial Rounded MT Bold"/>
              </a:defRPr>
            </a:pPr>
            <a:r>
              <a:rPr sz="3500"/>
              <a:t>Unità 1: Promuovi la tua start-up!</a:t>
            </a:r>
            <a:r>
              <a:t> </a:t>
            </a:r>
          </a:p>
        </p:txBody>
      </p:sp>
      <p:sp>
        <p:nvSpPr>
          <p:cNvPr id="120" name="1.1 Come promuovere?"/>
          <p:cNvSpPr txBox="1"/>
          <p:nvPr/>
        </p:nvSpPr>
        <p:spPr>
          <a:xfrm>
            <a:off x="6300748" y="1467802"/>
            <a:ext cx="4939222"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pPr/>
            <a:r>
              <a:t>1.1 Come promuovere?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17"/>
                                        </p:tgtEl>
                                        <p:attrNameLst>
                                          <p:attrName>style.visibility</p:attrName>
                                        </p:attrNameLst>
                                      </p:cBhvr>
                                      <p:to>
                                        <p:strVal val="visible"/>
                                      </p:to>
                                    </p:set>
                                    <p:animEffect filter="wipe(left)" transition="in">
                                      <p:cBhvr>
                                        <p:cTn id="7" dur="500"/>
                                        <p:tgtEl>
                                          <p:spTgt spid="117"/>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119"/>
                                        </p:tgtEl>
                                        <p:attrNameLst>
                                          <p:attrName>style.visibility</p:attrName>
                                        </p:attrNameLst>
                                      </p:cBhvr>
                                      <p:to>
                                        <p:strVal val="visible"/>
                                      </p:to>
                                    </p:set>
                                    <p:anim calcmode="lin" valueType="num">
                                      <p:cBhvr>
                                        <p:cTn id="11" dur="1000" fill="hold"/>
                                        <p:tgtEl>
                                          <p:spTgt spid="119"/>
                                        </p:tgtEl>
                                        <p:attrNameLst>
                                          <p:attrName>ppt_x</p:attrName>
                                        </p:attrNameLst>
                                      </p:cBhvr>
                                      <p:tavLst>
                                        <p:tav tm="0">
                                          <p:val>
                                            <p:strVal val="#ppt_x"/>
                                          </p:val>
                                        </p:tav>
                                        <p:tav tm="100000">
                                          <p:val>
                                            <p:strVal val="#ppt_x"/>
                                          </p:val>
                                        </p:tav>
                                      </p:tavLst>
                                    </p:anim>
                                    <p:anim calcmode="lin" valueType="num">
                                      <p:cBhvr>
                                        <p:cTn id="12" dur="10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7" grpId="1"/>
      <p:bldP build="whole" bldLvl="1" animBg="1" rev="0" advAuto="0" spid="119" grpId="2"/>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2"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123"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124"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125" name="Two/three sentence Pitch - b…"/>
          <p:cNvSpPr txBox="1"/>
          <p:nvPr/>
        </p:nvSpPr>
        <p:spPr>
          <a:xfrm>
            <a:off x="2597150" y="2429935"/>
            <a:ext cx="8125655" cy="3458948"/>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defRPr b="1" sz="2700">
                <a:latin typeface="Arial"/>
                <a:ea typeface="Arial"/>
                <a:cs typeface="Arial"/>
                <a:sym typeface="Arial"/>
              </a:defRPr>
            </a:pPr>
            <a:r>
              <a:t>Two/three sentence Pitch - b</a:t>
            </a:r>
          </a:p>
          <a:p>
            <a:pPr>
              <a:defRPr sz="2200">
                <a:latin typeface="Arial"/>
                <a:ea typeface="Arial"/>
                <a:cs typeface="Arial"/>
                <a:sym typeface="Arial"/>
              </a:defRPr>
            </a:pPr>
          </a:p>
          <a:p>
            <a:pPr algn="just">
              <a:defRPr b="1" i="1" sz="2200">
                <a:latin typeface="Arial"/>
                <a:ea typeface="Arial"/>
                <a:cs typeface="Arial"/>
                <a:sym typeface="Arial"/>
              </a:defRPr>
            </a:pPr>
            <a:r>
              <a:t>Prima frase</a:t>
            </a:r>
          </a:p>
          <a:p>
            <a:pPr algn="just">
              <a:defRPr i="1" sz="2200">
                <a:latin typeface="Arial"/>
                <a:ea typeface="Arial"/>
                <a:cs typeface="Arial"/>
                <a:sym typeface="Arial"/>
              </a:defRPr>
            </a:pPr>
            <a:r>
              <a:t>Cerca di spiegare chi sei: un completo ma breve sommario della tua impresa e del tuo prodotto o servizio.</a:t>
            </a:r>
          </a:p>
          <a:p>
            <a:pPr algn="just">
              <a:defRPr i="1" sz="2200">
                <a:latin typeface="Arial"/>
                <a:ea typeface="Arial"/>
                <a:cs typeface="Arial"/>
                <a:sym typeface="Arial"/>
              </a:defRPr>
            </a:pPr>
          </a:p>
          <a:p>
            <a:pPr algn="just">
              <a:defRPr b="1" i="1" sz="2200">
                <a:latin typeface="Arial"/>
                <a:ea typeface="Arial"/>
                <a:cs typeface="Arial"/>
                <a:sym typeface="Arial"/>
              </a:defRPr>
            </a:pPr>
            <a:r>
              <a:t>Seconda frase</a:t>
            </a:r>
          </a:p>
          <a:p>
            <a:pPr algn="just">
              <a:defRPr i="1" sz="2200">
                <a:latin typeface="Arial"/>
                <a:ea typeface="Arial"/>
                <a:cs typeface="Arial"/>
                <a:sym typeface="Arial"/>
              </a:defRPr>
            </a:pPr>
            <a:r>
              <a:t>Devi riuscire a dire i tuoi scopi aziendali e perché la tua azienda, i tuoi prodotto e servizi, sono da preferire alla concorrenza.</a:t>
            </a:r>
          </a:p>
        </p:txBody>
      </p:sp>
      <p:sp>
        <p:nvSpPr>
          <p:cNvPr id="126" name="Unità 1: Promuovi la tua start-up!"/>
          <p:cNvSpPr txBox="1"/>
          <p:nvPr/>
        </p:nvSpPr>
        <p:spPr>
          <a:xfrm>
            <a:off x="4000128" y="530225"/>
            <a:ext cx="7266514"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defRPr sz="3600">
                <a:latin typeface="Arial Rounded MT Bold"/>
                <a:ea typeface="Arial Rounded MT Bold"/>
                <a:cs typeface="Arial Rounded MT Bold"/>
                <a:sym typeface="Arial Rounded MT Bold"/>
              </a:defRPr>
            </a:pPr>
            <a:r>
              <a:rPr sz="3500"/>
              <a:t>Unità 1: Promuovi la tua start-up!</a:t>
            </a:r>
            <a:r>
              <a:t> </a:t>
            </a:r>
          </a:p>
        </p:txBody>
      </p:sp>
      <p:sp>
        <p:nvSpPr>
          <p:cNvPr id="127" name="1.1 Come promuovere?"/>
          <p:cNvSpPr txBox="1"/>
          <p:nvPr/>
        </p:nvSpPr>
        <p:spPr>
          <a:xfrm>
            <a:off x="6300748" y="1467802"/>
            <a:ext cx="4939222"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pPr/>
            <a:r>
              <a:t>1.1 Come promuovere?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24"/>
                                        </p:tgtEl>
                                        <p:attrNameLst>
                                          <p:attrName>style.visibility</p:attrName>
                                        </p:attrNameLst>
                                      </p:cBhvr>
                                      <p:to>
                                        <p:strVal val="visible"/>
                                      </p:to>
                                    </p:set>
                                    <p:animEffect filter="wipe(left)" transition="in">
                                      <p:cBhvr>
                                        <p:cTn id="7" dur="500"/>
                                        <p:tgtEl>
                                          <p:spTgt spid="124"/>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126"/>
                                        </p:tgtEl>
                                        <p:attrNameLst>
                                          <p:attrName>style.visibility</p:attrName>
                                        </p:attrNameLst>
                                      </p:cBhvr>
                                      <p:to>
                                        <p:strVal val="visible"/>
                                      </p:to>
                                    </p:set>
                                    <p:anim calcmode="lin" valueType="num">
                                      <p:cBhvr>
                                        <p:cTn id="11" dur="1000" fill="hold"/>
                                        <p:tgtEl>
                                          <p:spTgt spid="126"/>
                                        </p:tgtEl>
                                        <p:attrNameLst>
                                          <p:attrName>ppt_x</p:attrName>
                                        </p:attrNameLst>
                                      </p:cBhvr>
                                      <p:tavLst>
                                        <p:tav tm="0">
                                          <p:val>
                                            <p:strVal val="#ppt_x"/>
                                          </p:val>
                                        </p:tav>
                                        <p:tav tm="100000">
                                          <p:val>
                                            <p:strVal val="#ppt_x"/>
                                          </p:val>
                                        </p:tav>
                                      </p:tavLst>
                                    </p:anim>
                                    <p:anim calcmode="lin" valueType="num">
                                      <p:cBhvr>
                                        <p:cTn id="12" dur="1000" fill="hold"/>
                                        <p:tgtEl>
                                          <p:spTgt spid="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6" grpId="2"/>
      <p:bldP build="whole" bldLvl="1" animBg="1" rev="0" advAuto="0" spid="124"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9"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130"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131"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132" name="Two/three sentence Pitch - c…"/>
          <p:cNvSpPr txBox="1"/>
          <p:nvPr/>
        </p:nvSpPr>
        <p:spPr>
          <a:xfrm>
            <a:off x="1445418" y="2648560"/>
            <a:ext cx="9794552" cy="276738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3" indent="685800">
              <a:defRPr b="1" sz="2700">
                <a:latin typeface="Arial"/>
                <a:ea typeface="Arial"/>
                <a:cs typeface="Arial"/>
                <a:sym typeface="Arial"/>
              </a:defRPr>
            </a:pPr>
            <a:r>
              <a:t>Two/three sentence Pitch - c</a:t>
            </a:r>
          </a:p>
          <a:p>
            <a:pPr>
              <a:defRPr sz="2000">
                <a:latin typeface="Arial"/>
                <a:ea typeface="Arial"/>
                <a:cs typeface="Arial"/>
                <a:sym typeface="Arial"/>
              </a:defRPr>
            </a:pPr>
          </a:p>
          <a:p>
            <a:pPr>
              <a:defRPr sz="2000">
                <a:latin typeface="Arial"/>
                <a:ea typeface="Arial"/>
                <a:cs typeface="Arial"/>
                <a:sym typeface="Arial"/>
              </a:defRPr>
            </a:pPr>
          </a:p>
          <a:p>
            <a:pPr algn="just">
              <a:defRPr b="1" i="1" sz="2400">
                <a:solidFill>
                  <a:srgbClr val="FF2600"/>
                </a:solidFill>
                <a:latin typeface="Arial"/>
                <a:ea typeface="Arial"/>
                <a:cs typeface="Arial"/>
                <a:sym typeface="Arial"/>
              </a:defRPr>
            </a:pPr>
            <a:r>
              <a:t>!!! Nella seconda frase cerca di essere il più specifico possibile !!!</a:t>
            </a:r>
          </a:p>
          <a:p>
            <a:pPr algn="just">
              <a:defRPr b="1" i="1" sz="2000">
                <a:latin typeface="Arial"/>
                <a:ea typeface="Arial"/>
                <a:cs typeface="Arial"/>
                <a:sym typeface="Arial"/>
              </a:defRPr>
            </a:pPr>
          </a:p>
          <a:p>
            <a:pPr algn="ctr">
              <a:defRPr sz="2000">
                <a:latin typeface="Arial"/>
                <a:ea typeface="Arial"/>
                <a:cs typeface="Arial"/>
                <a:sym typeface="Arial"/>
              </a:defRPr>
            </a:pPr>
            <a:r>
              <a:t>Ciò a cui punti è che il tuo interlocutore si ricordi di te </a:t>
            </a:r>
            <a:br/>
            <a:r>
              <a:t>e si chieda se ha bisogno di te e di quello che hai da offrirgli!</a:t>
            </a:r>
          </a:p>
        </p:txBody>
      </p:sp>
      <p:sp>
        <p:nvSpPr>
          <p:cNvPr id="133" name="Unità 1: Promuovi la tua start-up!"/>
          <p:cNvSpPr txBox="1"/>
          <p:nvPr/>
        </p:nvSpPr>
        <p:spPr>
          <a:xfrm>
            <a:off x="4000128" y="530225"/>
            <a:ext cx="7266514"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defRPr sz="3600">
                <a:latin typeface="Arial Rounded MT Bold"/>
                <a:ea typeface="Arial Rounded MT Bold"/>
                <a:cs typeface="Arial Rounded MT Bold"/>
                <a:sym typeface="Arial Rounded MT Bold"/>
              </a:defRPr>
            </a:pPr>
            <a:r>
              <a:rPr sz="3500"/>
              <a:t>Unità 1: Promuovi la tua start-up!</a:t>
            </a:r>
            <a:r>
              <a:t> </a:t>
            </a:r>
          </a:p>
        </p:txBody>
      </p:sp>
      <p:sp>
        <p:nvSpPr>
          <p:cNvPr id="134" name="1.1 Come promuovere?"/>
          <p:cNvSpPr txBox="1"/>
          <p:nvPr/>
        </p:nvSpPr>
        <p:spPr>
          <a:xfrm>
            <a:off x="6300748" y="1467802"/>
            <a:ext cx="4939222"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pPr/>
            <a:r>
              <a:t>1.1 Come promuovere?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31"/>
                                        </p:tgtEl>
                                        <p:attrNameLst>
                                          <p:attrName>style.visibility</p:attrName>
                                        </p:attrNameLst>
                                      </p:cBhvr>
                                      <p:to>
                                        <p:strVal val="visible"/>
                                      </p:to>
                                    </p:set>
                                    <p:animEffect filter="wipe(left)" transition="in">
                                      <p:cBhvr>
                                        <p:cTn id="7" dur="500"/>
                                        <p:tgtEl>
                                          <p:spTgt spid="131"/>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133"/>
                                        </p:tgtEl>
                                        <p:attrNameLst>
                                          <p:attrName>style.visibility</p:attrName>
                                        </p:attrNameLst>
                                      </p:cBhvr>
                                      <p:to>
                                        <p:strVal val="visible"/>
                                      </p:to>
                                    </p:set>
                                    <p:anim calcmode="lin" valueType="num">
                                      <p:cBhvr>
                                        <p:cTn id="11" dur="1000" fill="hold"/>
                                        <p:tgtEl>
                                          <p:spTgt spid="133"/>
                                        </p:tgtEl>
                                        <p:attrNameLst>
                                          <p:attrName>ppt_x</p:attrName>
                                        </p:attrNameLst>
                                      </p:cBhvr>
                                      <p:tavLst>
                                        <p:tav tm="0">
                                          <p:val>
                                            <p:strVal val="#ppt_x"/>
                                          </p:val>
                                        </p:tav>
                                        <p:tav tm="100000">
                                          <p:val>
                                            <p:strVal val="#ppt_x"/>
                                          </p:val>
                                        </p:tav>
                                      </p:tavLst>
                                    </p:anim>
                                    <p:anim calcmode="lin" valueType="num">
                                      <p:cBhvr>
                                        <p:cTn id="12" dur="1000" fill="hold"/>
                                        <p:tgtEl>
                                          <p:spTgt spid="1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1" grpId="1"/>
      <p:bldP build="whole" bldLvl="1" animBg="1" rev="0" advAuto="0" spid="133" grpId="2"/>
    </p:bldLst>
  </p:timing>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69AFDC"/>
      </a:accent1>
      <a:accent2>
        <a:srgbClr val="69C8C3"/>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aleway Light"/>
            <a:ea typeface="Raleway Light"/>
            <a:cs typeface="Raleway Light"/>
            <a:sym typeface="Raleway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aleway Light"/>
            <a:ea typeface="Raleway Light"/>
            <a:cs typeface="Raleway Light"/>
            <a:sym typeface="Raleway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69AFDC"/>
      </a:accent1>
      <a:accent2>
        <a:srgbClr val="69C8C3"/>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aleway Light"/>
            <a:ea typeface="Raleway Light"/>
            <a:cs typeface="Raleway Light"/>
            <a:sym typeface="Raleway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aleway Light"/>
            <a:ea typeface="Raleway Light"/>
            <a:cs typeface="Raleway Light"/>
            <a:sym typeface="Raleway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